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85_CE3DF484.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26C_5127B400.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omments/modernComment_277_F586B459.xml" ContentType="application/vnd.ms-powerpoint.comment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3"/>
  </p:notesMasterIdLst>
  <p:sldIdLst>
    <p:sldId id="635" r:id="rId2"/>
    <p:sldId id="636" r:id="rId3"/>
    <p:sldId id="637" r:id="rId4"/>
    <p:sldId id="393" r:id="rId5"/>
    <p:sldId id="577" r:id="rId6"/>
    <p:sldId id="629" r:id="rId7"/>
    <p:sldId id="422" r:id="rId8"/>
    <p:sldId id="622" r:id="rId9"/>
    <p:sldId id="606" r:id="rId10"/>
    <p:sldId id="260" r:id="rId11"/>
    <p:sldId id="268" r:id="rId12"/>
    <p:sldId id="480" r:id="rId13"/>
    <p:sldId id="660" r:id="rId14"/>
    <p:sldId id="389" r:id="rId15"/>
    <p:sldId id="638" r:id="rId16"/>
    <p:sldId id="630" r:id="rId17"/>
    <p:sldId id="278" r:id="rId18"/>
    <p:sldId id="553" r:id="rId19"/>
    <p:sldId id="620" r:id="rId20"/>
    <p:sldId id="551" r:id="rId21"/>
    <p:sldId id="616" r:id="rId22"/>
    <p:sldId id="513" r:id="rId23"/>
    <p:sldId id="661" r:id="rId24"/>
    <p:sldId id="639" r:id="rId25"/>
    <p:sldId id="290" r:id="rId26"/>
    <p:sldId id="511" r:id="rId27"/>
    <p:sldId id="691" r:id="rId28"/>
    <p:sldId id="621" r:id="rId29"/>
    <p:sldId id="640" r:id="rId30"/>
    <p:sldId id="539" r:id="rId31"/>
    <p:sldId id="430" r:id="rId32"/>
    <p:sldId id="599" r:id="rId33"/>
    <p:sldId id="300" r:id="rId34"/>
    <p:sldId id="471" r:id="rId35"/>
    <p:sldId id="559" r:id="rId36"/>
    <p:sldId id="355" r:id="rId37"/>
    <p:sldId id="561" r:id="rId38"/>
    <p:sldId id="541" r:id="rId39"/>
    <p:sldId id="558" r:id="rId40"/>
    <p:sldId id="677" r:id="rId41"/>
    <p:sldId id="641" r:id="rId42"/>
    <p:sldId id="642" r:id="rId43"/>
    <p:sldId id="643" r:id="rId44"/>
    <p:sldId id="600" r:id="rId45"/>
    <p:sldId id="320" r:id="rId46"/>
    <p:sldId id="390" r:id="rId47"/>
    <p:sldId id="326" r:id="rId48"/>
    <p:sldId id="447" r:id="rId49"/>
    <p:sldId id="493" r:id="rId50"/>
    <p:sldId id="645" r:id="rId51"/>
    <p:sldId id="334" r:id="rId52"/>
    <p:sldId id="692" r:id="rId53"/>
    <p:sldId id="592" r:id="rId54"/>
    <p:sldId id="695" r:id="rId55"/>
    <p:sldId id="631" r:id="rId56"/>
    <p:sldId id="348" r:id="rId57"/>
    <p:sldId id="694" r:id="rId58"/>
    <p:sldId id="386" r:id="rId59"/>
    <p:sldId id="375" r:id="rId60"/>
    <p:sldId id="377" r:id="rId61"/>
    <p:sldId id="647" r:id="rId62"/>
  </p:sldIdLst>
  <p:sldSz cx="18288000" cy="10287000"/>
  <p:notesSz cx="6858000" cy="9144000"/>
  <p:embeddedFontLst>
    <p:embeddedFont>
      <p:font typeface="Nunito Sans" pitchFamily="2" charset="0"/>
      <p:regular r:id="rId64"/>
      <p:bold r:id="rId65"/>
      <p:italic r:id="rId66"/>
      <p:boldItalic r:id="rId67"/>
    </p:embeddedFont>
    <p:embeddedFont>
      <p:font typeface="Open Sans" panose="020B0606030504020204" pitchFamily="34" charset="0"/>
      <p:regular r:id="rId68"/>
      <p:bold r:id="rId69"/>
      <p:italic r:id="rId70"/>
      <p:boldItalic r:id="rId71"/>
    </p:embeddedFont>
    <p:embeddedFont>
      <p:font typeface="Poppins Bold" panose="00000800000000000000" pitchFamily="2" charset="0"/>
      <p:bold r:id="rId72"/>
    </p:embeddedFont>
    <p:embeddedFont>
      <p:font typeface="Raleway" pitchFamily="2" charset="0"/>
      <p:regular r:id="rId73"/>
      <p:bold r:id="rId74"/>
      <p:italic r:id="rId75"/>
      <p:boldItalic r:id="rId76"/>
    </p:embeddedFont>
    <p:embeddedFont>
      <p:font typeface="Raleway Bold" pitchFamily="2" charset="0"/>
      <p:regular r:id="rId77"/>
      <p:bold r:id="rId78"/>
      <p:italic r:id="rId79"/>
      <p:boldItalic r:id="rId80"/>
    </p:embeddedFont>
    <p:embeddedFont>
      <p:font typeface="Raleway Heavy" panose="020B0604020202020204" charset="0"/>
      <p:regular r:id="rId81"/>
      <p:bold r:id="rId82"/>
    </p:embeddedFont>
    <p:embeddedFont>
      <p:font typeface="Segoe UI" panose="020B0502040204020203" pitchFamily="34" charset="0"/>
      <p:regular r:id="rId83"/>
      <p:bold r:id="rId84"/>
      <p:italic r:id="rId85"/>
      <p:boldItalic r:id="rId8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C77CE6-7F35-09E8-7844-487639EABA47}" name="Amanda Asquith-Caya" initials="AA" userId="S::aasquith@ucsb.edu::a91c4083-4b57-429c-9e1a-75d59151e58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8FFEF"/>
    <a:srgbClr val="77A066"/>
    <a:srgbClr val="DCECF0"/>
    <a:srgbClr val="CDE4E9"/>
    <a:srgbClr val="005FC8"/>
    <a:srgbClr val="55A51C"/>
    <a:srgbClr val="01949A"/>
    <a:srgbClr val="FCDBAA"/>
    <a:srgbClr val="FDCC73"/>
    <a:srgbClr val="FDE7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A6D466-C618-47FC-9FF0-AFA3F57F430A}" v="1" dt="2026-09-22T20:05:06.9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14" autoAdjust="0"/>
    <p:restoredTop sz="65177" autoAdjust="0"/>
  </p:normalViewPr>
  <p:slideViewPr>
    <p:cSldViewPr>
      <p:cViewPr varScale="1">
        <p:scale>
          <a:sx n="70" d="100"/>
          <a:sy n="70" d="100"/>
        </p:scale>
        <p:origin x="2034" y="5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20" d="100"/>
        <a:sy n="2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font" Target="fonts/font5.fntdata"/><Relationship Id="rId84" Type="http://schemas.openxmlformats.org/officeDocument/2006/relationships/font" Target="fonts/font21.fntdata"/><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1.fntdata"/><Relationship Id="rId79" Type="http://schemas.openxmlformats.org/officeDocument/2006/relationships/font" Target="fonts/font16.fntdata"/><Relationship Id="rId5" Type="http://schemas.openxmlformats.org/officeDocument/2006/relationships/slide" Target="slides/slide4.xml"/><Relationship Id="rId90"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font" Target="fonts/font1.fntdata"/><Relationship Id="rId69"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9.fntdata"/><Relationship Id="rId80" Type="http://schemas.openxmlformats.org/officeDocument/2006/relationships/font" Target="fonts/font17.fntdata"/><Relationship Id="rId85" Type="http://schemas.openxmlformats.org/officeDocument/2006/relationships/font" Target="fonts/font22.fntdata"/><Relationship Id="rId93"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7.fntdata"/><Relationship Id="rId75" Type="http://schemas.openxmlformats.org/officeDocument/2006/relationships/font" Target="fonts/font12.fntdata"/><Relationship Id="rId83" Type="http://schemas.openxmlformats.org/officeDocument/2006/relationships/font" Target="fonts/font20.fntdata"/><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schemas.openxmlformats.org/officeDocument/2006/relationships/font" Target="fonts/font10.fntdata"/><Relationship Id="rId78" Type="http://schemas.openxmlformats.org/officeDocument/2006/relationships/font" Target="fonts/font15.fntdata"/><Relationship Id="rId81" Type="http://schemas.openxmlformats.org/officeDocument/2006/relationships/font" Target="fonts/font18.fntdata"/><Relationship Id="rId86" Type="http://schemas.openxmlformats.org/officeDocument/2006/relationships/font" Target="fonts/font2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3.fntdata"/><Relationship Id="rId7" Type="http://schemas.openxmlformats.org/officeDocument/2006/relationships/slide" Target="slides/slide6.xml"/><Relationship Id="rId71" Type="http://schemas.openxmlformats.org/officeDocument/2006/relationships/font" Target="fonts/font8.fntdata"/><Relationship Id="rId92" Type="http://schemas.microsoft.com/office/2015/10/relationships/revisionInfo" Target="revisionInfo.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3.fntdata"/><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font" Target="fonts/font19.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4.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Asquith" userId="UC+iVACphxG9A2XDF02Aqs/KqjjNk/+mtYOCZAeQWF4=" providerId="None" clId="Web-{237F0FF0-E36D-4A1F-9664-F0A2C98EBC07}"/>
    <pc:docChg chg="addSld delSld modSld sldOrd">
      <pc:chgData name="Amanda Asquith" userId="UC+iVACphxG9A2XDF02Aqs/KqjjNk/+mtYOCZAeQWF4=" providerId="None" clId="Web-{237F0FF0-E36D-4A1F-9664-F0A2C98EBC07}" dt="2026-09-02T23:19:12.228" v="188" actId="20577"/>
      <pc:docMkLst>
        <pc:docMk/>
      </pc:docMkLst>
      <pc:sldChg chg="ord modNotes">
        <pc:chgData name="Amanda Asquith" userId="UC+iVACphxG9A2XDF02Aqs/KqjjNk/+mtYOCZAeQWF4=" providerId="None" clId="Web-{237F0FF0-E36D-4A1F-9664-F0A2C98EBC07}" dt="2026-09-02T22:05:16.221" v="43"/>
        <pc:sldMkLst>
          <pc:docMk/>
          <pc:sldMk cId="0" sldId="260"/>
        </pc:sldMkLst>
      </pc:sldChg>
      <pc:sldChg chg="modSp">
        <pc:chgData name="Amanda Asquith" userId="UC+iVACphxG9A2XDF02Aqs/KqjjNk/+mtYOCZAeQWF4=" providerId="None" clId="Web-{237F0FF0-E36D-4A1F-9664-F0A2C98EBC07}" dt="2026-09-02T23:13:19.502" v="173" actId="20577"/>
        <pc:sldMkLst>
          <pc:docMk/>
          <pc:sldMk cId="0" sldId="326"/>
        </pc:sldMkLst>
        <pc:spChg chg="mod">
          <ac:chgData name="Amanda Asquith" userId="UC+iVACphxG9A2XDF02Aqs/KqjjNk/+mtYOCZAeQWF4=" providerId="None" clId="Web-{237F0FF0-E36D-4A1F-9664-F0A2C98EBC07}" dt="2026-09-02T23:13:19.502" v="173" actId="20577"/>
          <ac:spMkLst>
            <pc:docMk/>
            <pc:sldMk cId="0" sldId="326"/>
            <ac:spMk id="2" creationId="{00000000-0000-0000-0000-000000000000}"/>
          </ac:spMkLst>
        </pc:spChg>
      </pc:sldChg>
      <pc:sldChg chg="mod modShow">
        <pc:chgData name="Amanda Asquith" userId="UC+iVACphxG9A2XDF02Aqs/KqjjNk/+mtYOCZAeQWF4=" providerId="None" clId="Web-{237F0FF0-E36D-4A1F-9664-F0A2C98EBC07}" dt="2026-09-02T23:15:02.051" v="178"/>
        <pc:sldMkLst>
          <pc:docMk/>
          <pc:sldMk cId="3532026770" sldId="355"/>
        </pc:sldMkLst>
      </pc:sldChg>
      <pc:sldChg chg="delSp modSp">
        <pc:chgData name="Amanda Asquith" userId="UC+iVACphxG9A2XDF02Aqs/KqjjNk/+mtYOCZAeQWF4=" providerId="None" clId="Web-{237F0FF0-E36D-4A1F-9664-F0A2C98EBC07}" dt="2026-09-02T22:31:01.070" v="93" actId="20577"/>
        <pc:sldMkLst>
          <pc:docMk/>
          <pc:sldMk cId="3460166788" sldId="389"/>
        </pc:sldMkLst>
        <pc:spChg chg="mod">
          <ac:chgData name="Amanda Asquith" userId="UC+iVACphxG9A2XDF02Aqs/KqjjNk/+mtYOCZAeQWF4=" providerId="None" clId="Web-{237F0FF0-E36D-4A1F-9664-F0A2C98EBC07}" dt="2026-09-02T22:31:01.070" v="93" actId="20577"/>
          <ac:spMkLst>
            <pc:docMk/>
            <pc:sldMk cId="3460166788" sldId="389"/>
            <ac:spMk id="36" creationId="{00000000-0000-0000-0000-000000000000}"/>
          </ac:spMkLst>
        </pc:spChg>
        <pc:spChg chg="mod">
          <ac:chgData name="Amanda Asquith" userId="UC+iVACphxG9A2XDF02Aqs/KqjjNk/+mtYOCZAeQWF4=" providerId="None" clId="Web-{237F0FF0-E36D-4A1F-9664-F0A2C98EBC07}" dt="2026-09-02T22:30:03.005" v="84" actId="14100"/>
          <ac:spMkLst>
            <pc:docMk/>
            <pc:sldMk cId="3460166788" sldId="389"/>
            <ac:spMk id="41" creationId="{00000000-0000-0000-0000-000000000000}"/>
          </ac:spMkLst>
        </pc:spChg>
      </pc:sldChg>
      <pc:sldChg chg="mod modShow">
        <pc:chgData name="Amanda Asquith" userId="UC+iVACphxG9A2XDF02Aqs/KqjjNk/+mtYOCZAeQWF4=" providerId="None" clId="Web-{237F0FF0-E36D-4A1F-9664-F0A2C98EBC07}" dt="2026-09-02T23:13:14.689" v="171"/>
        <pc:sldMkLst>
          <pc:docMk/>
          <pc:sldMk cId="1567801797" sldId="390"/>
        </pc:sldMkLst>
      </pc:sldChg>
      <pc:sldChg chg="ord">
        <pc:chgData name="Amanda Asquith" userId="UC+iVACphxG9A2XDF02Aqs/KqjjNk/+mtYOCZAeQWF4=" providerId="None" clId="Web-{237F0FF0-E36D-4A1F-9664-F0A2C98EBC07}" dt="2026-09-02T22:02:00.138" v="9"/>
        <pc:sldMkLst>
          <pc:docMk/>
          <pc:sldMk cId="4015787388" sldId="422"/>
        </pc:sldMkLst>
      </pc:sldChg>
      <pc:sldChg chg="add del">
        <pc:chgData name="Amanda Asquith" userId="UC+iVACphxG9A2XDF02Aqs/KqjjNk/+mtYOCZAeQWF4=" providerId="None" clId="Web-{237F0FF0-E36D-4A1F-9664-F0A2C98EBC07}" dt="2026-09-02T23:01:01.143" v="158"/>
        <pc:sldMkLst>
          <pc:docMk/>
          <pc:sldMk cId="2999029487" sldId="511"/>
        </pc:sldMkLst>
      </pc:sldChg>
      <pc:sldChg chg="addSp modSp ord">
        <pc:chgData name="Amanda Asquith" userId="UC+iVACphxG9A2XDF02Aqs/KqjjNk/+mtYOCZAeQWF4=" providerId="None" clId="Web-{237F0FF0-E36D-4A1F-9664-F0A2C98EBC07}" dt="2026-09-02T22:58:13.257" v="153"/>
        <pc:sldMkLst>
          <pc:docMk/>
          <pc:sldMk cId="2110328768" sldId="513"/>
        </pc:sldMkLst>
        <pc:spChg chg="add mod">
          <ac:chgData name="Amanda Asquith" userId="UC+iVACphxG9A2XDF02Aqs/KqjjNk/+mtYOCZAeQWF4=" providerId="None" clId="Web-{237F0FF0-E36D-4A1F-9664-F0A2C98EBC07}" dt="2026-09-02T22:27:11.913" v="82" actId="1076"/>
          <ac:spMkLst>
            <pc:docMk/>
            <pc:sldMk cId="2110328768" sldId="513"/>
            <ac:spMk id="4" creationId="{7814BE1F-4A75-8586-7767-F4A0B3F4BDAF}"/>
          </ac:spMkLst>
        </pc:spChg>
        <pc:spChg chg="mod">
          <ac:chgData name="Amanda Asquith" userId="UC+iVACphxG9A2XDF02Aqs/KqjjNk/+mtYOCZAeQWF4=" providerId="None" clId="Web-{237F0FF0-E36D-4A1F-9664-F0A2C98EBC07}" dt="2026-09-02T22:25:42.778" v="46" actId="20577"/>
          <ac:spMkLst>
            <pc:docMk/>
            <pc:sldMk cId="2110328768" sldId="513"/>
            <ac:spMk id="11" creationId="{00000000-0000-0000-0000-000000000000}"/>
          </ac:spMkLst>
        </pc:spChg>
        <pc:picChg chg="add mod">
          <ac:chgData name="Amanda Asquith" userId="UC+iVACphxG9A2XDF02Aqs/KqjjNk/+mtYOCZAeQWF4=" providerId="None" clId="Web-{237F0FF0-E36D-4A1F-9664-F0A2C98EBC07}" dt="2026-09-02T22:26:15.813" v="52" actId="1076"/>
          <ac:picMkLst>
            <pc:docMk/>
            <pc:sldMk cId="2110328768" sldId="513"/>
            <ac:picMk id="2" creationId="{70A4D68C-146B-32BF-E799-C6FD2F902D37}"/>
          </ac:picMkLst>
        </pc:picChg>
      </pc:sldChg>
      <pc:sldChg chg="mod modShow">
        <pc:chgData name="Amanda Asquith" userId="UC+iVACphxG9A2XDF02Aqs/KqjjNk/+mtYOCZAeQWF4=" providerId="None" clId="Web-{237F0FF0-E36D-4A1F-9664-F0A2C98EBC07}" dt="2026-09-02T22:56:13.379" v="144"/>
        <pc:sldMkLst>
          <pc:docMk/>
          <pc:sldMk cId="1446380265" sldId="551"/>
        </pc:sldMkLst>
      </pc:sldChg>
      <pc:sldChg chg="modSp">
        <pc:chgData name="Amanda Asquith" userId="UC+iVACphxG9A2XDF02Aqs/KqjjNk/+mtYOCZAeQWF4=" providerId="None" clId="Web-{237F0FF0-E36D-4A1F-9664-F0A2C98EBC07}" dt="2026-09-02T23:15:36.616" v="180" actId="20577"/>
        <pc:sldMkLst>
          <pc:docMk/>
          <pc:sldMk cId="1474166292" sldId="558"/>
        </pc:sldMkLst>
        <pc:spChg chg="mod">
          <ac:chgData name="Amanda Asquith" userId="UC+iVACphxG9A2XDF02Aqs/KqjjNk/+mtYOCZAeQWF4=" providerId="None" clId="Web-{237F0FF0-E36D-4A1F-9664-F0A2C98EBC07}" dt="2026-09-02T23:15:36.616" v="180" actId="20577"/>
          <ac:spMkLst>
            <pc:docMk/>
            <pc:sldMk cId="1474166292" sldId="558"/>
            <ac:spMk id="31" creationId="{00000000-0000-0000-0000-000000000000}"/>
          </ac:spMkLst>
        </pc:spChg>
      </pc:sldChg>
      <pc:sldChg chg="mod modShow">
        <pc:chgData name="Amanda Asquith" userId="UC+iVACphxG9A2XDF02Aqs/KqjjNk/+mtYOCZAeQWF4=" providerId="None" clId="Web-{237F0FF0-E36D-4A1F-9664-F0A2C98EBC07}" dt="2026-09-02T21:59:19.837" v="6"/>
        <pc:sldMkLst>
          <pc:docMk/>
          <pc:sldMk cId="3772793172" sldId="577"/>
        </pc:sldMkLst>
      </pc:sldChg>
      <pc:sldChg chg="modSp">
        <pc:chgData name="Amanda Asquith" userId="UC+iVACphxG9A2XDF02Aqs/KqjjNk/+mtYOCZAeQWF4=" providerId="None" clId="Web-{237F0FF0-E36D-4A1F-9664-F0A2C98EBC07}" dt="2026-09-02T23:12:53.095" v="170" actId="20577"/>
        <pc:sldMkLst>
          <pc:docMk/>
          <pc:sldMk cId="4118339198" sldId="600"/>
        </pc:sldMkLst>
        <pc:spChg chg="mod">
          <ac:chgData name="Amanda Asquith" userId="UC+iVACphxG9A2XDF02Aqs/KqjjNk/+mtYOCZAeQWF4=" providerId="None" clId="Web-{237F0FF0-E36D-4A1F-9664-F0A2C98EBC07}" dt="2026-09-02T23:12:53.095" v="170" actId="20577"/>
          <ac:spMkLst>
            <pc:docMk/>
            <pc:sldMk cId="4118339198" sldId="600"/>
            <ac:spMk id="3" creationId="{00000000-0000-0000-0000-000000000000}"/>
          </ac:spMkLst>
        </pc:spChg>
      </pc:sldChg>
      <pc:sldChg chg="modSp">
        <pc:chgData name="Amanda Asquith" userId="UC+iVACphxG9A2XDF02Aqs/KqjjNk/+mtYOCZAeQWF4=" providerId="None" clId="Web-{237F0FF0-E36D-4A1F-9664-F0A2C98EBC07}" dt="2026-09-02T22:39:02.647" v="95" actId="20577"/>
        <pc:sldMkLst>
          <pc:docMk/>
          <pc:sldMk cId="1441936914" sldId="606"/>
        </pc:sldMkLst>
        <pc:spChg chg="mod">
          <ac:chgData name="Amanda Asquith" userId="UC+iVACphxG9A2XDF02Aqs/KqjjNk/+mtYOCZAeQWF4=" providerId="None" clId="Web-{237F0FF0-E36D-4A1F-9664-F0A2C98EBC07}" dt="2026-09-02T22:39:02.647" v="95" actId="20577"/>
          <ac:spMkLst>
            <pc:docMk/>
            <pc:sldMk cId="1441936914" sldId="606"/>
            <ac:spMk id="3" creationId="{00000000-0000-0000-0000-000000000000}"/>
          </ac:spMkLst>
        </pc:spChg>
      </pc:sldChg>
      <pc:sldChg chg="modSp">
        <pc:chgData name="Amanda Asquith" userId="UC+iVACphxG9A2XDF02Aqs/KqjjNk/+mtYOCZAeQWF4=" providerId="None" clId="Web-{237F0FF0-E36D-4A1F-9664-F0A2C98EBC07}" dt="2026-09-02T22:56:49.849" v="150" actId="20577"/>
        <pc:sldMkLst>
          <pc:docMk/>
          <pc:sldMk cId="855105345" sldId="616"/>
        </pc:sldMkLst>
        <pc:spChg chg="mod">
          <ac:chgData name="Amanda Asquith" userId="UC+iVACphxG9A2XDF02Aqs/KqjjNk/+mtYOCZAeQWF4=" providerId="None" clId="Web-{237F0FF0-E36D-4A1F-9664-F0A2C98EBC07}" dt="2026-09-02T22:56:49.849" v="150" actId="20577"/>
          <ac:spMkLst>
            <pc:docMk/>
            <pc:sldMk cId="855105345" sldId="616"/>
            <ac:spMk id="16" creationId="{00000000-0000-0000-0000-000000000000}"/>
          </ac:spMkLst>
        </pc:spChg>
      </pc:sldChg>
      <pc:sldChg chg="addSp delSp modSp delAnim modNotes">
        <pc:chgData name="Amanda Asquith" userId="UC+iVACphxG9A2XDF02Aqs/KqjjNk/+mtYOCZAeQWF4=" providerId="None" clId="Web-{237F0FF0-E36D-4A1F-9664-F0A2C98EBC07}" dt="2026-09-02T22:55:51.691" v="143" actId="1076"/>
        <pc:sldMkLst>
          <pc:docMk/>
          <pc:sldMk cId="1361556480" sldId="620"/>
        </pc:sldMkLst>
        <pc:spChg chg="add mod">
          <ac:chgData name="Amanda Asquith" userId="UC+iVACphxG9A2XDF02Aqs/KqjjNk/+mtYOCZAeQWF4=" providerId="None" clId="Web-{237F0FF0-E36D-4A1F-9664-F0A2C98EBC07}" dt="2026-09-02T22:55:51.691" v="143" actId="1076"/>
          <ac:spMkLst>
            <pc:docMk/>
            <pc:sldMk cId="1361556480" sldId="620"/>
            <ac:spMk id="5" creationId="{408FC578-728E-2FB9-E925-C184D053DB1E}"/>
          </ac:spMkLst>
        </pc:spChg>
        <pc:picChg chg="add mod">
          <ac:chgData name="Amanda Asquith" userId="UC+iVACphxG9A2XDF02Aqs/KqjjNk/+mtYOCZAeQWF4=" providerId="None" clId="Web-{237F0FF0-E36D-4A1F-9664-F0A2C98EBC07}" dt="2026-09-02T22:54:58.612" v="107" actId="1076"/>
          <ac:picMkLst>
            <pc:docMk/>
            <pc:sldMk cId="1361556480" sldId="620"/>
            <ac:picMk id="2" creationId="{10D76915-ABCA-96D0-7AF5-D2D1F8B23F45}"/>
          </ac:picMkLst>
        </pc:picChg>
      </pc:sldChg>
      <pc:sldChg chg="ord">
        <pc:chgData name="Amanda Asquith" userId="UC+iVACphxG9A2XDF02Aqs/KqjjNk/+mtYOCZAeQWF4=" providerId="None" clId="Web-{237F0FF0-E36D-4A1F-9664-F0A2C98EBC07}" dt="2026-09-02T22:02:02.998" v="10"/>
        <pc:sldMkLst>
          <pc:docMk/>
          <pc:sldMk cId="4232401075" sldId="622"/>
        </pc:sldMkLst>
      </pc:sldChg>
      <pc:sldChg chg="add">
        <pc:chgData name="Amanda Asquith" userId="UC+iVACphxG9A2XDF02Aqs/KqjjNk/+mtYOCZAeQWF4=" providerId="None" clId="Web-{237F0FF0-E36D-4A1F-9664-F0A2C98EBC07}" dt="2026-09-02T21:58:16.273" v="0"/>
        <pc:sldMkLst>
          <pc:docMk/>
          <pc:sldMk cId="748809796" sldId="635"/>
        </pc:sldMkLst>
      </pc:sldChg>
      <pc:sldChg chg="add">
        <pc:chgData name="Amanda Asquith" userId="UC+iVACphxG9A2XDF02Aqs/KqjjNk/+mtYOCZAeQWF4=" providerId="None" clId="Web-{237F0FF0-E36D-4A1F-9664-F0A2C98EBC07}" dt="2026-09-02T21:58:33.805" v="2"/>
        <pc:sldMkLst>
          <pc:docMk/>
          <pc:sldMk cId="3078645020" sldId="636"/>
        </pc:sldMkLst>
      </pc:sldChg>
      <pc:sldChg chg="add ord">
        <pc:chgData name="Amanda Asquith" userId="UC+iVACphxG9A2XDF02Aqs/KqjjNk/+mtYOCZAeQWF4=" providerId="None" clId="Web-{237F0FF0-E36D-4A1F-9664-F0A2C98EBC07}" dt="2026-09-02T21:58:57.071" v="5"/>
        <pc:sldMkLst>
          <pc:docMk/>
          <pc:sldMk cId="378777315" sldId="637"/>
        </pc:sldMkLst>
      </pc:sldChg>
      <pc:sldChg chg="add">
        <pc:chgData name="Amanda Asquith" userId="UC+iVACphxG9A2XDF02Aqs/KqjjNk/+mtYOCZAeQWF4=" providerId="None" clId="Web-{237F0FF0-E36D-4A1F-9664-F0A2C98EBC07}" dt="2026-09-02T22:29:46.597" v="83"/>
        <pc:sldMkLst>
          <pc:docMk/>
          <pc:sldMk cId="2349906237" sldId="638"/>
        </pc:sldMkLst>
      </pc:sldChg>
      <pc:sldChg chg="add">
        <pc:chgData name="Amanda Asquith" userId="UC+iVACphxG9A2XDF02Aqs/KqjjNk/+mtYOCZAeQWF4=" providerId="None" clId="Web-{237F0FF0-E36D-4A1F-9664-F0A2C98EBC07}" dt="2026-09-02T22:31:03.696" v="94"/>
        <pc:sldMkLst>
          <pc:docMk/>
          <pc:sldMk cId="1146565951" sldId="639"/>
        </pc:sldMkLst>
      </pc:sldChg>
      <pc:sldChg chg="add">
        <pc:chgData name="Amanda Asquith" userId="UC+iVACphxG9A2XDF02Aqs/KqjjNk/+mtYOCZAeQWF4=" providerId="None" clId="Web-{237F0FF0-E36D-4A1F-9664-F0A2C98EBC07}" dt="2026-09-02T23:02:33.747" v="161"/>
        <pc:sldMkLst>
          <pc:docMk/>
          <pc:sldMk cId="1243655060" sldId="640"/>
        </pc:sldMkLst>
      </pc:sldChg>
      <pc:sldChg chg="add">
        <pc:chgData name="Amanda Asquith" userId="UC+iVACphxG9A2XDF02Aqs/KqjjNk/+mtYOCZAeQWF4=" providerId="None" clId="Web-{237F0FF0-E36D-4A1F-9664-F0A2C98EBC07}" dt="2026-09-02T23:06:30.483" v="166"/>
        <pc:sldMkLst>
          <pc:docMk/>
          <pc:sldMk cId="478424437" sldId="641"/>
        </pc:sldMkLst>
      </pc:sldChg>
      <pc:sldChg chg="add">
        <pc:chgData name="Amanda Asquith" userId="UC+iVACphxG9A2XDF02Aqs/KqjjNk/+mtYOCZAeQWF4=" providerId="None" clId="Web-{237F0FF0-E36D-4A1F-9664-F0A2C98EBC07}" dt="2026-09-02T23:06:43.672" v="167"/>
        <pc:sldMkLst>
          <pc:docMk/>
          <pc:sldMk cId="3006782501" sldId="642"/>
        </pc:sldMkLst>
      </pc:sldChg>
      <pc:sldChg chg="add">
        <pc:chgData name="Amanda Asquith" userId="UC+iVACphxG9A2XDF02Aqs/KqjjNk/+mtYOCZAeQWF4=" providerId="None" clId="Web-{237F0FF0-E36D-4A1F-9664-F0A2C98EBC07}" dt="2026-09-02T23:06:53.470" v="168"/>
        <pc:sldMkLst>
          <pc:docMk/>
          <pc:sldMk cId="739948311" sldId="643"/>
        </pc:sldMkLst>
      </pc:sldChg>
      <pc:sldChg chg="add">
        <pc:chgData name="Amanda Asquith" userId="UC+iVACphxG9A2XDF02Aqs/KqjjNk/+mtYOCZAeQWF4=" providerId="None" clId="Web-{237F0FF0-E36D-4A1F-9664-F0A2C98EBC07}" dt="2026-09-02T23:14:35.956" v="177"/>
        <pc:sldMkLst>
          <pc:docMk/>
          <pc:sldMk cId="2412096120" sldId="645"/>
        </pc:sldMkLst>
      </pc:sldChg>
      <pc:sldChg chg="modSp add">
        <pc:chgData name="Amanda Asquith" userId="UC+iVACphxG9A2XDF02Aqs/KqjjNk/+mtYOCZAeQWF4=" providerId="None" clId="Web-{237F0FF0-E36D-4A1F-9664-F0A2C98EBC07}" dt="2026-09-02T23:19:04.680" v="187" actId="20577"/>
        <pc:sldMkLst>
          <pc:docMk/>
          <pc:sldMk cId="1572142813" sldId="647"/>
        </pc:sldMkLst>
        <pc:spChg chg="mod">
          <ac:chgData name="Amanda Asquith" userId="UC+iVACphxG9A2XDF02Aqs/KqjjNk/+mtYOCZAeQWF4=" providerId="None" clId="Web-{237F0FF0-E36D-4A1F-9664-F0A2C98EBC07}" dt="2026-09-02T23:19:04.680" v="187" actId="20577"/>
          <ac:spMkLst>
            <pc:docMk/>
            <pc:sldMk cId="1572142813" sldId="647"/>
            <ac:spMk id="2" creationId="{00000000-0000-0000-0000-000000000000}"/>
          </ac:spMkLst>
        </pc:spChg>
      </pc:sldChg>
      <pc:sldMasterChg chg="addSldLayout">
        <pc:chgData name="Amanda Asquith" userId="UC+iVACphxG9A2XDF02Aqs/KqjjNk/+mtYOCZAeQWF4=" providerId="None" clId="Web-{237F0FF0-E36D-4A1F-9664-F0A2C98EBC07}" dt="2026-09-02T23:14:05.784" v="175"/>
        <pc:sldMasterMkLst>
          <pc:docMk/>
          <pc:sldMasterMk cId="0" sldId="2147483648"/>
        </pc:sldMasterMkLst>
        <pc:sldLayoutChg chg="add">
          <pc:chgData name="Amanda Asquith" userId="UC+iVACphxG9A2XDF02Aqs/KqjjNk/+mtYOCZAeQWF4=" providerId="None" clId="Web-{237F0FF0-E36D-4A1F-9664-F0A2C98EBC07}" dt="2026-09-02T21:58:16.273" v="0"/>
          <pc:sldLayoutMkLst>
            <pc:docMk/>
            <pc:sldMasterMk cId="0" sldId="2147483648"/>
            <pc:sldLayoutMk cId="3539192800" sldId="2147483660"/>
          </pc:sldLayoutMkLst>
        </pc:sldLayoutChg>
        <pc:sldLayoutChg chg="add">
          <pc:chgData name="Amanda Asquith" userId="UC+iVACphxG9A2XDF02Aqs/KqjjNk/+mtYOCZAeQWF4=" providerId="None" clId="Web-{237F0FF0-E36D-4A1F-9664-F0A2C98EBC07}" dt="2026-09-02T22:29:46.597" v="83"/>
          <pc:sldLayoutMkLst>
            <pc:docMk/>
            <pc:sldMasterMk cId="0" sldId="2147483648"/>
            <pc:sldLayoutMk cId="3129141331" sldId="2147483661"/>
          </pc:sldLayoutMkLst>
        </pc:sldLayoutChg>
        <pc:sldLayoutChg chg="add">
          <pc:chgData name="Amanda Asquith" userId="UC+iVACphxG9A2XDF02Aqs/KqjjNk/+mtYOCZAeQWF4=" providerId="None" clId="Web-{237F0FF0-E36D-4A1F-9664-F0A2C98EBC07}" dt="2026-09-02T23:00:23.825" v="154"/>
          <pc:sldLayoutMkLst>
            <pc:docMk/>
            <pc:sldMasterMk cId="0" sldId="2147483648"/>
            <pc:sldLayoutMk cId="3209712918" sldId="2147483662"/>
          </pc:sldLayoutMkLst>
        </pc:sldLayoutChg>
      </pc:sldMasterChg>
    </pc:docChg>
  </pc:docChgLst>
  <pc:docChgLst>
    <pc:chgData name="Amanda Asquith" userId="UC+iVACphxG9A2XDF02Aqs/KqjjNk/+mtYOCZAeQWF4=" providerId="None" clId="Web-{90A6D466-C618-47FC-9FF0-AFA3F57F430A}"/>
    <pc:docChg chg="modSld">
      <pc:chgData name="Amanda Asquith" userId="UC+iVACphxG9A2XDF02Aqs/KqjjNk/+mtYOCZAeQWF4=" providerId="None" clId="Web-{90A6D466-C618-47FC-9FF0-AFA3F57F430A}" dt="2026-09-22T20:05:06.986" v="0" actId="14100"/>
      <pc:docMkLst>
        <pc:docMk/>
      </pc:docMkLst>
      <pc:sldChg chg="modSp">
        <pc:chgData name="Amanda Asquith" userId="UC+iVACphxG9A2XDF02Aqs/KqjjNk/+mtYOCZAeQWF4=" providerId="None" clId="Web-{90A6D466-C618-47FC-9FF0-AFA3F57F430A}" dt="2026-09-22T20:05:06.986" v="0" actId="14100"/>
        <pc:sldMkLst>
          <pc:docMk/>
          <pc:sldMk cId="378777315" sldId="637"/>
        </pc:sldMkLst>
        <pc:picChg chg="mod">
          <ac:chgData name="Amanda Asquith" userId="UC+iVACphxG9A2XDF02Aqs/KqjjNk/+mtYOCZAeQWF4=" providerId="None" clId="Web-{90A6D466-C618-47FC-9FF0-AFA3F57F430A}" dt="2026-09-22T20:05:06.986" v="0" actId="14100"/>
          <ac:picMkLst>
            <pc:docMk/>
            <pc:sldMk cId="378777315" sldId="637"/>
            <ac:picMk id="8" creationId="{4C2418F1-3CA4-8D42-81CC-E10881AA75D9}"/>
          </ac:picMkLst>
        </pc:picChg>
      </pc:sldChg>
    </pc:docChg>
  </pc:docChgLst>
</pc:chgInfo>
</file>

<file path=ppt/comments/modernComment_26C_5127B400.xml><?xml version="1.0" encoding="utf-8"?>
<p188:cmLst xmlns:a="http://schemas.openxmlformats.org/drawingml/2006/main" xmlns:r="http://schemas.openxmlformats.org/officeDocument/2006/relationships" xmlns:p188="http://schemas.microsoft.com/office/powerpoint/2018/8/main">
  <p188:cm id="{9AFE6485-B6BA-48AC-A6CA-333EEF59E116}" authorId="{58C77CE6-7F35-09E8-7844-487639EABA47}" created="2024-09-18T19:49:55.436">
    <pc:sldMkLst xmlns:pc="http://schemas.microsoft.com/office/powerpoint/2013/main/command">
      <pc:docMk/>
      <pc:sldMk cId="1361556480" sldId="620"/>
    </pc:sldMkLst>
    <p188:txBody>
      <a:bodyPr/>
      <a:lstStyle/>
      <a:p>
        <a:r>
          <a:rPr lang="en-US"/>
          <a:t>May change the sequence of this slide, depending if we can update the MEDS template</a:t>
        </a:r>
      </a:p>
    </p188:txBody>
  </p188:cm>
</p188:cmLst>
</file>

<file path=ppt/comments/modernComment_185_CE3DF484.xml><?xml version="1.0" encoding="utf-8"?>
<p188:cmLst xmlns:a="http://schemas.openxmlformats.org/drawingml/2006/main" xmlns:r="http://schemas.openxmlformats.org/officeDocument/2006/relationships" xmlns:p188="http://schemas.microsoft.com/office/powerpoint/2018/8/main">
  <p188:cm id="{7491FC5C-ADF6-41DF-ADBE-6AF176B80250}" authorId="{58C77CE6-7F35-09E8-7844-487639EABA47}" created="2024-09-18T19:42:55.185">
    <ac:txMkLst xmlns:ac="http://schemas.microsoft.com/office/drawing/2013/main/command">
      <pc:docMk xmlns:pc="http://schemas.microsoft.com/office/powerpoint/2013/main/command"/>
      <pc:sldMk xmlns:pc="http://schemas.microsoft.com/office/powerpoint/2013/main/command" cId="3460166788" sldId="389"/>
      <ac:spMk id="12" creationId="{00000000-0000-0000-0000-000000000000}"/>
      <ac:txMk cp="49" len="124">
        <ac:context len="174" hash="3351699535"/>
      </ac:txMk>
    </ac:txMkLst>
    <p188:pos x="5236028" y="475714"/>
    <p188:txBody>
      <a:bodyPr/>
      <a:lstStyle/>
      <a:p>
        <a:r>
          <a:rPr lang="en-US"/>
          <a:t>Update these</a:t>
        </a:r>
      </a:p>
    </p188:txBody>
  </p188:cm>
</p188:cmLst>
</file>

<file path=ppt/comments/modernComment_277_F586B459.xml><?xml version="1.0" encoding="utf-8"?>
<p188:cmLst xmlns:a="http://schemas.openxmlformats.org/drawingml/2006/main" xmlns:r="http://schemas.openxmlformats.org/officeDocument/2006/relationships" xmlns:p188="http://schemas.microsoft.com/office/powerpoint/2018/8/main">
  <p188:cm id="{2F45BFF3-A54A-4EF9-98FC-F410E45A6105}" authorId="{58C77CE6-7F35-09E8-7844-487639EABA47}" created="2026-09-18T21:43:51.436">
    <ac:txMkLst xmlns:ac="http://schemas.microsoft.com/office/drawing/2013/main/command">
      <pc:docMk xmlns:pc="http://schemas.microsoft.com/office/powerpoint/2013/main/command"/>
      <pc:sldMk xmlns:pc="http://schemas.microsoft.com/office/powerpoint/2013/main/command" cId="4119245913" sldId="631"/>
      <ac:spMk id="30" creationId="{00000000-0000-0000-0000-000000000000}"/>
      <ac:txMk cp="26">
        <ac:context len="27" hash="4016254126"/>
      </ac:txMk>
    </ac:txMkLst>
    <p188:pos x="1690517" y="668299"/>
    <p188:txBody>
      <a:bodyPr/>
      <a:lstStyle/>
      <a:p>
        <a:r>
          <a:rPr lang="en-US"/>
          <a:t>Could this be changed to 1:1 Resume check-ins and appointments?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F6E257-C26C-4D72-B882-DED9DC7E4A2D}"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EE2D78-CD83-44A4-A69A-C432D6AE54E5}" type="slidenum">
              <a:rPr lang="en-US" smtClean="0"/>
              <a:t>‹#›</a:t>
            </a:fld>
            <a:endParaRPr lang="en-US"/>
          </a:p>
        </p:txBody>
      </p:sp>
    </p:spTree>
    <p:extLst>
      <p:ext uri="{BB962C8B-B14F-4D97-AF65-F5344CB8AC3E}">
        <p14:creationId xmlns:p14="http://schemas.microsoft.com/office/powerpoint/2010/main" val="4167319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brenconnect.force.com/s/article/Fonts-to-Consider-Using-for-Your-Resume"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help.quinncia.io/article/272-introduction-to-quinncia-student-walkthrough"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ucsbbren.my.site.com/s/article/Traditional-Resume-FAQs"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Amanda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so today we are going teach the Bren approach on how to write your data science resume to stand out and market your resume for the positions you want, not just the positions that you’ve had</a:t>
            </a:r>
          </a:p>
          <a:p>
            <a:endParaRPr lang="en-US" dirty="0"/>
          </a:p>
          <a:p>
            <a:r>
              <a:rPr lang="en-US" dirty="0"/>
              <a:t>I also want to set your expectations that resume writing (to do it well) is a multi-step, iterative process. I definitely recommend working on it over time, rather than in one setting. You also might have multiple versions, maybe a data science or analytics resume, or one that is more tailored for a machine learning position. We can talk more about this approach and what makes sense in your specific case during your 1-on-1 resume review appointment.</a:t>
            </a:r>
          </a:p>
          <a:p>
            <a:endParaRPr lang="en-US" dirty="0"/>
          </a:p>
          <a:p>
            <a:r>
              <a:rPr lang="en-US" dirty="0"/>
              <a:t> And last we’ll talk about how you can elevate your experience, skills, and identify where the gaps are so you can build on those areas while you are at Bren during the MEDS program.</a:t>
            </a:r>
          </a:p>
        </p:txBody>
      </p:sp>
      <p:sp>
        <p:nvSpPr>
          <p:cNvPr id="4" name="Slide Number Placeholder 3"/>
          <p:cNvSpPr>
            <a:spLocks noGrp="1"/>
          </p:cNvSpPr>
          <p:nvPr>
            <p:ph type="sldNum" sz="quarter" idx="5"/>
          </p:nvPr>
        </p:nvSpPr>
        <p:spPr/>
        <p:txBody>
          <a:bodyPr/>
          <a:lstStyle/>
          <a:p>
            <a:fld id="{DCEE2D78-CD83-44A4-A69A-C432D6AE54E5}" type="slidenum">
              <a:rPr lang="en-US" smtClean="0"/>
              <a:t>4</a:t>
            </a:fld>
            <a:endParaRPr lang="en-US"/>
          </a:p>
        </p:txBody>
      </p:sp>
    </p:spTree>
    <p:extLst>
      <p:ext uri="{BB962C8B-B14F-4D97-AF65-F5344CB8AC3E}">
        <p14:creationId xmlns:p14="http://schemas.microsoft.com/office/powerpoint/2010/main" val="362973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types of resumes most commonly used by Bren students</a:t>
            </a:r>
          </a:p>
        </p:txBody>
      </p:sp>
      <p:sp>
        <p:nvSpPr>
          <p:cNvPr id="4" name="Slide Number Placeholder 3"/>
          <p:cNvSpPr>
            <a:spLocks noGrp="1"/>
          </p:cNvSpPr>
          <p:nvPr>
            <p:ph type="sldNum" sz="quarter" idx="10"/>
          </p:nvPr>
        </p:nvSpPr>
        <p:spPr/>
        <p:txBody>
          <a:bodyPr/>
          <a:lstStyle/>
          <a:p>
            <a:fld id="{DCEE2D78-CD83-44A4-A69A-C432D6AE54E5}" type="slidenum">
              <a:rPr lang="en-US" smtClean="0"/>
              <a:t>5</a:t>
            </a:fld>
            <a:endParaRPr lang="en-US"/>
          </a:p>
        </p:txBody>
      </p:sp>
    </p:spTree>
    <p:extLst>
      <p:ext uri="{BB962C8B-B14F-4D97-AF65-F5344CB8AC3E}">
        <p14:creationId xmlns:p14="http://schemas.microsoft.com/office/powerpoint/2010/main" val="1837817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so today we are going teach the Bren approach on how to write your data science resume to stand out and market your resume for the positions you want, not just the positions that you’ve had</a:t>
            </a:r>
          </a:p>
          <a:p>
            <a:endParaRPr lang="en-US" dirty="0"/>
          </a:p>
          <a:p>
            <a:r>
              <a:rPr lang="en-US" dirty="0"/>
              <a:t>I also want to set your expectations that resume writing (to do it well) is a multi-step, iterative process. I definitely recommend working on it over time, rather than in one setting. You also might have multiple versions, maybe a data science or analytics resume, or one that is more tailored for a machine learning position. We can talk more about this approach and what makes sense in your specific case during your 1-on-1 resume review appointment.</a:t>
            </a:r>
          </a:p>
          <a:p>
            <a:endParaRPr lang="en-US" dirty="0"/>
          </a:p>
          <a:p>
            <a:r>
              <a:rPr lang="en-US" dirty="0"/>
              <a:t>I will also share how you can do 3 out of 4 of our 4 step process now. These 3 initially steps do take time; however, I really want to emphasize that this will double as cover letter and even interview prep later on in the process, so this extra preparation time does not go to waste.</a:t>
            </a:r>
          </a:p>
          <a:p>
            <a:endParaRPr lang="en-US" dirty="0"/>
          </a:p>
          <a:p>
            <a:r>
              <a:rPr lang="en-US" dirty="0"/>
              <a:t> And last we’ll talk about how you can elevate your experience, skills, and identify where the gaps are so you can build on those areas while you are at Bren during the MEDS program.</a:t>
            </a:r>
          </a:p>
        </p:txBody>
      </p:sp>
      <p:sp>
        <p:nvSpPr>
          <p:cNvPr id="4" name="Slide Number Placeholder 3"/>
          <p:cNvSpPr>
            <a:spLocks noGrp="1"/>
          </p:cNvSpPr>
          <p:nvPr>
            <p:ph type="sldNum" sz="quarter" idx="5"/>
          </p:nvPr>
        </p:nvSpPr>
        <p:spPr/>
        <p:txBody>
          <a:bodyPr/>
          <a:lstStyle/>
          <a:p>
            <a:fld id="{DCEE2D78-CD83-44A4-A69A-C432D6AE54E5}" type="slidenum">
              <a:rPr lang="en-US" smtClean="0"/>
              <a:t>6</a:t>
            </a:fld>
            <a:endParaRPr lang="en-US"/>
          </a:p>
        </p:txBody>
      </p:sp>
    </p:spTree>
    <p:extLst>
      <p:ext uri="{BB962C8B-B14F-4D97-AF65-F5344CB8AC3E}">
        <p14:creationId xmlns:p14="http://schemas.microsoft.com/office/powerpoint/2010/main" val="2281161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all for sharing those insights!</a:t>
            </a:r>
          </a:p>
          <a:p>
            <a:endParaRPr lang="en-US" dirty="0"/>
          </a:p>
          <a:p>
            <a:r>
              <a:rPr lang="en-US" dirty="0"/>
              <a:t>If you put yourself in the shoes of a hiring manager or a recruiter, what do you think is going through their head when they are about to review a stack of resumes?</a:t>
            </a:r>
          </a:p>
          <a:p>
            <a:endParaRPr lang="en-US" dirty="0"/>
          </a:p>
          <a:p>
            <a:r>
              <a:rPr lang="en-US" dirty="0"/>
              <a:t>So, when a hiring manager or </a:t>
            </a:r>
            <a:r>
              <a:rPr lang="en-US" dirty="0" err="1"/>
              <a:t>recruter</a:t>
            </a:r>
            <a:r>
              <a:rPr lang="en-US" dirty="0"/>
              <a:t>, they are typically thinking, who can I eliminate?</a:t>
            </a:r>
          </a:p>
        </p:txBody>
      </p:sp>
      <p:sp>
        <p:nvSpPr>
          <p:cNvPr id="4" name="Slide Number Placeholder 3"/>
          <p:cNvSpPr>
            <a:spLocks noGrp="1"/>
          </p:cNvSpPr>
          <p:nvPr>
            <p:ph type="sldNum" sz="quarter" idx="10"/>
          </p:nvPr>
        </p:nvSpPr>
        <p:spPr/>
        <p:txBody>
          <a:bodyPr/>
          <a:lstStyle/>
          <a:p>
            <a:fld id="{DCEE2D78-CD83-44A4-A69A-C432D6AE54E5}" type="slidenum">
              <a:rPr lang="en-US" smtClean="0"/>
              <a:t>7</a:t>
            </a:fld>
            <a:endParaRPr lang="en-US"/>
          </a:p>
        </p:txBody>
      </p:sp>
    </p:spTree>
    <p:extLst>
      <p:ext uri="{BB962C8B-B14F-4D97-AF65-F5344CB8AC3E}">
        <p14:creationId xmlns:p14="http://schemas.microsoft.com/office/powerpoint/2010/main" val="3878258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this really means is that you have to impress early on. You have to impress right away. How long do you think a hiring manager or recruiter spends on their initial screening of a resume?</a:t>
            </a:r>
          </a:p>
          <a:p>
            <a:endParaRPr lang="en-US" dirty="0"/>
          </a:p>
          <a:p>
            <a:r>
              <a:rPr lang="en-US" dirty="0"/>
              <a:t>There was an eye tracking study done by Ladder’s and their results shows that hiring manager took on average 7.4 seconds during their initial reviewal of resumes.</a:t>
            </a:r>
          </a:p>
          <a:p>
            <a:endParaRPr lang="en-US" dirty="0"/>
          </a:p>
          <a:p>
            <a:r>
              <a:rPr lang="en-US" dirty="0"/>
              <a:t>I can also attest to this. I have been on a recent hiring committee. A lot of times, people who get asked to be on a hiring committee are taking on this additional responsibility in addition to the daily tasks and they don’t have a lot of time.</a:t>
            </a:r>
          </a:p>
          <a:p>
            <a:endParaRPr lang="en-US" dirty="0"/>
          </a:p>
          <a:p>
            <a:r>
              <a:rPr lang="en-US" dirty="0"/>
              <a:t>There was a previous study done by Ladders that resulted in 6 seconds. However, we dug into this and realized it was during the height of the last recession. Since then, they have done another study which resulted in 7.4 seconds during the initial screening, putting your resume into the yes/no/maybe pile. I’m not sure if they are going to do an updated 2023/2024 version, maybe since the pandemic and just the trend of shortened attention spans, but its probably safe to say that they would spend between 6-8 seconds on your resume.</a:t>
            </a:r>
          </a:p>
          <a:p>
            <a:endParaRPr lang="en-US" dirty="0"/>
          </a:p>
          <a:p>
            <a:r>
              <a:rPr lang="en-US" dirty="0"/>
              <a:t>This next fact wasn’t included in the study, but we wanted to mention that if you do make it past the initial screening, you might get 30seconds maybe another minute of reviewal if you are in the yes or maybe pile before they make the decision on who to invite in for an interview.</a:t>
            </a:r>
          </a:p>
          <a:p>
            <a:endParaRPr lang="en-US" dirty="0"/>
          </a:p>
          <a:p>
            <a:r>
              <a:rPr lang="en-US" dirty="0"/>
              <a:t>So what this ultimately means, is that to get an interview, your resume needs to “pass the test” at both stages! You want to impress them initially in those first few seconds, and then if they take another look, you want to make sure it is well tailored, that there isn’t a lot of fluff, no grammatical errors, and that it clearly highlights your qualifications specific to the position you are applying for.</a:t>
            </a:r>
          </a:p>
        </p:txBody>
      </p:sp>
      <p:sp>
        <p:nvSpPr>
          <p:cNvPr id="4" name="Slide Number Placeholder 3"/>
          <p:cNvSpPr>
            <a:spLocks noGrp="1"/>
          </p:cNvSpPr>
          <p:nvPr>
            <p:ph type="sldNum" sz="quarter" idx="5"/>
          </p:nvPr>
        </p:nvSpPr>
        <p:spPr/>
        <p:txBody>
          <a:bodyPr/>
          <a:lstStyle/>
          <a:p>
            <a:fld id="{DCEE2D78-CD83-44A4-A69A-C432D6AE54E5}" type="slidenum">
              <a:rPr lang="en-US" smtClean="0"/>
              <a:t>8</a:t>
            </a:fld>
            <a:endParaRPr lang="en-US"/>
          </a:p>
        </p:txBody>
      </p:sp>
    </p:spTree>
    <p:extLst>
      <p:ext uri="{BB962C8B-B14F-4D97-AF65-F5344CB8AC3E}">
        <p14:creationId xmlns:p14="http://schemas.microsoft.com/office/powerpoint/2010/main" val="3557016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-SHOW</a:t>
            </a:r>
            <a:r>
              <a:rPr lang="en-US" b="1" baseline="0" dirty="0"/>
              <a:t> of hands—who feels your resume is well-marketed right now? </a:t>
            </a:r>
          </a:p>
          <a:p>
            <a:r>
              <a:rPr lang="en-US" b="1" baseline="0" dirty="0"/>
              <a:t>(maybe first ask how many of you had heard this before, about it being a marketing document?)</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E2D78-CD83-44A4-A69A-C432D6AE54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7610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thing I want to point out is that a lot of times, you are applying is this HUGE sea of applicants…and you don’t want to just be one in the stack that maybe does or doesn’t get looked at. You want to ensure your documents and your data science resume gets noticed and that you stand out from the pack!</a:t>
            </a:r>
          </a:p>
          <a:p>
            <a:endParaRPr lang="en-US" dirty="0">
              <a:ea typeface="Calibri"/>
              <a:cs typeface="Calibri"/>
            </a:endParaRPr>
          </a:p>
          <a:p>
            <a:r>
              <a:rPr lang="en-US" dirty="0">
                <a:ea typeface="Calibri"/>
                <a:cs typeface="Calibri"/>
              </a:rPr>
              <a:t>Leveraging connections ALSO helps you stand out!</a:t>
            </a:r>
          </a:p>
        </p:txBody>
      </p:sp>
      <p:sp>
        <p:nvSpPr>
          <p:cNvPr id="4" name="Slide Number Placeholder 3"/>
          <p:cNvSpPr>
            <a:spLocks noGrp="1"/>
          </p:cNvSpPr>
          <p:nvPr>
            <p:ph type="sldNum" sz="quarter" idx="5"/>
          </p:nvPr>
        </p:nvSpPr>
        <p:spPr/>
        <p:txBody>
          <a:bodyPr/>
          <a:lstStyle/>
          <a:p>
            <a:fld id="{DCEE2D78-CD83-44A4-A69A-C432D6AE54E5}" type="slidenum">
              <a:rPr lang="en-US" smtClean="0"/>
              <a:t>10</a:t>
            </a:fld>
            <a:endParaRPr lang="en-US"/>
          </a:p>
        </p:txBody>
      </p:sp>
    </p:spTree>
    <p:extLst>
      <p:ext uri="{BB962C8B-B14F-4D97-AF65-F5344CB8AC3E}">
        <p14:creationId xmlns:p14="http://schemas.microsoft.com/office/powerpoint/2010/main" val="83960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baseline="0" dirty="0"/>
              <a:t> . .to get your foot in the door beyond normal application channels..</a:t>
            </a:r>
          </a:p>
          <a:p>
            <a:r>
              <a:rPr lang="en-US" baseline="0" dirty="0">
                <a:sym typeface="Wingdings" panose="05000000000000000000" pitchFamily="2" charset="2"/>
              </a:rPr>
              <a:t>Build your network/proactively connect.</a:t>
            </a:r>
          </a:p>
          <a:p>
            <a:r>
              <a:rPr lang="en-US" baseline="0" dirty="0">
                <a:sym typeface="Wingdings" panose="05000000000000000000" pitchFamily="2" charset="2"/>
              </a:rPr>
              <a:t>Leverage connections when applying.</a:t>
            </a:r>
            <a:endParaRPr lang="en-US" dirty="0"/>
          </a:p>
        </p:txBody>
      </p:sp>
      <p:sp>
        <p:nvSpPr>
          <p:cNvPr id="4" name="Slide Number Placeholder 3"/>
          <p:cNvSpPr>
            <a:spLocks noGrp="1"/>
          </p:cNvSpPr>
          <p:nvPr>
            <p:ph type="sldNum" sz="quarter" idx="10"/>
          </p:nvPr>
        </p:nvSpPr>
        <p:spPr/>
        <p:txBody>
          <a:bodyPr/>
          <a:lstStyle/>
          <a:p>
            <a:fld id="{DCEE2D78-CD83-44A4-A69A-C432D6AE54E5}" type="slidenum">
              <a:rPr lang="en-US" smtClean="0"/>
              <a:t>11</a:t>
            </a:fld>
            <a:endParaRPr lang="en-US" dirty="0"/>
          </a:p>
        </p:txBody>
      </p:sp>
    </p:spTree>
    <p:extLst>
      <p:ext uri="{BB962C8B-B14F-4D97-AF65-F5344CB8AC3E}">
        <p14:creationId xmlns:p14="http://schemas.microsoft.com/office/powerpoint/2010/main" val="926006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Any issues?  Email us at </a:t>
            </a:r>
            <a:r>
              <a:rPr lang="en-US" dirty="0" err="1"/>
              <a:t>career@bren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cs-CZ"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6085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chrome-extension://</a:t>
            </a:r>
            <a:r>
              <a:rPr lang="en-US" dirty="0" err="1">
                <a:solidFill>
                  <a:srgbClr val="FF0000"/>
                </a:solidFill>
              </a:rPr>
              <a:t>efaidnbmnnnibpcajpcglclefindmkaj</a:t>
            </a:r>
            <a:r>
              <a:rPr lang="en-US" dirty="0">
                <a:solidFill>
                  <a:srgbClr val="FF0000"/>
                </a:solidFill>
              </a:rPr>
              <a:t>/https://brenconnect.bren.ucsb.edu/sfc/servlet.shepherd/version/download/0683s00000I7oseAAB</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E2D78-CD83-44A4-A69A-C432D6AE54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5696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ATS Keyword Matching</a:t>
            </a:r>
            <a:endParaRPr lang="en-US" b="0" dirty="0">
              <a:effectLst/>
            </a:endParaRPr>
          </a:p>
          <a:p>
            <a:pPr rtl="0" fontAlgn="base"/>
            <a:r>
              <a:rPr lang="en-US" sz="1200" b="0" i="0" u="none" strike="noStrike" kern="1200" dirty="0">
                <a:solidFill>
                  <a:schemeClr val="tx1"/>
                </a:solidFill>
                <a:effectLst/>
                <a:latin typeface="+mn-lt"/>
                <a:ea typeface="+mn-ea"/>
                <a:cs typeface="+mn-cs"/>
              </a:rPr>
              <a:t>Teach students to become JD detectives</a:t>
            </a:r>
          </a:p>
          <a:p>
            <a:pPr lvl="1" rtl="0" fontAlgn="base"/>
            <a:r>
              <a:rPr lang="en-US" sz="1200" b="0" i="0" u="none" strike="noStrike" kern="1200" dirty="0">
                <a:solidFill>
                  <a:schemeClr val="tx1"/>
                </a:solidFill>
                <a:effectLst/>
                <a:latin typeface="+mn-lt"/>
                <a:ea typeface="+mn-ea"/>
                <a:cs typeface="+mn-cs"/>
              </a:rPr>
              <a:t>Put the JD into GPT to pull out keywords - avoid PII</a:t>
            </a:r>
          </a:p>
          <a:p>
            <a:pPr lvl="1" rtl="0" fontAlgn="base"/>
            <a:r>
              <a:rPr lang="en-US" sz="1200" b="0" i="0" u="none" strike="noStrike" kern="1200" dirty="0">
                <a:solidFill>
                  <a:schemeClr val="tx1"/>
                </a:solidFill>
                <a:effectLst/>
                <a:latin typeface="+mn-lt"/>
                <a:ea typeface="+mn-ea"/>
                <a:cs typeface="+mn-cs"/>
              </a:rPr>
              <a:t>What are the top 15 most important keywords in this JD?</a:t>
            </a:r>
          </a:p>
          <a:p>
            <a:pPr rtl="0" fontAlgn="base"/>
            <a:r>
              <a:rPr lang="en-US" sz="1200" b="0" i="0" u="none" strike="noStrike" kern="1200" dirty="0">
                <a:solidFill>
                  <a:schemeClr val="tx1"/>
                </a:solidFill>
                <a:effectLst/>
                <a:latin typeface="+mn-lt"/>
                <a:ea typeface="+mn-ea"/>
                <a:cs typeface="+mn-cs"/>
              </a:rPr>
              <a:t>Then, which of those skills are missing from my CV? And paste in your resume - avoid PII</a:t>
            </a:r>
          </a:p>
          <a:p>
            <a:pPr lvl="1" rtl="0" fontAlgn="base"/>
            <a:r>
              <a:rPr lang="en-US" sz="1200" b="0" i="0" u="none" strike="noStrike" kern="1200" dirty="0">
                <a:solidFill>
                  <a:schemeClr val="tx1"/>
                </a:solidFill>
                <a:effectLst/>
                <a:latin typeface="+mn-lt"/>
                <a:ea typeface="+mn-ea"/>
                <a:cs typeface="+mn-cs"/>
              </a:rPr>
              <a:t>May not have used them or may not be using them in a similar manner</a:t>
            </a:r>
          </a:p>
          <a:p>
            <a:pPr lvl="1" rtl="0" fontAlgn="base"/>
            <a:r>
              <a:rPr lang="en-US" sz="1200" b="0" i="0" u="none" strike="noStrike" kern="1200" dirty="0">
                <a:solidFill>
                  <a:schemeClr val="tx1"/>
                </a:solidFill>
                <a:effectLst/>
                <a:latin typeface="+mn-lt"/>
                <a:ea typeface="+mn-ea"/>
                <a:cs typeface="+mn-cs"/>
              </a:rPr>
              <a:t>ATS makes calculation on dates/experience listed on resume - this isn’t always </a:t>
            </a:r>
            <a:r>
              <a:rPr lang="en-US" sz="1200" b="0" i="0" u="none" strike="noStrike" kern="1200" dirty="0" err="1">
                <a:solidFill>
                  <a:schemeClr val="tx1"/>
                </a:solidFill>
                <a:effectLst/>
                <a:latin typeface="+mn-lt"/>
                <a:ea typeface="+mn-ea"/>
                <a:cs typeface="+mn-cs"/>
              </a:rPr>
              <a:t>accurrate</a:t>
            </a:r>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Then could say, rewrite my experience section to include all of those keywords, but this leads to outright lies included</a:t>
            </a:r>
          </a:p>
          <a:p>
            <a:pPr lvl="1" rtl="0" fontAlgn="base"/>
            <a:r>
              <a:rPr lang="en-US" sz="1200" b="0" i="0" u="none" strike="noStrike" kern="1200" dirty="0">
                <a:solidFill>
                  <a:schemeClr val="tx1"/>
                </a:solidFill>
                <a:effectLst/>
                <a:latin typeface="+mn-lt"/>
                <a:ea typeface="+mn-ea"/>
                <a:cs typeface="+mn-cs"/>
              </a:rPr>
              <a:t>Recruiters don’t like this, could hurt the reputation</a:t>
            </a:r>
          </a:p>
          <a:p>
            <a:pPr rtl="0" fontAlgn="base"/>
            <a:r>
              <a:rPr lang="en-US" sz="1200" b="0" i="0" u="none" strike="noStrike" kern="1200" dirty="0">
                <a:solidFill>
                  <a:schemeClr val="tx1"/>
                </a:solidFill>
                <a:effectLst/>
                <a:latin typeface="+mn-lt"/>
                <a:ea typeface="+mn-ea"/>
                <a:cs typeface="+mn-cs"/>
              </a:rPr>
              <a:t>Better option: what are 5 ways to incorporate blank into my CV and incorporate more quantitative impact into my results?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so today we are going teach the Bren approach on how to write your data science resume to stand out and market your resume for the positions you want, not just the positions that you’ve had</a:t>
            </a:r>
          </a:p>
          <a:p>
            <a:endParaRPr lang="en-US" dirty="0"/>
          </a:p>
          <a:p>
            <a:r>
              <a:rPr lang="en-US" dirty="0"/>
              <a:t>I also want to set your expectations that resume writing (to do it well) is a multi-step, iterative process. I definitely recommend working on it over time, rather than in one setting. You also might have multiple versions, maybe a data science or analytics resume, or one that is more tailored for a machine learning position. We can talk more about this approach and what makes sense in your specific case during your 1-on-1 resume review appointment.</a:t>
            </a:r>
          </a:p>
          <a:p>
            <a:endParaRPr lang="en-US" dirty="0"/>
          </a:p>
          <a:p>
            <a:r>
              <a:rPr lang="en-US" dirty="0"/>
              <a:t>I will also share how you can do 3 out of 4 of our 4 step process now. These 3 initially steps do take time; however, I really want to emphasize that this will double as cover letter and even interview prep later on in the process, so this extra preparation time does not go to waste.</a:t>
            </a:r>
          </a:p>
          <a:p>
            <a:endParaRPr lang="en-US" dirty="0"/>
          </a:p>
          <a:p>
            <a:r>
              <a:rPr lang="en-US" dirty="0"/>
              <a:t> And last we’ll talk about how you can elevate your experience, skills, and identify where the gaps are so you can build on those areas while you are at Bren during the MEDS program.</a:t>
            </a:r>
          </a:p>
        </p:txBody>
      </p:sp>
      <p:sp>
        <p:nvSpPr>
          <p:cNvPr id="4" name="Slide Number Placeholder 3"/>
          <p:cNvSpPr>
            <a:spLocks noGrp="1"/>
          </p:cNvSpPr>
          <p:nvPr>
            <p:ph type="sldNum" sz="quarter" idx="5"/>
          </p:nvPr>
        </p:nvSpPr>
        <p:spPr/>
        <p:txBody>
          <a:bodyPr/>
          <a:lstStyle/>
          <a:p>
            <a:fld id="{DCEE2D78-CD83-44A4-A69A-C432D6AE54E5}" type="slidenum">
              <a:rPr lang="en-US" smtClean="0"/>
              <a:t>16</a:t>
            </a:fld>
            <a:endParaRPr lang="en-US"/>
          </a:p>
        </p:txBody>
      </p:sp>
    </p:spTree>
    <p:extLst>
      <p:ext uri="{BB962C8B-B14F-4D97-AF65-F5344CB8AC3E}">
        <p14:creationId xmlns:p14="http://schemas.microsoft.com/office/powerpoint/2010/main" val="123341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E- and F- reading patterns from</a:t>
            </a:r>
            <a:r>
              <a:rPr lang="en-US" baseline="0" dirty="0"/>
              <a:t> </a:t>
            </a:r>
            <a:r>
              <a:rPr lang="en-US" i="1" baseline="0" dirty="0"/>
              <a:t>The Ladders’</a:t>
            </a:r>
            <a:r>
              <a:rPr lang="en-US" i="0" baseline="0" dirty="0"/>
              <a:t> Eye Tracking Study in 2018 </a:t>
            </a:r>
            <a:endParaRPr lang="en-US" dirty="0"/>
          </a:p>
        </p:txBody>
      </p:sp>
      <p:sp>
        <p:nvSpPr>
          <p:cNvPr id="4" name="Slide Number Placeholder 3"/>
          <p:cNvSpPr>
            <a:spLocks noGrp="1"/>
          </p:cNvSpPr>
          <p:nvPr>
            <p:ph type="sldNum" sz="quarter" idx="10"/>
          </p:nvPr>
        </p:nvSpPr>
        <p:spPr/>
        <p:txBody>
          <a:bodyPr/>
          <a:lstStyle/>
          <a:p>
            <a:fld id="{DCEE2D78-CD83-44A4-A69A-C432D6AE54E5}" type="slidenum">
              <a:rPr lang="en-US" smtClean="0"/>
              <a:t>18</a:t>
            </a:fld>
            <a:endParaRPr lang="en-US" dirty="0"/>
          </a:p>
        </p:txBody>
      </p:sp>
    </p:spTree>
    <p:extLst>
      <p:ext uri="{BB962C8B-B14F-4D97-AF65-F5344CB8AC3E}">
        <p14:creationId xmlns:p14="http://schemas.microsoft.com/office/powerpoint/2010/main" val="353195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a:t>
            </a:r>
            <a:r>
              <a:rPr lang="en-US" b="1" dirty="0">
                <a:solidFill>
                  <a:srgbClr val="005FC8"/>
                </a:solidFill>
              </a:rPr>
              <a:t>Use Word’s “No Spacing” Style</a:t>
            </a:r>
            <a:endParaRPr lang="en-US" dirty="0"/>
          </a:p>
          <a:p>
            <a:r>
              <a:rPr lang="en-US" b="1" dirty="0">
                <a:solidFill>
                  <a:srgbClr val="005FC8"/>
                </a:solidFill>
              </a:rPr>
              <a:t>2. Use the “bottom border” and UPPERCASE feature for section headings</a:t>
            </a:r>
            <a:endParaRPr lang="en-US" dirty="0"/>
          </a:p>
          <a:p>
            <a:r>
              <a:rPr lang="en-US" b="1" dirty="0">
                <a:solidFill>
                  <a:srgbClr val="005FC8"/>
                </a:solidFill>
              </a:rPr>
              <a:t>3. Get your margins right! Use a clean + easy-to read font!</a:t>
            </a:r>
            <a:endParaRPr lang="en-US" dirty="0"/>
          </a:p>
          <a:p>
            <a:r>
              <a:rPr lang="en-US" dirty="0"/>
              <a:t>•</a:t>
            </a:r>
            <a:r>
              <a:rPr lang="en-US" dirty="0">
                <a:solidFill>
                  <a:srgbClr val="005FC8"/>
                </a:solidFill>
              </a:rPr>
              <a:t>Font ideas </a:t>
            </a:r>
            <a:r>
              <a:rPr lang="en-US" dirty="0">
                <a:solidFill>
                  <a:srgbClr val="55A51C"/>
                </a:solidFill>
                <a:hlinkClick r:id="rId3"/>
              </a:rPr>
              <a:t>here</a:t>
            </a:r>
            <a:r>
              <a:rPr lang="en-US" dirty="0">
                <a:solidFill>
                  <a:srgbClr val="005FC8"/>
                </a:solidFill>
              </a:rPr>
              <a:t> on </a:t>
            </a:r>
            <a:r>
              <a:rPr lang="en-US" dirty="0" err="1">
                <a:solidFill>
                  <a:srgbClr val="005FC8"/>
                </a:solidFill>
              </a:rPr>
              <a:t>BrenConnect</a:t>
            </a:r>
            <a:r>
              <a:rPr lang="en-US" dirty="0">
                <a:solidFill>
                  <a:srgbClr val="005FC8"/>
                </a:solidFill>
              </a:rPr>
              <a:t>!</a:t>
            </a:r>
            <a:endParaRPr lang="en-US" dirty="0"/>
          </a:p>
          <a:p>
            <a:endParaRPr lang="en-US" b="1" dirty="0">
              <a:ea typeface="Calibri"/>
              <a:cs typeface="Calibri"/>
            </a:endParaRPr>
          </a:p>
        </p:txBody>
      </p:sp>
      <p:sp>
        <p:nvSpPr>
          <p:cNvPr id="4" name="Slide Number Placeholder 3"/>
          <p:cNvSpPr>
            <a:spLocks noGrp="1"/>
          </p:cNvSpPr>
          <p:nvPr>
            <p:ph type="sldNum" sz="quarter" idx="10"/>
          </p:nvPr>
        </p:nvSpPr>
        <p:spPr/>
        <p:txBody>
          <a:bodyPr/>
          <a:lstStyle/>
          <a:p>
            <a:fld id="{DCEE2D78-CD83-44A4-A69A-C432D6AE54E5}" type="slidenum">
              <a:rPr lang="en-US" smtClean="0"/>
              <a:t>19</a:t>
            </a:fld>
            <a:endParaRPr lang="en-US" dirty="0"/>
          </a:p>
        </p:txBody>
      </p:sp>
    </p:spTree>
    <p:extLst>
      <p:ext uri="{BB962C8B-B14F-4D97-AF65-F5344CB8AC3E}">
        <p14:creationId xmlns:p14="http://schemas.microsoft.com/office/powerpoint/2010/main" val="234353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font sizes for</a:t>
            </a:r>
            <a:r>
              <a:rPr lang="en-US" baseline="0" dirty="0"/>
              <a:t> your name on page 1 vs. page 2, as well as alignment. </a:t>
            </a:r>
          </a:p>
          <a:p>
            <a:endParaRPr lang="en-US" baseline="0" dirty="0"/>
          </a:p>
          <a:p>
            <a:r>
              <a:rPr lang="en-US" baseline="0" dirty="0"/>
              <a:t>Re-frame this – discuss why formatting well can be helpful!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E2D78-CD83-44A4-A69A-C432D6AE54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5073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 all links IF WELL DONE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E2D78-CD83-44A4-A69A-C432D6AE54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2701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a:t>
            </a:r>
          </a:p>
          <a:p>
            <a:r>
              <a:rPr lang="en-US" dirty="0">
                <a:sym typeface="Wingdings" panose="05000000000000000000" pitchFamily="2" charset="2"/>
              </a:rPr>
              <a:t></a:t>
            </a:r>
            <a:r>
              <a:rPr lang="en-US" dirty="0"/>
              <a:t>Ask “has anyone heard of ATSs”?</a:t>
            </a:r>
          </a:p>
          <a:p>
            <a:r>
              <a:rPr lang="en-US" dirty="0">
                <a:sym typeface="Wingdings" panose="05000000000000000000" pitchFamily="2" charset="2"/>
              </a:rPr>
              <a:t></a:t>
            </a:r>
            <a:r>
              <a:rPr lang="en-US" dirty="0"/>
              <a:t>Ask “Has anyone worked at an</a:t>
            </a:r>
            <a:r>
              <a:rPr lang="en-US" baseline="0" dirty="0"/>
              <a:t> organization that used an ATS?” + “Any </a:t>
            </a:r>
            <a:r>
              <a:rPr lang="en-US" baseline="0"/>
              <a:t>insights?”</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E2D78-CD83-44A4-A69A-C432D6AE54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2403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1" i="0" u="none" strike="noStrike" dirty="0">
                <a:solidFill>
                  <a:srgbClr val="000000"/>
                </a:solidFill>
                <a:effectLst/>
                <a:latin typeface="Arial" panose="020B0604020202020204" pitchFamily="34" charset="0"/>
              </a:rPr>
              <a:t>Copy: </a:t>
            </a:r>
            <a:r>
              <a:rPr lang="en-US" sz="1800" b="0" i="0" u="none" strike="noStrike" dirty="0">
                <a:solidFill>
                  <a:srgbClr val="000000"/>
                </a:solidFill>
                <a:effectLst/>
                <a:latin typeface="Arial" panose="020B0604020202020204" pitchFamily="34" charset="0"/>
              </a:rPr>
              <a:t>Have you ever heard of an Applicant Tracking System (ATS)? Believe it or not, you’ve likely interfaced one when applying to a job or internship. About 90% of all companies are using them, specifically to screen applicant’s resumes. ATS are set up to reject resumes for the little things like margins, font size, or font type, and the more critical things like relevant skills and experiences. Crazy, huh?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You may now be curious if your resume is ATS-friendly and ready for the job application process. To check, register to Quinncia.io today and upload your resume to receive a full analysis with feedback! </a:t>
            </a:r>
            <a:endParaRPr lang="en-US" b="0" dirty="0">
              <a:effectLst/>
            </a:endParaRPr>
          </a:p>
          <a:p>
            <a:pPr rtl="0">
              <a:spcBef>
                <a:spcPts val="0"/>
              </a:spcBef>
              <a:spcAft>
                <a:spcPts val="0"/>
              </a:spcAft>
            </a:pPr>
            <a:br>
              <a:rPr lang="en-US" b="0" dirty="0">
                <a:effectLst/>
              </a:rPr>
            </a:br>
            <a:r>
              <a:rPr lang="en-US" sz="1800" b="1" i="0" u="none" strike="noStrike" dirty="0" err="1">
                <a:solidFill>
                  <a:srgbClr val="000000"/>
                </a:solidFill>
                <a:effectLst/>
                <a:latin typeface="Arial" panose="020B0604020202020204" pitchFamily="34" charset="0"/>
              </a:rPr>
              <a:t>Quinncia</a:t>
            </a:r>
            <a:r>
              <a:rPr lang="en-US" sz="1800" b="1" i="0" u="none" strike="noStrike" dirty="0">
                <a:solidFill>
                  <a:srgbClr val="000000"/>
                </a:solidFill>
                <a:effectLst/>
                <a:latin typeface="Arial" panose="020B0604020202020204" pitchFamily="34" charset="0"/>
              </a:rPr>
              <a:t> Walkthrough: </a:t>
            </a:r>
            <a:r>
              <a:rPr lang="en-US" sz="1800" b="0" i="0" u="sng" strike="noStrike" dirty="0">
                <a:solidFill>
                  <a:srgbClr val="1155CC"/>
                </a:solidFill>
                <a:effectLst/>
                <a:latin typeface="Arial" panose="020B0604020202020204" pitchFamily="34" charset="0"/>
                <a:hlinkClick r:id="rId3"/>
              </a:rPr>
              <a:t>https://help.quinncia.io/article/272-introduction-to-quinncia-student-walkthrough</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DCEE2D78-CD83-44A4-A69A-C432D6AE54E5}" type="slidenum">
              <a:rPr lang="en-US" smtClean="0"/>
              <a:t>23</a:t>
            </a:fld>
            <a:endParaRPr lang="en-US"/>
          </a:p>
        </p:txBody>
      </p:sp>
    </p:spTree>
    <p:extLst>
      <p:ext uri="{BB962C8B-B14F-4D97-AF65-F5344CB8AC3E}">
        <p14:creationId xmlns:p14="http://schemas.microsoft.com/office/powerpoint/2010/main" val="3586760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How to impress AI skills onto students</a:t>
            </a:r>
            <a:endParaRPr lang="en-US" b="0" dirty="0">
              <a:effectLst/>
            </a:endParaRPr>
          </a:p>
          <a:p>
            <a:pPr rtl="0" fontAlgn="base"/>
            <a:r>
              <a:rPr lang="en-US" sz="1200" b="0" i="0" u="none" strike="noStrike" kern="1200" dirty="0">
                <a:solidFill>
                  <a:schemeClr val="tx1"/>
                </a:solidFill>
                <a:effectLst/>
                <a:latin typeface="+mn-lt"/>
                <a:ea typeface="+mn-ea"/>
                <a:cs typeface="+mn-cs"/>
              </a:rPr>
              <a:t>Start thinking about what AI looks like to a recruiter</a:t>
            </a:r>
          </a:p>
          <a:p>
            <a:pPr lvl="1" rtl="0" fontAlgn="base"/>
            <a:r>
              <a:rPr lang="en-US" sz="1200" b="0" i="0" u="none" strike="noStrike" kern="1200" dirty="0">
                <a:solidFill>
                  <a:schemeClr val="tx1"/>
                </a:solidFill>
                <a:effectLst/>
                <a:latin typeface="+mn-lt"/>
                <a:ea typeface="+mn-ea"/>
                <a:cs typeface="+mn-cs"/>
              </a:rPr>
              <a:t>Ex. generate a cover letter for McKinsey - same start to each cover letter, so doesn’t make a good impression!</a:t>
            </a:r>
          </a:p>
          <a:p>
            <a:pPr lvl="2" rtl="0" fontAlgn="base"/>
            <a:r>
              <a:rPr lang="en-US" sz="1200" b="0" i="0" u="none" strike="noStrike" kern="1200" dirty="0">
                <a:solidFill>
                  <a:schemeClr val="tx1"/>
                </a:solidFill>
                <a:effectLst/>
                <a:latin typeface="+mn-lt"/>
                <a:ea typeface="+mn-ea"/>
                <a:cs typeface="+mn-cs"/>
              </a:rPr>
              <a:t>Recruiters are learning better how to spot when applicants use AI</a:t>
            </a:r>
          </a:p>
          <a:p>
            <a:pPr rtl="0" fontAlgn="base"/>
            <a:r>
              <a:rPr lang="en-US" sz="1200" b="0" i="0" u="none" strike="noStrike" kern="1200" dirty="0">
                <a:solidFill>
                  <a:schemeClr val="tx1"/>
                </a:solidFill>
                <a:effectLst/>
                <a:latin typeface="+mn-lt"/>
                <a:ea typeface="+mn-ea"/>
                <a:cs typeface="+mn-cs"/>
              </a:rPr>
              <a:t>Entry-level roles are drying up b/c can hire just a few mid-level with AI to do all of the beginning roles</a:t>
            </a:r>
          </a:p>
          <a:p>
            <a:pPr lvl="1" rtl="0" fontAlgn="base"/>
            <a:r>
              <a:rPr lang="en-US" sz="1200" b="0" i="0" u="none" strike="noStrike" kern="1200" dirty="0">
                <a:solidFill>
                  <a:schemeClr val="tx1"/>
                </a:solidFill>
                <a:effectLst/>
                <a:latin typeface="+mn-lt"/>
                <a:ea typeface="+mn-ea"/>
                <a:cs typeface="+mn-cs"/>
              </a:rPr>
              <a:t>More jobs than ever are calling for AI literacy</a:t>
            </a:r>
          </a:p>
          <a:p>
            <a:pPr rtl="0" fontAlgn="base"/>
            <a:br>
              <a:rPr lang="en-US" b="0" dirty="0">
                <a:effectLst/>
              </a:rPr>
            </a:br>
            <a:endParaRPr lang="en-US" sz="11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Publishers are starting to make deals with generative AI to help license content</a:t>
            </a:r>
          </a:p>
          <a:p>
            <a:pPr rtl="0" fontAlgn="base"/>
            <a:r>
              <a:rPr lang="en-US" sz="1200" b="0" i="0" u="none" strike="noStrike" kern="1200" dirty="0">
                <a:solidFill>
                  <a:schemeClr val="tx1"/>
                </a:solidFill>
                <a:effectLst/>
                <a:latin typeface="+mn-lt"/>
                <a:ea typeface="+mn-ea"/>
                <a:cs typeface="+mn-cs"/>
              </a:rPr>
              <a:t>But, still doesn’t have ethical knowledge to know if something is pirated</a:t>
            </a:r>
          </a:p>
          <a:p>
            <a:pPr rtl="0" fontAlgn="base"/>
            <a:endParaRPr lang="en-US" sz="1200" b="0" i="0" u="none" strike="noStrike" kern="1200" dirty="0">
              <a:solidFill>
                <a:schemeClr val="tx1"/>
              </a:solidFill>
              <a:effectLst/>
              <a:latin typeface="+mn-lt"/>
              <a:ea typeface="+mn-ea"/>
              <a:cs typeface="+mn-cs"/>
            </a:endParaRPr>
          </a:p>
          <a:p>
            <a:pPr algn="l" rtl="0" fontAlgn="base">
              <a:buFont typeface="Arial" panose="020B0604020202020204" pitchFamily="34" charset="0"/>
              <a:buChar char="•"/>
            </a:pPr>
            <a:r>
              <a:rPr lang="en-US" sz="1800" b="0" i="0" u="none" strike="noStrike" dirty="0">
                <a:solidFill>
                  <a:srgbClr val="005FC8"/>
                </a:solidFill>
                <a:effectLst/>
                <a:latin typeface="Raleway" pitchFamily="2" charset="0"/>
              </a:rPr>
              <a:t>Still developing; it’s not perfect</a:t>
            </a:r>
            <a:r>
              <a:rPr lang="en-US" sz="1800" b="0" i="0" dirty="0">
                <a:solidFill>
                  <a:srgbClr val="444444"/>
                </a:solidFill>
                <a:effectLst/>
                <a:latin typeface="Raleway" pitchFamily="2"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5FC8"/>
                </a:solidFill>
                <a:effectLst/>
                <a:latin typeface="Raleway" pitchFamily="2" charset="0"/>
              </a:rPr>
              <a:t>Career professionals and employers divided about preferences and ethics</a:t>
            </a:r>
            <a:r>
              <a:rPr lang="en-US" sz="1800" b="0" i="0" dirty="0">
                <a:solidFill>
                  <a:srgbClr val="444444"/>
                </a:solidFill>
                <a:effectLst/>
                <a:latin typeface="Raleway" pitchFamily="2"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1" i="0" u="none" strike="noStrike" dirty="0">
                <a:solidFill>
                  <a:srgbClr val="005FC8"/>
                </a:solidFill>
                <a:effectLst/>
                <a:latin typeface="Raleway" pitchFamily="2" charset="0"/>
              </a:rPr>
              <a:t>Some Considerations:</a:t>
            </a:r>
            <a:r>
              <a:rPr lang="en-US" sz="1800" b="0" i="0" dirty="0">
                <a:solidFill>
                  <a:srgbClr val="444444"/>
                </a:solidFill>
                <a:effectLst/>
                <a:latin typeface="Raleway" pitchFamily="2"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5FC8"/>
                </a:solidFill>
                <a:effectLst/>
                <a:latin typeface="Raleway" pitchFamily="2" charset="0"/>
              </a:rPr>
              <a:t>It shouldn’t be the final say; never just copy and paste</a:t>
            </a:r>
            <a:r>
              <a:rPr lang="en-US" sz="1800" b="0" i="0" dirty="0">
                <a:solidFill>
                  <a:srgbClr val="444444"/>
                </a:solidFill>
                <a:effectLst/>
                <a:latin typeface="Raleway" pitchFamily="2"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5FC8"/>
                </a:solidFill>
                <a:effectLst/>
                <a:latin typeface="Raleway" pitchFamily="2" charset="0"/>
              </a:rPr>
              <a:t>Think about how employer will perceive usage; will they test, etc.?</a:t>
            </a:r>
            <a:r>
              <a:rPr lang="en-US" sz="1800" b="0" i="0" dirty="0">
                <a:solidFill>
                  <a:srgbClr val="444444"/>
                </a:solidFill>
                <a:effectLst/>
                <a:latin typeface="Raleway" pitchFamily="2"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5FC8"/>
                </a:solidFill>
                <a:effectLst/>
                <a:latin typeface="Raleway" pitchFamily="2" charset="0"/>
              </a:rPr>
              <a:t>Best to use for research, analysis of a job/internship posting can be helpful, etc. this could then guide resume decisions</a:t>
            </a:r>
            <a:r>
              <a:rPr lang="en-US" sz="1800" b="0" i="0" dirty="0">
                <a:solidFill>
                  <a:srgbClr val="444444"/>
                </a:solidFill>
                <a:effectLst/>
                <a:latin typeface="Raleway" pitchFamily="2"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5FC8"/>
                </a:solidFill>
                <a:effectLst/>
                <a:latin typeface="Raleway" pitchFamily="2" charset="0"/>
              </a:rPr>
              <a:t>Be cautious about using language from it</a:t>
            </a:r>
            <a:r>
              <a:rPr lang="en-US" sz="1800" b="0" i="0" dirty="0">
                <a:solidFill>
                  <a:srgbClr val="444444"/>
                </a:solidFill>
                <a:effectLst/>
                <a:latin typeface="Raleway" pitchFamily="2" charset="0"/>
              </a:rPr>
              <a:t>​</a:t>
            </a:r>
            <a:endParaRPr lang="en-US" sz="1800" b="0" i="0" dirty="0">
              <a:solidFill>
                <a:srgbClr val="444444"/>
              </a:solidFill>
              <a:effectLst/>
              <a:latin typeface="Arial" panose="020B0604020202020204" pitchFamily="34" charset="0"/>
            </a:endParaRPr>
          </a:p>
          <a:p>
            <a:pPr rtl="0" fontAlgn="base"/>
            <a:endParaRPr lang="en-US" sz="1200" b="0" i="0" u="none" strike="noStrike" kern="1200" dirty="0">
              <a:solidFill>
                <a:schemeClr val="tx1"/>
              </a:solidFill>
              <a:effectLst/>
              <a:latin typeface="+mn-lt"/>
              <a:ea typeface="+mn-ea"/>
              <a:cs typeface="+mn-cs"/>
            </a:endParaRPr>
          </a:p>
          <a:p>
            <a:pPr algn="l">
              <a:buFont typeface="Arial" panose="020B0604020202020204" pitchFamily="34" charset="0"/>
              <a:buChar char="•"/>
            </a:pPr>
            <a:r>
              <a:rPr lang="en-US" b="1" i="0" dirty="0">
                <a:solidFill>
                  <a:srgbClr val="000000"/>
                </a:solidFill>
                <a:effectLst/>
                <a:latin typeface="arial" panose="020B0604020202020204" pitchFamily="34" charset="0"/>
              </a:rPr>
              <a:t>Purpose</a:t>
            </a:r>
            <a:r>
              <a:rPr lang="en-US" b="0" i="0" dirty="0">
                <a:solidFill>
                  <a:srgbClr val="000000"/>
                </a:solidFill>
                <a:effectLst/>
                <a:latin typeface="arial" panose="020B0604020202020204" pitchFamily="34" charset="0"/>
              </a:rPr>
              <a:t> asks whether AI is even needed for the task, and whether a simpler tool would work just as well (good use: deep research for job board creation; risky use: letting AI decide what career someone should pursue, or interpreting a client's personal crisis).</a:t>
            </a:r>
          </a:p>
          <a:p>
            <a:pPr algn="l">
              <a:buFont typeface="Arial" panose="020B0604020202020204" pitchFamily="34" charset="0"/>
              <a:buChar char="•"/>
            </a:pPr>
            <a:r>
              <a:rPr lang="en-US" b="1" i="0" dirty="0">
                <a:solidFill>
                  <a:srgbClr val="000000"/>
                </a:solidFill>
                <a:effectLst/>
                <a:latin typeface="arial" panose="020B0604020202020204" pitchFamily="34" charset="0"/>
              </a:rPr>
              <a:t>Accessibility and Agency</a:t>
            </a:r>
            <a:r>
              <a:rPr lang="en-US" b="0" i="0" dirty="0">
                <a:solidFill>
                  <a:srgbClr val="000000"/>
                </a:solidFill>
                <a:effectLst/>
                <a:latin typeface="arial" panose="020B0604020202020204" pitchFamily="34" charset="0"/>
              </a:rPr>
              <a:t> asks whether a tool preserves a client's choice, supports different learning needs, or risks excluding people without paid access—with good uses like plain-language rewrites, captions, and multilingual drafts with human review.</a:t>
            </a:r>
          </a:p>
          <a:p>
            <a:pPr algn="l">
              <a:buFont typeface="Arial" panose="020B0604020202020204" pitchFamily="34" charset="0"/>
              <a:buChar char="•"/>
            </a:pPr>
            <a:r>
              <a:rPr lang="en-US" b="1" i="0" dirty="0">
                <a:solidFill>
                  <a:srgbClr val="000000"/>
                </a:solidFill>
                <a:effectLst/>
                <a:latin typeface="arial" panose="020B0604020202020204" pitchFamily="34" charset="0"/>
              </a:rPr>
              <a:t>Underpinning Evidence</a:t>
            </a:r>
            <a:r>
              <a:rPr lang="en-US" b="0" i="0" dirty="0">
                <a:solidFill>
                  <a:srgbClr val="000000"/>
                </a:solidFill>
                <a:effectLst/>
                <a:latin typeface="arial" panose="020B0604020202020204" pitchFamily="34" charset="0"/>
              </a:rPr>
              <a:t> pushes users to verify AI-generated information (labor market data, salary figures, grad school requirements) against two to three trusted sources, since tools can fabricate sources, links, and job details.</a:t>
            </a:r>
          </a:p>
          <a:p>
            <a:pPr algn="l">
              <a:buFont typeface="Arial" panose="020B0604020202020204" pitchFamily="34" charset="0"/>
              <a:buChar char="•"/>
            </a:pPr>
            <a:r>
              <a:rPr lang="en-US" b="1" i="0" dirty="0">
                <a:solidFill>
                  <a:srgbClr val="000000"/>
                </a:solidFill>
                <a:effectLst/>
                <a:latin typeface="arial" panose="020B0604020202020204" pitchFamily="34" charset="0"/>
              </a:rPr>
              <a:t>Sustainability</a:t>
            </a:r>
            <a:r>
              <a:rPr lang="en-US" b="0" i="0" dirty="0">
                <a:solidFill>
                  <a:srgbClr val="000000"/>
                </a:solidFill>
                <a:effectLst/>
                <a:latin typeface="arial" panose="020B0604020202020204" pitchFamily="34" charset="0"/>
              </a:rPr>
              <a:t> asks whether a useful result can be reached with less waste, noting that AI data centers consume significant energy and that reusing context reduces both computing load and human rework.</a:t>
            </a:r>
          </a:p>
          <a:p>
            <a:pPr algn="l">
              <a:buFont typeface="Arial" panose="020B0604020202020204" pitchFamily="34" charset="0"/>
              <a:buChar char="•"/>
            </a:pPr>
            <a:r>
              <a:rPr lang="en-US" b="1" i="0" dirty="0">
                <a:solidFill>
                  <a:srgbClr val="000000"/>
                </a:solidFill>
                <a:effectLst/>
                <a:latin typeface="arial" panose="020B0604020202020204" pitchFamily="34" charset="0"/>
              </a:rPr>
              <a:t>Ethics</a:t>
            </a:r>
            <a:r>
              <a:rPr lang="en-US" b="0" i="0" dirty="0">
                <a:solidFill>
                  <a:srgbClr val="000000"/>
                </a:solidFill>
                <a:effectLst/>
                <a:latin typeface="arial" panose="020B0604020202020204" pitchFamily="34" charset="0"/>
              </a:rPr>
              <a:t> covers consent, potential harm, disclosure, and whether the platform itself is approved and safe to use.</a:t>
            </a:r>
          </a:p>
          <a:p>
            <a:pPr rtl="0" fontAlgn="base"/>
            <a:endParaRPr lang="en-US" sz="1200" b="0" i="0" u="none" strike="noStrike" kern="1200" dirty="0">
              <a:solidFill>
                <a:schemeClr val="tx1"/>
              </a:solidFill>
              <a:effectLst/>
              <a:latin typeface="+mn-lt"/>
              <a:ea typeface="+mn-ea"/>
              <a:cs typeface="+mn-cs"/>
            </a:endParaRP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E2D78-CD83-44A4-A69A-C432D6AE54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61488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EE2D78-CD83-44A4-A69A-C432D6AE54E5}" type="slidenum">
              <a:rPr lang="en-US" smtClean="0"/>
              <a:t>25</a:t>
            </a:fld>
            <a:endParaRPr lang="en-US"/>
          </a:p>
        </p:txBody>
      </p:sp>
    </p:spTree>
    <p:extLst>
      <p:ext uri="{BB962C8B-B14F-4D97-AF65-F5344CB8AC3E}">
        <p14:creationId xmlns:p14="http://schemas.microsoft.com/office/powerpoint/2010/main" val="41853315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E2D78-CD83-44A4-A69A-C432D6AE54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617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E2D78-CD83-44A4-A69A-C432D6AE54E5}" type="slidenum">
              <a:rPr lang="en-US" smtClean="0"/>
              <a:t>28</a:t>
            </a:fld>
            <a:endParaRPr lang="en-US"/>
          </a:p>
        </p:txBody>
      </p:sp>
    </p:spTree>
    <p:extLst>
      <p:ext uri="{BB962C8B-B14F-4D97-AF65-F5344CB8AC3E}">
        <p14:creationId xmlns:p14="http://schemas.microsoft.com/office/powerpoint/2010/main" val="1007231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FF0000"/>
                </a:solidFill>
              </a:rPr>
              <a:t>ATS: Might need </a:t>
            </a:r>
          </a:p>
          <a:p>
            <a:r>
              <a:rPr lang="en-US">
                <a:solidFill>
                  <a:srgbClr val="FF0000"/>
                </a:solidFill>
              </a:rPr>
              <a:t>Bachelor of Science</a:t>
            </a:r>
            <a:r>
              <a:rPr lang="en-US" baseline="0">
                <a:solidFill>
                  <a:srgbClr val="FF0000"/>
                </a:solidFill>
              </a:rPr>
              <a:t> (B.S.), Biology</a:t>
            </a:r>
          </a:p>
          <a:p>
            <a:endParaRPr lang="en-US" baseline="0">
              <a:solidFill>
                <a:srgbClr val="FF0000"/>
              </a:solidFill>
            </a:endParaRPr>
          </a:p>
          <a:p>
            <a:r>
              <a:rPr lang="en-US" baseline="0">
                <a:solidFill>
                  <a:srgbClr val="FF0000"/>
                </a:solidFill>
              </a:rPr>
              <a:t>Rather than Bachelor of Science in Biology</a:t>
            </a:r>
          </a:p>
          <a:p>
            <a:r>
              <a:rPr lang="en-US" baseline="0">
                <a:solidFill>
                  <a:srgbClr val="FF0000"/>
                </a:solidFill>
              </a:rPr>
              <a:t>(also, include abbreviation B.S. as well to help the ATS out—include both ways)</a:t>
            </a:r>
            <a:endParaRPr lang="en-US">
              <a:solidFill>
                <a:srgbClr val="FF0000"/>
              </a:solidFill>
            </a:endParaRPr>
          </a:p>
        </p:txBody>
      </p:sp>
      <p:sp>
        <p:nvSpPr>
          <p:cNvPr id="4" name="Slide Number Placeholder 3"/>
          <p:cNvSpPr>
            <a:spLocks noGrp="1"/>
          </p:cNvSpPr>
          <p:nvPr>
            <p:ph type="sldNum" sz="quarter" idx="10"/>
          </p:nvPr>
        </p:nvSpPr>
        <p:spPr/>
        <p:txBody>
          <a:bodyPr/>
          <a:lstStyle/>
          <a:p>
            <a:fld id="{DCEE2D78-CD83-44A4-A69A-C432D6AE54E5}" type="slidenum">
              <a:rPr lang="en-US" smtClean="0"/>
              <a:t>29</a:t>
            </a:fld>
            <a:endParaRPr lang="en-US"/>
          </a:p>
        </p:txBody>
      </p:sp>
    </p:spTree>
    <p:extLst>
      <p:ext uri="{BB962C8B-B14F-4D97-AF65-F5344CB8AC3E}">
        <p14:creationId xmlns:p14="http://schemas.microsoft.com/office/powerpoint/2010/main" val="3312850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ATS: Might need </a:t>
            </a:r>
          </a:p>
          <a:p>
            <a:r>
              <a:rPr lang="en-US" dirty="0">
                <a:solidFill>
                  <a:srgbClr val="FF0000"/>
                </a:solidFill>
              </a:rPr>
              <a:t>Bachelor of Science</a:t>
            </a:r>
            <a:r>
              <a:rPr lang="en-US" baseline="0" dirty="0">
                <a:solidFill>
                  <a:srgbClr val="FF0000"/>
                </a:solidFill>
              </a:rPr>
              <a:t> (B.S.), Biology</a:t>
            </a:r>
          </a:p>
          <a:p>
            <a:endParaRPr lang="en-US" baseline="0" dirty="0">
              <a:solidFill>
                <a:srgbClr val="FF0000"/>
              </a:solidFill>
            </a:endParaRPr>
          </a:p>
          <a:p>
            <a:r>
              <a:rPr lang="en-US" baseline="0" dirty="0">
                <a:solidFill>
                  <a:srgbClr val="FF0000"/>
                </a:solidFill>
              </a:rPr>
              <a:t>Rather than Bachelor of Science in Biology</a:t>
            </a:r>
          </a:p>
          <a:p>
            <a:r>
              <a:rPr lang="en-US" baseline="0" dirty="0">
                <a:solidFill>
                  <a:srgbClr val="FF0000"/>
                </a:solidFill>
              </a:rPr>
              <a:t>(also, include abbreviation B.S. as well to help the ATS out—include both ways)</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DCEE2D78-CD83-44A4-A69A-C432D6AE54E5}" type="slidenum">
              <a:rPr lang="en-US" smtClean="0"/>
              <a:t>30</a:t>
            </a:fld>
            <a:endParaRPr lang="en-US"/>
          </a:p>
        </p:txBody>
      </p:sp>
    </p:spTree>
    <p:extLst>
      <p:ext uri="{BB962C8B-B14F-4D97-AF65-F5344CB8AC3E}">
        <p14:creationId xmlns:p14="http://schemas.microsoft.com/office/powerpoint/2010/main" val="24277726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depends on what you want to highlight and space!</a:t>
            </a:r>
          </a:p>
          <a:p>
            <a:endParaRPr lang="en-US" dirty="0"/>
          </a:p>
          <a:p>
            <a:r>
              <a:rPr lang="en-US" dirty="0"/>
              <a:t>This section will change over time!</a:t>
            </a:r>
          </a:p>
          <a:p>
            <a:endParaRPr lang="en-US" dirty="0"/>
          </a:p>
          <a:p>
            <a:r>
              <a:rPr lang="en-US" dirty="0"/>
              <a:t>Could include later on in resume</a:t>
            </a:r>
          </a:p>
        </p:txBody>
      </p:sp>
      <p:sp>
        <p:nvSpPr>
          <p:cNvPr id="4" name="Slide Number Placeholder 3"/>
          <p:cNvSpPr>
            <a:spLocks noGrp="1"/>
          </p:cNvSpPr>
          <p:nvPr>
            <p:ph type="sldNum" sz="quarter" idx="5"/>
          </p:nvPr>
        </p:nvSpPr>
        <p:spPr/>
        <p:txBody>
          <a:bodyPr/>
          <a:lstStyle/>
          <a:p>
            <a:fld id="{DCEE2D78-CD83-44A4-A69A-C432D6AE54E5}" type="slidenum">
              <a:rPr lang="en-US" smtClean="0"/>
              <a:t>31</a:t>
            </a:fld>
            <a:endParaRPr lang="en-US"/>
          </a:p>
        </p:txBody>
      </p:sp>
    </p:spTree>
    <p:extLst>
      <p:ext uri="{BB962C8B-B14F-4D97-AF65-F5344CB8AC3E}">
        <p14:creationId xmlns:p14="http://schemas.microsoft.com/office/powerpoint/2010/main" val="41931701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E2D78-CD83-44A4-A69A-C432D6AE54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69451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EE2D78-CD83-44A4-A69A-C432D6AE54E5}" type="slidenum">
              <a:rPr lang="en-US" smtClean="0"/>
              <a:t>33</a:t>
            </a:fld>
            <a:endParaRPr lang="en-US"/>
          </a:p>
        </p:txBody>
      </p:sp>
    </p:spTree>
    <p:extLst>
      <p:ext uri="{BB962C8B-B14F-4D97-AF65-F5344CB8AC3E}">
        <p14:creationId xmlns:p14="http://schemas.microsoft.com/office/powerpoint/2010/main" val="35730630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a:t>
            </a:r>
            <a:r>
              <a:rPr lang="en-US" baseline="0" dirty="0"/>
              <a:t> of the tricks I learned at Bren + thought it was genius!</a:t>
            </a:r>
          </a:p>
          <a:p>
            <a:r>
              <a:rPr lang="en-US" b="1" baseline="0" dirty="0"/>
              <a:t>Ask yourself what kinds of positions/what field you are targeting</a:t>
            </a:r>
          </a:p>
          <a:p>
            <a:r>
              <a:rPr lang="en-US" b="1" baseline="0" dirty="0">
                <a:sym typeface="Wingdings" panose="05000000000000000000" pitchFamily="2" charset="2"/>
              </a:rPr>
              <a:t>Can mention that this is for the human reader, not the ATS (info from </a:t>
            </a:r>
            <a:r>
              <a:rPr lang="en-US" b="1" baseline="0" dirty="0" err="1">
                <a:sym typeface="Wingdings" panose="05000000000000000000" pitchFamily="2" charset="2"/>
              </a:rPr>
              <a:t>Quinnica</a:t>
            </a:r>
            <a:r>
              <a:rPr lang="en-US" b="1" baseline="0" dirty="0">
                <a:sym typeface="Wingdings" panose="05000000000000000000" pitchFamily="2" charset="2"/>
              </a:rPr>
              <a:t> webinar)</a:t>
            </a:r>
          </a:p>
          <a:p>
            <a:endParaRPr lang="en-US" b="1" baseline="0" dirty="0">
              <a:sym typeface="Wingdings" panose="05000000000000000000" pitchFamily="2" charset="2"/>
            </a:endParaRPr>
          </a:p>
          <a:p>
            <a:endParaRPr lang="en-US" b="1" baseline="0" dirty="0">
              <a:sym typeface="Wingdings" panose="05000000000000000000" pitchFamily="2" charset="2"/>
            </a:endParaRPr>
          </a:p>
          <a:p>
            <a:r>
              <a:rPr lang="en-US" b="1" baseline="0" dirty="0">
                <a:sym typeface="Wingdings" panose="05000000000000000000" pitchFamily="2" charset="2"/>
              </a:rPr>
              <a:t>Change titles of experience sections to market your resume</a:t>
            </a:r>
            <a:endParaRPr lang="en-US" b="1" dirty="0"/>
          </a:p>
        </p:txBody>
      </p:sp>
      <p:sp>
        <p:nvSpPr>
          <p:cNvPr id="4" name="Slide Number Placeholder 3"/>
          <p:cNvSpPr>
            <a:spLocks noGrp="1"/>
          </p:cNvSpPr>
          <p:nvPr>
            <p:ph type="sldNum" sz="quarter" idx="10"/>
          </p:nvPr>
        </p:nvSpPr>
        <p:spPr/>
        <p:txBody>
          <a:bodyPr/>
          <a:lstStyle/>
          <a:p>
            <a:fld id="{DCEE2D78-CD83-44A4-A69A-C432D6AE54E5}" type="slidenum">
              <a:rPr lang="en-US" smtClean="0"/>
              <a:t>34</a:t>
            </a:fld>
            <a:endParaRPr lang="en-US"/>
          </a:p>
        </p:txBody>
      </p:sp>
    </p:spTree>
    <p:extLst>
      <p:ext uri="{BB962C8B-B14F-4D97-AF65-F5344CB8AC3E}">
        <p14:creationId xmlns:p14="http://schemas.microsoft.com/office/powerpoint/2010/main" val="2677059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EE2D78-CD83-44A4-A69A-C432D6AE54E5}" type="slidenum">
              <a:rPr lang="en-US" smtClean="0"/>
              <a:t>35</a:t>
            </a:fld>
            <a:endParaRPr lang="en-US"/>
          </a:p>
        </p:txBody>
      </p:sp>
    </p:spTree>
    <p:extLst>
      <p:ext uri="{BB962C8B-B14F-4D97-AF65-F5344CB8AC3E}">
        <p14:creationId xmlns:p14="http://schemas.microsoft.com/office/powerpoint/2010/main" val="28185303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Experience AND Projects can go into these sections</a:t>
            </a:r>
          </a:p>
        </p:txBody>
      </p:sp>
      <p:sp>
        <p:nvSpPr>
          <p:cNvPr id="4" name="Slide Number Placeholder 3"/>
          <p:cNvSpPr>
            <a:spLocks noGrp="1"/>
          </p:cNvSpPr>
          <p:nvPr>
            <p:ph type="sldNum" sz="quarter" idx="5"/>
          </p:nvPr>
        </p:nvSpPr>
        <p:spPr/>
        <p:txBody>
          <a:bodyPr/>
          <a:lstStyle/>
          <a:p>
            <a:fld id="{DCEE2D78-CD83-44A4-A69A-C432D6AE54E5}" type="slidenum">
              <a:rPr lang="en-US" smtClean="0"/>
              <a:t>36</a:t>
            </a:fld>
            <a:endParaRPr lang="en-US"/>
          </a:p>
        </p:txBody>
      </p:sp>
    </p:spTree>
    <p:extLst>
      <p:ext uri="{BB962C8B-B14F-4D97-AF65-F5344CB8AC3E}">
        <p14:creationId xmlns:p14="http://schemas.microsoft.com/office/powerpoint/2010/main" val="18603488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say something like, so there</a:t>
            </a:r>
            <a:r>
              <a:rPr lang="en-US" baseline="0" dirty="0"/>
              <a:t> are 2 strategies and something to avoid</a:t>
            </a:r>
          </a:p>
          <a:p>
            <a:r>
              <a:rPr lang="en-US" baseline="0" dirty="0"/>
              <a:t>Going with the artist analogy—you want to use your paintbrush to appropriately color the section title—add some polish, some pizazz—but not over-do it with too much going on.</a:t>
            </a:r>
            <a:endParaRPr lang="en-US" dirty="0"/>
          </a:p>
        </p:txBody>
      </p:sp>
      <p:sp>
        <p:nvSpPr>
          <p:cNvPr id="4" name="Slide Number Placeholder 3"/>
          <p:cNvSpPr>
            <a:spLocks noGrp="1"/>
          </p:cNvSpPr>
          <p:nvPr>
            <p:ph type="sldNum" sz="quarter" idx="10"/>
          </p:nvPr>
        </p:nvSpPr>
        <p:spPr/>
        <p:txBody>
          <a:bodyPr/>
          <a:lstStyle/>
          <a:p>
            <a:fld id="{DCEE2D78-CD83-44A4-A69A-C432D6AE54E5}" type="slidenum">
              <a:rPr lang="en-US" smtClean="0"/>
              <a:t>37</a:t>
            </a:fld>
            <a:endParaRPr lang="en-US"/>
          </a:p>
        </p:txBody>
      </p:sp>
    </p:spTree>
    <p:extLst>
      <p:ext uri="{BB962C8B-B14F-4D97-AF65-F5344CB8AC3E}">
        <p14:creationId xmlns:p14="http://schemas.microsoft.com/office/powerpoint/2010/main" val="4536221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mention that this is helpful</a:t>
            </a:r>
            <a:r>
              <a:rPr lang="en-US" baseline="0" dirty="0"/>
              <a:t> when skimming in E and F reading patterns.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55A51C"/>
                </a:solidFill>
                <a:latin typeface="Raleway" panose="020B0604020202020204" charset="0"/>
              </a:rPr>
              <a:t>Ask employer/supervisor permission to use a more targeted “working title” (+ document this)</a:t>
            </a:r>
          </a:p>
          <a:p>
            <a:endParaRPr lang="en-US" dirty="0"/>
          </a:p>
        </p:txBody>
      </p:sp>
      <p:sp>
        <p:nvSpPr>
          <p:cNvPr id="4" name="Slide Number Placeholder 3"/>
          <p:cNvSpPr>
            <a:spLocks noGrp="1"/>
          </p:cNvSpPr>
          <p:nvPr>
            <p:ph type="sldNum" sz="quarter" idx="10"/>
          </p:nvPr>
        </p:nvSpPr>
        <p:spPr/>
        <p:txBody>
          <a:bodyPr/>
          <a:lstStyle/>
          <a:p>
            <a:fld id="{DCEE2D78-CD83-44A4-A69A-C432D6AE54E5}" type="slidenum">
              <a:rPr lang="en-US" smtClean="0"/>
              <a:t>38</a:t>
            </a:fld>
            <a:endParaRPr lang="en-US"/>
          </a:p>
        </p:txBody>
      </p:sp>
    </p:spTree>
    <p:extLst>
      <p:ext uri="{BB962C8B-B14F-4D97-AF65-F5344CB8AC3E}">
        <p14:creationId xmlns:p14="http://schemas.microsoft.com/office/powerpoint/2010/main" val="22138003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Consistency is key!</a:t>
            </a:r>
          </a:p>
        </p:txBody>
      </p:sp>
      <p:sp>
        <p:nvSpPr>
          <p:cNvPr id="4" name="Slide Number Placeholder 3"/>
          <p:cNvSpPr>
            <a:spLocks noGrp="1"/>
          </p:cNvSpPr>
          <p:nvPr>
            <p:ph type="sldNum" sz="quarter" idx="5"/>
          </p:nvPr>
        </p:nvSpPr>
        <p:spPr/>
        <p:txBody>
          <a:bodyPr/>
          <a:lstStyle/>
          <a:p>
            <a:fld id="{DCEE2D78-CD83-44A4-A69A-C432D6AE54E5}" type="slidenum">
              <a:rPr lang="en-US" smtClean="0"/>
              <a:t>39</a:t>
            </a:fld>
            <a:endParaRPr lang="en-US"/>
          </a:p>
        </p:txBody>
      </p:sp>
    </p:spTree>
    <p:extLst>
      <p:ext uri="{BB962C8B-B14F-4D97-AF65-F5344CB8AC3E}">
        <p14:creationId xmlns:p14="http://schemas.microsoft.com/office/powerpoint/2010/main" val="31998255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mention that this is helpful</a:t>
            </a:r>
            <a:r>
              <a:rPr lang="en-US" baseline="0" dirty="0"/>
              <a:t> when skimming in E and F reading patterns.</a:t>
            </a:r>
          </a:p>
          <a:p>
            <a:pPr marL="0" lvl="1">
              <a:defRPr/>
            </a:pPr>
            <a:r>
              <a:rPr lang="en-US" baseline="0" dirty="0"/>
              <a:t>Other options:</a:t>
            </a:r>
            <a:br>
              <a:rPr lang="en-US" baseline="0" dirty="0"/>
            </a:br>
            <a:r>
              <a:rPr lang="en-US" sz="2600" b="0" dirty="0">
                <a:latin typeface="Raleway" panose="020B0604020202020204" charset="0"/>
              </a:rPr>
              <a:t>Intern (Water Resources) – Goleta Water District, Goleta, CA (5/18-12/18)</a:t>
            </a:r>
          </a:p>
          <a:p>
            <a:pPr marL="0" lvl="1">
              <a:defRPr/>
            </a:pPr>
            <a:r>
              <a:rPr lang="en-US" sz="2600" b="0" dirty="0">
                <a:latin typeface="Raleway" panose="020B0604020202020204" charset="0"/>
              </a:rPr>
              <a:t>Graduate Research Assistant, Remote Sensing Project – UCSB Bren School, Santa Barbara, CA (9/19–8/20)</a:t>
            </a:r>
          </a:p>
          <a:p>
            <a:pPr marL="0" lvl="1">
              <a:defRPr/>
            </a:pPr>
            <a:r>
              <a:rPr lang="en-US" sz="2800" b="0" dirty="0">
                <a:latin typeface="Raleway" panose="020B0604020202020204" charset="0"/>
              </a:rPr>
              <a:t>Permitting Manager (Environmental Scientist) – AECOM, Los Angeles, CA (1/17-8/20)</a:t>
            </a:r>
            <a:r>
              <a:rPr lang="en-US" sz="2600" b="0" dirty="0">
                <a:latin typeface="Raleway" panose="020B0604020202020204" charset="0"/>
              </a:rPr>
              <a:t> </a:t>
            </a:r>
          </a:p>
          <a:p>
            <a:endParaRPr lang="en-US" dirty="0"/>
          </a:p>
        </p:txBody>
      </p:sp>
      <p:sp>
        <p:nvSpPr>
          <p:cNvPr id="4" name="Slide Number Placeholder 3"/>
          <p:cNvSpPr>
            <a:spLocks noGrp="1"/>
          </p:cNvSpPr>
          <p:nvPr>
            <p:ph type="sldNum" sz="quarter" idx="10"/>
          </p:nvPr>
        </p:nvSpPr>
        <p:spPr/>
        <p:txBody>
          <a:bodyPr/>
          <a:lstStyle/>
          <a:p>
            <a:fld id="{DCEE2D78-CD83-44A4-A69A-C432D6AE54E5}" type="slidenum">
              <a:rPr lang="en-US" smtClean="0"/>
              <a:t>40</a:t>
            </a:fld>
            <a:endParaRPr lang="en-US"/>
          </a:p>
        </p:txBody>
      </p:sp>
    </p:spTree>
    <p:extLst>
      <p:ext uri="{BB962C8B-B14F-4D97-AF65-F5344CB8AC3E}">
        <p14:creationId xmlns:p14="http://schemas.microsoft.com/office/powerpoint/2010/main" val="35160003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End of program section!</a:t>
            </a:r>
          </a:p>
        </p:txBody>
      </p:sp>
      <p:sp>
        <p:nvSpPr>
          <p:cNvPr id="4" name="Slide Number Placeholder 3"/>
          <p:cNvSpPr>
            <a:spLocks noGrp="1"/>
          </p:cNvSpPr>
          <p:nvPr>
            <p:ph type="sldNum" sz="quarter" idx="5"/>
          </p:nvPr>
        </p:nvSpPr>
        <p:spPr/>
        <p:txBody>
          <a:bodyPr/>
          <a:lstStyle/>
          <a:p>
            <a:fld id="{DCEE2D78-CD83-44A4-A69A-C432D6AE54E5}" type="slidenum">
              <a:rPr lang="en-US" smtClean="0"/>
              <a:t>41</a:t>
            </a:fld>
            <a:endParaRPr lang="en-US"/>
          </a:p>
        </p:txBody>
      </p:sp>
    </p:spTree>
    <p:extLst>
      <p:ext uri="{BB962C8B-B14F-4D97-AF65-F5344CB8AC3E}">
        <p14:creationId xmlns:p14="http://schemas.microsoft.com/office/powerpoint/2010/main" val="7504661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a:t>Mention that this is for the human reader, not so</a:t>
            </a:r>
            <a:r>
              <a:rPr lang="en-US" b="0" baseline="0" dirty="0"/>
              <a:t> much for the ATS!</a:t>
            </a:r>
          </a:p>
          <a:p>
            <a:pPr marL="171450" indent="-171450">
              <a:buFont typeface="Arial" panose="020B0604020202020204" pitchFamily="34" charset="0"/>
              <a:buChar char="•"/>
            </a:pPr>
            <a:r>
              <a:rPr lang="en-US" b="0" baseline="0" dirty="0"/>
              <a:t>You need to have these programs named in your bullet points in Experience (this is weighted more than Skills by an ATS)</a:t>
            </a:r>
            <a:endParaRPr lang="en-US" b="0" dirty="0"/>
          </a:p>
        </p:txBody>
      </p:sp>
      <p:sp>
        <p:nvSpPr>
          <p:cNvPr id="4" name="Slide Number Placeholder 3"/>
          <p:cNvSpPr>
            <a:spLocks noGrp="1"/>
          </p:cNvSpPr>
          <p:nvPr>
            <p:ph type="sldNum" sz="quarter" idx="10"/>
          </p:nvPr>
        </p:nvSpPr>
        <p:spPr/>
        <p:txBody>
          <a:bodyPr/>
          <a:lstStyle/>
          <a:p>
            <a:fld id="{DCEE2D78-CD83-44A4-A69A-C432D6AE54E5}" type="slidenum">
              <a:rPr lang="en-US" smtClean="0"/>
              <a:t>42</a:t>
            </a:fld>
            <a:endParaRPr lang="en-US"/>
          </a:p>
        </p:txBody>
      </p:sp>
    </p:spTree>
    <p:extLst>
      <p:ext uri="{BB962C8B-B14F-4D97-AF65-F5344CB8AC3E}">
        <p14:creationId xmlns:p14="http://schemas.microsoft.com/office/powerpoint/2010/main" val="13967347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Wonder if I should make this part of Square 1???</a:t>
            </a:r>
          </a:p>
        </p:txBody>
      </p:sp>
      <p:sp>
        <p:nvSpPr>
          <p:cNvPr id="4" name="Slide Number Placeholder 3"/>
          <p:cNvSpPr>
            <a:spLocks noGrp="1"/>
          </p:cNvSpPr>
          <p:nvPr>
            <p:ph type="sldNum" sz="quarter" idx="10"/>
          </p:nvPr>
        </p:nvSpPr>
        <p:spPr/>
        <p:txBody>
          <a:bodyPr/>
          <a:lstStyle/>
          <a:p>
            <a:fld id="{DCEE2D78-CD83-44A4-A69A-C432D6AE54E5}" type="slidenum">
              <a:rPr lang="en-US" smtClean="0"/>
              <a:t>46</a:t>
            </a:fld>
            <a:endParaRPr lang="en-US"/>
          </a:p>
        </p:txBody>
      </p:sp>
    </p:spTree>
    <p:extLst>
      <p:ext uri="{BB962C8B-B14F-4D97-AF65-F5344CB8AC3E}">
        <p14:creationId xmlns:p14="http://schemas.microsoft.com/office/powerpoint/2010/main" val="3246953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remember – be consistent!</a:t>
            </a:r>
          </a:p>
        </p:txBody>
      </p:sp>
      <p:sp>
        <p:nvSpPr>
          <p:cNvPr id="4" name="Slide Number Placeholder 3"/>
          <p:cNvSpPr>
            <a:spLocks noGrp="1"/>
          </p:cNvSpPr>
          <p:nvPr>
            <p:ph type="sldNum" sz="quarter" idx="5"/>
          </p:nvPr>
        </p:nvSpPr>
        <p:spPr/>
        <p:txBody>
          <a:bodyPr/>
          <a:lstStyle/>
          <a:p>
            <a:fld id="{DCEE2D78-CD83-44A4-A69A-C432D6AE54E5}" type="slidenum">
              <a:rPr lang="en-US" smtClean="0"/>
              <a:t>47</a:t>
            </a:fld>
            <a:endParaRPr lang="en-US"/>
          </a:p>
        </p:txBody>
      </p:sp>
    </p:spTree>
    <p:extLst>
      <p:ext uri="{BB962C8B-B14F-4D97-AF65-F5344CB8AC3E}">
        <p14:creationId xmlns:p14="http://schemas.microsoft.com/office/powerpoint/2010/main" val="40066294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CCCD85-0931-4E7B-8082-09C729354B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90672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Wonder if I should make this part of Square 1???</a:t>
            </a:r>
          </a:p>
        </p:txBody>
      </p:sp>
      <p:sp>
        <p:nvSpPr>
          <p:cNvPr id="4" name="Slide Number Placeholder 3"/>
          <p:cNvSpPr>
            <a:spLocks noGrp="1"/>
          </p:cNvSpPr>
          <p:nvPr>
            <p:ph type="sldNum" sz="quarter" idx="10"/>
          </p:nvPr>
        </p:nvSpPr>
        <p:spPr/>
        <p:txBody>
          <a:bodyPr/>
          <a:lstStyle/>
          <a:p>
            <a:fld id="{DCEE2D78-CD83-44A4-A69A-C432D6AE54E5}" type="slidenum">
              <a:rPr lang="en-US" smtClean="0"/>
              <a:t>50</a:t>
            </a:fld>
            <a:endParaRPr lang="en-US"/>
          </a:p>
        </p:txBody>
      </p:sp>
    </p:spTree>
    <p:extLst>
      <p:ext uri="{BB962C8B-B14F-4D97-AF65-F5344CB8AC3E}">
        <p14:creationId xmlns:p14="http://schemas.microsoft.com/office/powerpoint/2010/main" val="8274257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914400" rtl="0" eaLnBrk="1" fontAlgn="auto" latinLnBrk="0" hangingPunct="1">
              <a:lnSpc>
                <a:spcPts val="3360"/>
              </a:lnSpc>
              <a:spcBef>
                <a:spcPts val="0"/>
              </a:spcBef>
              <a:spcAft>
                <a:spcPts val="0"/>
              </a:spcAft>
              <a:buClrTx/>
              <a:buSzTx/>
              <a:tabLst/>
              <a:defRPr/>
            </a:pPr>
            <a:r>
              <a:rPr lang="en-US" sz="3200" b="1" spc="160" dirty="0">
                <a:solidFill>
                  <a:srgbClr val="005ABB"/>
                </a:solidFill>
                <a:latin typeface="Raleway"/>
              </a:rPr>
              <a:t>See our </a:t>
            </a:r>
            <a:r>
              <a:rPr lang="en-US" sz="3200" b="1" spc="160" dirty="0">
                <a:solidFill>
                  <a:srgbClr val="005ABB"/>
                </a:solidFill>
                <a:latin typeface="Raleway"/>
                <a:hlinkClick r:id="rId3"/>
              </a:rPr>
              <a:t>Resume FAQs</a:t>
            </a:r>
            <a:r>
              <a:rPr lang="en-US" sz="3200" b="1" spc="160" dirty="0">
                <a:solidFill>
                  <a:srgbClr val="005ABB"/>
                </a:solidFill>
                <a:latin typeface="Raleway"/>
              </a:rPr>
              <a:t> for info on:</a:t>
            </a:r>
          </a:p>
          <a:p>
            <a:pPr marR="0" lvl="0" algn="l" defTabSz="914400" rtl="0" eaLnBrk="1" fontAlgn="auto" latinLnBrk="0" hangingPunct="1">
              <a:lnSpc>
                <a:spcPts val="3360"/>
              </a:lnSpc>
              <a:spcBef>
                <a:spcPts val="0"/>
              </a:spcBef>
              <a:spcAft>
                <a:spcPts val="0"/>
              </a:spcAft>
              <a:buClrTx/>
              <a:buSzTx/>
              <a:tabLst/>
              <a:defRPr/>
            </a:pPr>
            <a:endParaRPr lang="en-US" sz="3200" b="1" spc="160" dirty="0">
              <a:solidFill>
                <a:srgbClr val="005ABB"/>
              </a:solidFill>
              <a:latin typeface="Raleway"/>
            </a:endParaRPr>
          </a:p>
          <a:p>
            <a:pPr marL="971550" lvl="1" indent="-514350">
              <a:lnSpc>
                <a:spcPts val="3360"/>
              </a:lnSpc>
              <a:buFont typeface="+mj-lt"/>
              <a:buAutoNum type="arabicPeriod"/>
              <a:defRPr/>
            </a:pPr>
            <a:r>
              <a:rPr lang="en-US" sz="3200" b="1" spc="160" dirty="0">
                <a:solidFill>
                  <a:srgbClr val="005ABB"/>
                </a:solidFill>
                <a:latin typeface="Raleway"/>
              </a:rPr>
              <a:t>Double Majors/Dual Degrees</a:t>
            </a:r>
          </a:p>
          <a:p>
            <a:pPr marL="971550" lvl="1" indent="-514350">
              <a:lnSpc>
                <a:spcPts val="3360"/>
              </a:lnSpc>
              <a:buFont typeface="+mj-lt"/>
              <a:buAutoNum type="arabicPeriod"/>
              <a:defRPr/>
            </a:pPr>
            <a:r>
              <a:rPr lang="en-US" sz="3200" b="1" spc="160" dirty="0">
                <a:solidFill>
                  <a:srgbClr val="005ABB"/>
                </a:solidFill>
                <a:latin typeface="Raleway"/>
              </a:rPr>
              <a:t>Non-Degree Education (certificates)</a:t>
            </a:r>
          </a:p>
          <a:p>
            <a:pPr marL="971550" lvl="1" indent="-514350">
              <a:lnSpc>
                <a:spcPts val="3360"/>
              </a:lnSpc>
              <a:buFont typeface="+mj-lt"/>
              <a:buAutoNum type="arabicPeriod"/>
              <a:defRPr/>
            </a:pPr>
            <a:r>
              <a:rPr lang="en-US" sz="3200" b="1" spc="160" dirty="0">
                <a:solidFill>
                  <a:srgbClr val="005ABB"/>
                </a:solidFill>
                <a:latin typeface="Raleway"/>
              </a:rPr>
              <a:t>Presentations, Publications</a:t>
            </a:r>
          </a:p>
          <a:p>
            <a:pPr marL="971550" lvl="1" indent="-514350">
              <a:lnSpc>
                <a:spcPts val="3360"/>
              </a:lnSpc>
              <a:buFont typeface="+mj-lt"/>
              <a:buAutoNum type="arabicPeriod"/>
              <a:defRPr/>
            </a:pPr>
            <a:r>
              <a:rPr lang="en-US" sz="3200" b="1" spc="160" dirty="0">
                <a:solidFill>
                  <a:srgbClr val="005ABB"/>
                </a:solidFill>
                <a:latin typeface="Raleway"/>
              </a:rPr>
              <a:t>Seasonal positions</a:t>
            </a:r>
          </a:p>
          <a:p>
            <a:endParaRPr lang="en-US" dirty="0"/>
          </a:p>
        </p:txBody>
      </p:sp>
      <p:sp>
        <p:nvSpPr>
          <p:cNvPr id="4" name="Slide Number Placeholder 3"/>
          <p:cNvSpPr>
            <a:spLocks noGrp="1"/>
          </p:cNvSpPr>
          <p:nvPr>
            <p:ph type="sldNum" sz="quarter" idx="5"/>
          </p:nvPr>
        </p:nvSpPr>
        <p:spPr/>
        <p:txBody>
          <a:bodyPr/>
          <a:lstStyle/>
          <a:p>
            <a:fld id="{DCEE2D78-CD83-44A4-A69A-C432D6AE54E5}" type="slidenum">
              <a:rPr lang="en-US" smtClean="0"/>
              <a:t>52</a:t>
            </a:fld>
            <a:endParaRPr lang="en-US"/>
          </a:p>
        </p:txBody>
      </p:sp>
    </p:spTree>
    <p:extLst>
      <p:ext uri="{BB962C8B-B14F-4D97-AF65-F5344CB8AC3E}">
        <p14:creationId xmlns:p14="http://schemas.microsoft.com/office/powerpoint/2010/main" val="40127548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you</a:t>
            </a:r>
            <a:r>
              <a:rPr lang="en-US" baseline="0" dirty="0"/>
              <a:t> can find them under Career Articles &gt; Applying </a:t>
            </a:r>
            <a:endParaRPr lang="en-US" dirty="0"/>
          </a:p>
        </p:txBody>
      </p:sp>
      <p:sp>
        <p:nvSpPr>
          <p:cNvPr id="4" name="Slide Number Placeholder 3"/>
          <p:cNvSpPr>
            <a:spLocks noGrp="1"/>
          </p:cNvSpPr>
          <p:nvPr>
            <p:ph type="sldNum" sz="quarter" idx="10"/>
          </p:nvPr>
        </p:nvSpPr>
        <p:spPr/>
        <p:txBody>
          <a:bodyPr/>
          <a:lstStyle/>
          <a:p>
            <a:fld id="{DCEE2D78-CD83-44A4-A69A-C432D6AE54E5}" type="slidenum">
              <a:rPr lang="en-US" smtClean="0"/>
              <a:t>53</a:t>
            </a:fld>
            <a:endParaRPr lang="en-US"/>
          </a:p>
        </p:txBody>
      </p:sp>
    </p:spTree>
    <p:extLst>
      <p:ext uri="{BB962C8B-B14F-4D97-AF65-F5344CB8AC3E}">
        <p14:creationId xmlns:p14="http://schemas.microsoft.com/office/powerpoint/2010/main" val="16595108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B124F-9D1B-AF39-520C-1188EBF769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91BEE0-6EBC-DAE1-5962-1CAB4313E8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14FE46-2E28-D42F-C7C7-F39BDD3C92E3}"/>
              </a:ext>
            </a:extLst>
          </p:cNvPr>
          <p:cNvSpPr>
            <a:spLocks noGrp="1"/>
          </p:cNvSpPr>
          <p:nvPr>
            <p:ph type="body" idx="1"/>
          </p:nvPr>
        </p:nvSpPr>
        <p:spPr/>
        <p:txBody>
          <a:bodyPr/>
          <a:lstStyle/>
          <a:p>
            <a:r>
              <a:rPr lang="en-US" dirty="0">
                <a:solidFill>
                  <a:srgbClr val="FF0000"/>
                </a:solidFill>
              </a:rPr>
              <a:t>chrome-extension://</a:t>
            </a:r>
            <a:r>
              <a:rPr lang="en-US" dirty="0" err="1">
                <a:solidFill>
                  <a:srgbClr val="FF0000"/>
                </a:solidFill>
              </a:rPr>
              <a:t>efaidnbmnnnibpcajpcglclefindmkaj</a:t>
            </a:r>
            <a:r>
              <a:rPr lang="en-US" dirty="0">
                <a:solidFill>
                  <a:srgbClr val="FF0000"/>
                </a:solidFill>
              </a:rPr>
              <a:t>/https://brenconnect.bren.ucsb.edu/sfc/servlet.shepherd/version/download/0683s00000I7oseAAB</a:t>
            </a:r>
          </a:p>
        </p:txBody>
      </p:sp>
      <p:sp>
        <p:nvSpPr>
          <p:cNvPr id="4" name="Slide Number Placeholder 3">
            <a:extLst>
              <a:ext uri="{FF2B5EF4-FFF2-40B4-BE49-F238E27FC236}">
                <a16:creationId xmlns:a16="http://schemas.microsoft.com/office/drawing/2014/main" id="{9A3A4AD4-2C8F-301A-6FA4-16BF0A75185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E2D78-CD83-44A4-A69A-C432D6AE54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28042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haven’t uploaded your initial resume, please still do that!</a:t>
            </a:r>
          </a:p>
        </p:txBody>
      </p:sp>
      <p:sp>
        <p:nvSpPr>
          <p:cNvPr id="4" name="Slide Number Placeholder 3"/>
          <p:cNvSpPr>
            <a:spLocks noGrp="1"/>
          </p:cNvSpPr>
          <p:nvPr>
            <p:ph type="sldNum" sz="quarter" idx="5"/>
          </p:nvPr>
        </p:nvSpPr>
        <p:spPr/>
        <p:txBody>
          <a:bodyPr/>
          <a:lstStyle/>
          <a:p>
            <a:fld id="{DCEE2D78-CD83-44A4-A69A-C432D6AE54E5}" type="slidenum">
              <a:rPr lang="en-US" smtClean="0"/>
              <a:t>55</a:t>
            </a:fld>
            <a:endParaRPr lang="en-US"/>
          </a:p>
        </p:txBody>
      </p:sp>
    </p:spTree>
    <p:extLst>
      <p:ext uri="{BB962C8B-B14F-4D97-AF65-F5344CB8AC3E}">
        <p14:creationId xmlns:p14="http://schemas.microsoft.com/office/powerpoint/2010/main" val="10354588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5280"/>
              </a:lnSpc>
            </a:pPr>
            <a:r>
              <a:rPr lang="en-US" sz="1200" b="1" dirty="0">
                <a:solidFill>
                  <a:srgbClr val="55A51C"/>
                </a:solidFill>
                <a:latin typeface="Raleway"/>
              </a:rPr>
              <a:t>What do you need beyond a resume?</a:t>
            </a:r>
          </a:p>
          <a:p>
            <a:pPr algn="l">
              <a:lnSpc>
                <a:spcPts val="5280"/>
              </a:lnSpc>
            </a:pPr>
            <a:r>
              <a:rPr lang="en-US" sz="1200" b="1" dirty="0">
                <a:solidFill>
                  <a:srgbClr val="55A51C"/>
                </a:solidFill>
                <a:latin typeface="Raleway"/>
              </a:rPr>
              <a:t>. . . to get an interview?</a:t>
            </a:r>
          </a:p>
          <a:p>
            <a:pPr algn="l">
              <a:lnSpc>
                <a:spcPts val="5280"/>
              </a:lnSpc>
            </a:pPr>
            <a:r>
              <a:rPr lang="en-US" sz="1200" b="1" dirty="0">
                <a:solidFill>
                  <a:srgbClr val="55A51C"/>
                </a:solidFill>
                <a:latin typeface="Raleway"/>
              </a:rPr>
              <a:t>. . . to land an internship/job?</a:t>
            </a:r>
          </a:p>
          <a:p>
            <a:pPr algn="l">
              <a:lnSpc>
                <a:spcPts val="3360"/>
              </a:lnSpc>
            </a:pPr>
            <a:endParaRPr lang="en-US" sz="1200" spc="127" dirty="0">
              <a:solidFill>
                <a:srgbClr val="005ABB"/>
              </a:solidFill>
              <a:latin typeface="Glacial Indifference"/>
            </a:endParaRPr>
          </a:p>
          <a:p>
            <a:pPr algn="l">
              <a:lnSpc>
                <a:spcPts val="3360"/>
              </a:lnSpc>
            </a:pPr>
            <a:r>
              <a:rPr lang="en-US" sz="1200" spc="127" dirty="0">
                <a:solidFill>
                  <a:srgbClr val="005ABB"/>
                </a:solidFill>
                <a:latin typeface="Glacial Indifference"/>
              </a:rPr>
              <a:t>“A resume won't win you a job, but it will lose you one.” </a:t>
            </a:r>
            <a:r>
              <a:rPr lang="en-US" sz="1200" i="0" spc="406" dirty="0">
                <a:solidFill>
                  <a:srgbClr val="005ABB"/>
                </a:solidFill>
                <a:latin typeface="Glacial Indifference"/>
              </a:rPr>
              <a:t>DANIEL KREEGER,</a:t>
            </a:r>
            <a:r>
              <a:rPr lang="en-US" sz="1200" i="0" spc="406" baseline="0" dirty="0">
                <a:solidFill>
                  <a:srgbClr val="005ABB"/>
                </a:solidFill>
                <a:latin typeface="Glacial Indifference"/>
              </a:rPr>
              <a:t> </a:t>
            </a:r>
            <a:r>
              <a:rPr lang="en-US" sz="1200" i="0" spc="406" dirty="0">
                <a:solidFill>
                  <a:srgbClr val="005ABB"/>
                </a:solidFill>
                <a:latin typeface="Glacial Indifference"/>
              </a:rPr>
              <a:t>EXECUTIVE DIRECTOR</a:t>
            </a:r>
          </a:p>
          <a:p>
            <a:pPr algn="l">
              <a:lnSpc>
                <a:spcPts val="3360"/>
              </a:lnSpc>
            </a:pPr>
            <a:r>
              <a:rPr lang="en-US" sz="1200" i="0" spc="406" dirty="0">
                <a:solidFill>
                  <a:srgbClr val="005ABB"/>
                </a:solidFill>
                <a:latin typeface="Glacial Indifference"/>
              </a:rPr>
              <a:t>ASSOCIATION OF CLIMATE CHANGE OFFICERS</a:t>
            </a:r>
          </a:p>
        </p:txBody>
      </p:sp>
      <p:sp>
        <p:nvSpPr>
          <p:cNvPr id="4" name="Slide Number Placeholder 3"/>
          <p:cNvSpPr>
            <a:spLocks noGrp="1"/>
          </p:cNvSpPr>
          <p:nvPr>
            <p:ph type="sldNum" sz="quarter" idx="10"/>
          </p:nvPr>
        </p:nvSpPr>
        <p:spPr/>
        <p:txBody>
          <a:bodyPr/>
          <a:lstStyle/>
          <a:p>
            <a:fld id="{DCEE2D78-CD83-44A4-A69A-C432D6AE54E5}" type="slidenum">
              <a:rPr lang="en-US" smtClean="0"/>
              <a:t>56</a:t>
            </a:fld>
            <a:endParaRPr lang="en-US"/>
          </a:p>
        </p:txBody>
      </p:sp>
    </p:spTree>
    <p:extLst>
      <p:ext uri="{BB962C8B-B14F-4D97-AF65-F5344CB8AC3E}">
        <p14:creationId xmlns:p14="http://schemas.microsoft.com/office/powerpoint/2010/main" val="12759341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it something you’re okay with</a:t>
            </a:r>
            <a:r>
              <a:rPr lang="en-US" baseline="0" dirty="0"/>
              <a:t> someone else seeing.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E2D78-CD83-44A4-A69A-C432D6AE54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04052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link to share: https://www.youtube.com/watch?v=7Cy3lRJGiR4</a:t>
            </a:r>
          </a:p>
        </p:txBody>
      </p:sp>
      <p:sp>
        <p:nvSpPr>
          <p:cNvPr id="4" name="Slide Number Placeholder 3"/>
          <p:cNvSpPr>
            <a:spLocks noGrp="1"/>
          </p:cNvSpPr>
          <p:nvPr>
            <p:ph type="sldNum" sz="quarter" idx="10"/>
          </p:nvPr>
        </p:nvSpPr>
        <p:spPr/>
        <p:txBody>
          <a:bodyPr/>
          <a:lstStyle/>
          <a:p>
            <a:fld id="{DCEE2D78-CD83-44A4-A69A-C432D6AE54E5}" type="slidenum">
              <a:rPr lang="en-US" smtClean="0"/>
              <a:t>58</a:t>
            </a:fld>
            <a:endParaRPr lang="en-US"/>
          </a:p>
        </p:txBody>
      </p:sp>
    </p:spTree>
    <p:extLst>
      <p:ext uri="{BB962C8B-B14F-4D97-AF65-F5344CB8AC3E}">
        <p14:creationId xmlns:p14="http://schemas.microsoft.com/office/powerpoint/2010/main" val="15375337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EE2D78-CD83-44A4-A69A-C432D6AE54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2510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E6E6E6"/>
          </a:solidFill>
          <a:ln/>
        </p:spPr>
        <p:txBody>
          <a:bodyPr/>
          <a:lstStyle/>
          <a:p>
            <a:endParaRPr lang="en-US" sz="2250"/>
          </a:p>
        </p:txBody>
      </p:sp>
      <p:sp>
        <p:nvSpPr>
          <p:cNvPr id="3" name="Shape 1"/>
          <p:cNvSpPr/>
          <p:nvPr/>
        </p:nvSpPr>
        <p:spPr>
          <a:xfrm>
            <a:off x="0" y="0"/>
            <a:ext cx="18288000" cy="10287000"/>
          </a:xfrm>
          <a:prstGeom prst="rect">
            <a:avLst/>
          </a:prstGeom>
          <a:solidFill>
            <a:srgbClr val="FFFFFF"/>
          </a:solidFill>
          <a:ln/>
        </p:spPr>
        <p:txBody>
          <a:bodyPr/>
          <a:lstStyle/>
          <a:p>
            <a:endParaRPr lang="en-US" sz="2250"/>
          </a:p>
        </p:txBody>
      </p:sp>
      <p:pic>
        <p:nvPicPr>
          <p:cNvPr id="4" name="Image 0" descr="preencoded.png">
            <a:hlinkClick r:id="rId2"/>
          </p:cNvPr>
          <p:cNvPicPr>
            <a:picLocks noChangeAspect="1"/>
          </p:cNvPicPr>
          <p:nvPr/>
        </p:nvPicPr>
        <p:blipFill>
          <a:blip r:embed="rId3"/>
          <a:stretch>
            <a:fillRect/>
          </a:stretch>
        </p:blipFill>
        <p:spPr>
          <a:xfrm>
            <a:off x="16049020" y="9686925"/>
            <a:ext cx="2153256" cy="514350"/>
          </a:xfrm>
          <a:prstGeom prst="rect">
            <a:avLst/>
          </a:prstGeom>
        </p:spPr>
      </p:pic>
    </p:spTree>
    <p:extLst>
      <p:ext uri="{BB962C8B-B14F-4D97-AF65-F5344CB8AC3E}">
        <p14:creationId xmlns:p14="http://schemas.microsoft.com/office/powerpoint/2010/main" val="3539192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6 master">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E6E6E6"/>
          </a:solidFill>
          <a:ln/>
        </p:spPr>
        <p:txBody>
          <a:bodyPr/>
          <a:lstStyle/>
          <a:p>
            <a:endParaRPr lang="en-US" sz="2250"/>
          </a:p>
        </p:txBody>
      </p:sp>
      <p:sp>
        <p:nvSpPr>
          <p:cNvPr id="3" name="Shape 1"/>
          <p:cNvSpPr/>
          <p:nvPr/>
        </p:nvSpPr>
        <p:spPr>
          <a:xfrm>
            <a:off x="0" y="0"/>
            <a:ext cx="18288000" cy="10287000"/>
          </a:xfrm>
          <a:prstGeom prst="rect">
            <a:avLst/>
          </a:prstGeom>
          <a:solidFill>
            <a:srgbClr val="FFFFFF"/>
          </a:solidFill>
          <a:ln/>
        </p:spPr>
        <p:txBody>
          <a:bodyPr/>
          <a:lstStyle/>
          <a:p>
            <a:endParaRPr lang="en-US" sz="2250"/>
          </a:p>
        </p:txBody>
      </p:sp>
      <p:pic>
        <p:nvPicPr>
          <p:cNvPr id="4" name="Image 0" descr="preencoded.png">
            <a:hlinkClick r:id="rId2"/>
          </p:cNvPr>
          <p:cNvPicPr>
            <a:picLocks noChangeAspect="1"/>
          </p:cNvPicPr>
          <p:nvPr/>
        </p:nvPicPr>
        <p:blipFill>
          <a:blip r:embed="rId3"/>
          <a:stretch>
            <a:fillRect/>
          </a:stretch>
        </p:blipFill>
        <p:spPr>
          <a:xfrm>
            <a:off x="16049020" y="9686925"/>
            <a:ext cx="2153256" cy="514350"/>
          </a:xfrm>
          <a:prstGeom prst="rect">
            <a:avLst/>
          </a:prstGeom>
        </p:spPr>
      </p:pic>
    </p:spTree>
    <p:extLst>
      <p:ext uri="{BB962C8B-B14F-4D97-AF65-F5344CB8AC3E}">
        <p14:creationId xmlns:p14="http://schemas.microsoft.com/office/powerpoint/2010/main" val="3129141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E6E6E6"/>
          </a:solidFill>
          <a:ln/>
        </p:spPr>
      </p:sp>
      <p:sp>
        <p:nvSpPr>
          <p:cNvPr id="3" name="Shape 1"/>
          <p:cNvSpPr/>
          <p:nvPr/>
        </p:nvSpPr>
        <p:spPr>
          <a:xfrm>
            <a:off x="0" y="0"/>
            <a:ext cx="18288000" cy="102870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6049020" y="9686925"/>
            <a:ext cx="2153256" cy="514350"/>
          </a:xfrm>
          <a:prstGeom prst="rect">
            <a:avLst/>
          </a:prstGeom>
        </p:spPr>
      </p:pic>
    </p:spTree>
    <p:extLst>
      <p:ext uri="{BB962C8B-B14F-4D97-AF65-F5344CB8AC3E}">
        <p14:creationId xmlns:p14="http://schemas.microsoft.com/office/powerpoint/2010/main" val="3209712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jpeg"/><Relationship Id="rId5" Type="http://schemas.openxmlformats.org/officeDocument/2006/relationships/image" Target="../media/image32.jpeg"/><Relationship Id="rId10" Type="http://schemas.openxmlformats.org/officeDocument/2006/relationships/image" Target="../media/image37.png"/><Relationship Id="rId4" Type="http://schemas.openxmlformats.org/officeDocument/2006/relationships/image" Target="../media/image31.jpe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hyperlink" Target="https://brenconnect.bren.ucsb.edu/s/"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hyperlink" Target="https://brenconnect.bren.ucsb.edu/s/article/BrenConnect-User-Guid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hyperlink" Target="https://brenconnect.force.com/s/article/Traditional-Resume-Guidelines-Examples-and-Resources#Example-Library" TargetMode="External"/><Relationship Id="rId4" Type="http://schemas.openxmlformats.org/officeDocument/2006/relationships/hyperlink" Target="https://brenconnect.bren.ucsb.edu/s/article/Traditional-Resume-Guidelines-Examples-and-Resources#Example-Library"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3" Type="http://schemas.openxmlformats.org/officeDocument/2006/relationships/image" Target="../media/image50.emf"/><Relationship Id="rId7" Type="http://schemas.openxmlformats.org/officeDocument/2006/relationships/image" Target="../media/image54.png"/><Relationship Id="rId12" Type="http://schemas.openxmlformats.org/officeDocument/2006/relationships/image" Target="../media/image59.png"/><Relationship Id="rId17" Type="http://schemas.openxmlformats.org/officeDocument/2006/relationships/image" Target="../media/image64.png"/><Relationship Id="rId2" Type="http://schemas.microsoft.com/office/2018/10/relationships/comments" Target="../comments/modernComment_185_CE3DF484.xml"/><Relationship Id="rId16"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 Id="rId14" Type="http://schemas.openxmlformats.org/officeDocument/2006/relationships/image" Target="../media/image61.png"/></Relationships>
</file>

<file path=ppt/slides/_rels/slide1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hyperlink" Target="https://www.indeed.com/jobs?q=environmental+data+analyst&amp;l=&amp;from=searchOnHP&amp;vjk=c5bdb4a0ab287b56"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1.png"/></Relationships>
</file>

<file path=ppt/slides/_rels/slide1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https://www.theladders.com/static/images/basicSite/pdfs/TheLadders-EyeTracking-StudyC2.pdf" TargetMode="External"/><Relationship Id="rId5" Type="http://schemas.openxmlformats.org/officeDocument/2006/relationships/image" Target="../media/image74.jpeg"/><Relationship Id="rId4" Type="http://schemas.openxmlformats.org/officeDocument/2006/relationships/image" Target="../media/image73.jpeg"/></Relationships>
</file>

<file path=ppt/slides/_rels/slide19.xml.rels><?xml version="1.0" encoding="UTF-8" standalone="yes"?>
<Relationships xmlns="http://schemas.openxmlformats.org/package/2006/relationships"><Relationship Id="rId3" Type="http://schemas.microsoft.com/office/2018/10/relationships/comments" Target="../comments/modernComment_26C_5127B400.xml"/><Relationship Id="rId7" Type="http://schemas.openxmlformats.org/officeDocument/2006/relationships/image" Target="../media/image78.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svg"/><Relationship Id="rId4" Type="http://schemas.openxmlformats.org/officeDocument/2006/relationships/image" Target="../media/image75.PNG"/></Relationships>
</file>

<file path=ppt/slides/_rels/slide2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hyperlink" Target="https://brenconnect.force.com/s/article/Fonts-to-Consider-Using-for-Your-Resume" TargetMode="External"/><Relationship Id="rId7" Type="http://schemas.openxmlformats.org/officeDocument/2006/relationships/image" Target="../media/image8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80.jpeg"/><Relationship Id="rId5" Type="http://schemas.openxmlformats.org/officeDocument/2006/relationships/image" Target="../media/image79.png"/><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hyperlink" Target="https://wordsift.org/"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2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jpeg"/></Relationships>
</file>

<file path=ppt/slides/_rels/slide2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2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30.png"/><Relationship Id="rId7"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 Id="rId9" Type="http://schemas.openxmlformats.org/officeDocument/2006/relationships/image" Target="../media/image7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32.xml.rels><?xml version="1.0" encoding="UTF-8" standalone="yes"?>
<Relationships xmlns="http://schemas.openxmlformats.org/package/2006/relationships"><Relationship Id="rId3" Type="http://schemas.openxmlformats.org/officeDocument/2006/relationships/hyperlink" Target="https://ucsbbren.my.site.com/s/article/Resume-Cover-Letter-Templates"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96.jpeg"/><Relationship Id="rId4" Type="http://schemas.openxmlformats.org/officeDocument/2006/relationships/image" Target="../media/image95.png"/></Relationships>
</file>

<file path=ppt/slides/_rels/slide3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3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99.png"/></Relationships>
</file>

<file path=ppt/slides/_rels/slide3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02.svg"/></Relationships>
</file>

<file path=ppt/slides/_rels/slide36.xml.rels><?xml version="1.0" encoding="UTF-8" standalone="yes"?>
<Relationships xmlns="http://schemas.openxmlformats.org/package/2006/relationships"><Relationship Id="rId3" Type="http://schemas.openxmlformats.org/officeDocument/2006/relationships/image" Target="../media/image103.png"/><Relationship Id="rId7"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2.jpeg"/><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107.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06.png"/><Relationship Id="rId4" Type="http://schemas.openxmlformats.org/officeDocument/2006/relationships/image" Target="../media/image105.png"/></Relationships>
</file>

<file path=ppt/slides/_rels/slide3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110.jpeg"/><Relationship Id="rId4" Type="http://schemas.openxmlformats.org/officeDocument/2006/relationships/image" Target="../media/image109.jpeg"/></Relationships>
</file>

<file path=ppt/slides/_rels/slide39.xml.rels><?xml version="1.0" encoding="UTF-8" standalone="yes"?>
<Relationships xmlns="http://schemas.openxmlformats.org/package/2006/relationships"><Relationship Id="rId3" Type="http://schemas.openxmlformats.org/officeDocument/2006/relationships/hyperlink" Target="https://ucsbbren.my.site.com/s/article/Traditional-Resume-FAQs"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111.png"/></Relationships>
</file>

<file path=ppt/slides/_rels/slide4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113.png"/></Relationships>
</file>

<file path=ppt/slides/_rels/slide4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4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4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s://www.themuse.com/advice/185-powerful-verbs-that-will-make-your-resume-awesome" TargetMode="External"/><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120.png"/><Relationship Id="rId4" Type="http://schemas.openxmlformats.org/officeDocument/2006/relationships/image" Target="../media/image119.png"/></Relationships>
</file>

<file path=ppt/slides/_rels/slide5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8" Type="http://schemas.openxmlformats.org/officeDocument/2006/relationships/image" Target="../media/image123.png"/><Relationship Id="rId13" Type="http://schemas.openxmlformats.org/officeDocument/2006/relationships/image" Target="../media/image26.png"/><Relationship Id="rId3" Type="http://schemas.openxmlformats.org/officeDocument/2006/relationships/image" Target="../media/image121.png"/><Relationship Id="rId7" Type="http://schemas.openxmlformats.org/officeDocument/2006/relationships/image" Target="../media/image122.png"/><Relationship Id="rId12"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hyperlink" Target="https://brenconnect.force.com/s/article/Job-Internship-Posting-Analysis" TargetMode="External"/><Relationship Id="rId11" Type="http://schemas.openxmlformats.org/officeDocument/2006/relationships/image" Target="../media/image24.png"/><Relationship Id="rId5" Type="http://schemas.openxmlformats.org/officeDocument/2006/relationships/hyperlink" Target="https://ucsbbren.my.site.com/s/article/Traditional-Resume-FAQs" TargetMode="External"/><Relationship Id="rId10" Type="http://schemas.openxmlformats.org/officeDocument/2006/relationships/image" Target="../media/image70.png"/><Relationship Id="rId4" Type="http://schemas.openxmlformats.org/officeDocument/2006/relationships/image" Target="../media/image27.png"/><Relationship Id="rId9" Type="http://schemas.openxmlformats.org/officeDocument/2006/relationships/hyperlink" Target="https://brenconnect.force.com/s/article/The-Bren-Antique-Store-Editing-Approach" TargetMode="External"/><Relationship Id="rId14" Type="http://schemas.openxmlformats.org/officeDocument/2006/relationships/hyperlink" Target="https://brenconnect.force.com/s/article/Traditional-Resume-Guidelines-Examples-and-Resources#Example-Library"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microsoft.com/office/2018/10/relationships/comments" Target="../comments/modernComment_277_F586B459.xml"/><Relationship Id="rId7" Type="http://schemas.openxmlformats.org/officeDocument/2006/relationships/image" Target="../media/image128.sv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127.svg"/><Relationship Id="rId5" Type="http://schemas.openxmlformats.org/officeDocument/2006/relationships/image" Target="../media/image126.svg"/><Relationship Id="rId4" Type="http://schemas.openxmlformats.org/officeDocument/2006/relationships/image" Target="../media/image125.svg"/></Relationships>
</file>

<file path=ppt/slides/_rels/slide5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video" Target="https://www.youtube.com/embed/7Cy3lRJGiR4?si=IRmEVaEZcturcJ0u" TargetMode="External"/><Relationship Id="rId6" Type="http://schemas.openxmlformats.org/officeDocument/2006/relationships/image" Target="../media/image132.png"/><Relationship Id="rId5" Type="http://schemas.openxmlformats.org/officeDocument/2006/relationships/image" Target="../media/image95.png"/><Relationship Id="rId4" Type="http://schemas.openxmlformats.org/officeDocument/2006/relationships/image" Target="../media/image131.png"/></Relationships>
</file>

<file path=ppt/slides/_rels/slide59.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136.jpeg"/><Relationship Id="rId4" Type="http://schemas.openxmlformats.org/officeDocument/2006/relationships/image" Target="../media/image135.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430000" y="0"/>
            <a:ext cx="6858000" cy="10287000"/>
          </a:xfrm>
          <a:prstGeom prst="rect">
            <a:avLst/>
          </a:prstGeom>
        </p:spPr>
      </p:pic>
      <p:sp>
        <p:nvSpPr>
          <p:cNvPr id="3" name="Text 0"/>
          <p:cNvSpPr/>
          <p:nvPr/>
        </p:nvSpPr>
        <p:spPr>
          <a:xfrm>
            <a:off x="634020" y="2460008"/>
            <a:ext cx="8302591" cy="885974"/>
          </a:xfrm>
          <a:prstGeom prst="rect">
            <a:avLst/>
          </a:prstGeom>
          <a:noFill/>
          <a:ln/>
        </p:spPr>
        <p:txBody>
          <a:bodyPr wrap="none" lIns="0" tIns="0" rIns="0" bIns="0" rtlCol="0" anchor="t"/>
          <a:lstStyle/>
          <a:p>
            <a:pPr>
              <a:lnSpc>
                <a:spcPts val="6000"/>
              </a:lnSpc>
            </a:pPr>
            <a:r>
              <a:rPr lang="en-US" sz="6000" dirty="0">
                <a:solidFill>
                  <a:schemeClr val="tx2">
                    <a:lumMod val="75000"/>
                  </a:schemeClr>
                </a:solidFill>
                <a:latin typeface="Raleway Heavy"/>
              </a:rPr>
              <a:t>Market Your Resume </a:t>
            </a:r>
          </a:p>
          <a:p>
            <a:pPr>
              <a:lnSpc>
                <a:spcPts val="6000"/>
              </a:lnSpc>
            </a:pPr>
            <a:r>
              <a:rPr lang="en-US" sz="6000" dirty="0">
                <a:solidFill>
                  <a:schemeClr val="tx2">
                    <a:lumMod val="75000"/>
                  </a:schemeClr>
                </a:solidFill>
                <a:latin typeface="Raleway Heavy"/>
              </a:rPr>
              <a:t>For the Positions You Want</a:t>
            </a:r>
            <a:endParaRPr lang="en-US" sz="6000" dirty="0">
              <a:solidFill>
                <a:schemeClr val="tx2">
                  <a:lumMod val="75000"/>
                </a:schemeClr>
              </a:solidFill>
              <a:latin typeface="Raleway" panose="020B0604020202020204" charset="0"/>
            </a:endParaRPr>
          </a:p>
        </p:txBody>
      </p:sp>
      <p:sp>
        <p:nvSpPr>
          <p:cNvPr id="4" name="Text 1"/>
          <p:cNvSpPr/>
          <p:nvPr/>
        </p:nvSpPr>
        <p:spPr>
          <a:xfrm>
            <a:off x="634020" y="4236244"/>
            <a:ext cx="9445526" cy="907256"/>
          </a:xfrm>
          <a:prstGeom prst="rect">
            <a:avLst/>
          </a:prstGeom>
          <a:noFill/>
          <a:ln/>
        </p:spPr>
        <p:txBody>
          <a:bodyPr wrap="square" lIns="0" tIns="0" rIns="0" bIns="0" rtlCol="0" anchor="t"/>
          <a:lstStyle/>
          <a:p>
            <a:pPr>
              <a:lnSpc>
                <a:spcPts val="3275"/>
              </a:lnSpc>
            </a:pPr>
            <a:r>
              <a:rPr lang="en-US" sz="2800" dirty="0">
                <a:solidFill>
                  <a:srgbClr val="55A51C"/>
                </a:solidFill>
                <a:latin typeface="Raleway"/>
              </a:rPr>
              <a:t>Bren School Career Development Program</a:t>
            </a:r>
          </a:p>
          <a:p>
            <a:pPr>
              <a:lnSpc>
                <a:spcPts val="3275"/>
              </a:lnSpc>
            </a:pPr>
            <a:r>
              <a:rPr lang="en-US" sz="2800" dirty="0">
                <a:solidFill>
                  <a:srgbClr val="55A51C"/>
                </a:solidFill>
                <a:latin typeface="Raleway"/>
              </a:rPr>
              <a:t>F</a:t>
            </a:r>
            <a:r>
              <a:rPr lang="en-US" sz="3200" dirty="0">
                <a:solidFill>
                  <a:srgbClr val="55A51C"/>
                </a:solidFill>
                <a:latin typeface="Raleway"/>
              </a:rPr>
              <a:t>all</a:t>
            </a:r>
            <a:r>
              <a:rPr lang="en-US" sz="2800" dirty="0">
                <a:solidFill>
                  <a:srgbClr val="55A51C"/>
                </a:solidFill>
                <a:latin typeface="Raleway"/>
              </a:rPr>
              <a:t> 2026</a:t>
            </a:r>
          </a:p>
          <a:p>
            <a:pPr>
              <a:lnSpc>
                <a:spcPts val="3275"/>
              </a:lnSpc>
            </a:pPr>
            <a:endParaRPr lang="en-US" sz="2400" dirty="0">
              <a:solidFill>
                <a:srgbClr val="55A51C"/>
              </a:solidFill>
              <a:latin typeface="Raleway"/>
            </a:endParaRPr>
          </a:p>
        </p:txBody>
      </p:sp>
      <p:pic>
        <p:nvPicPr>
          <p:cNvPr id="6" name="Picture 5">
            <a:extLst>
              <a:ext uri="{FF2B5EF4-FFF2-40B4-BE49-F238E27FC236}">
                <a16:creationId xmlns:a16="http://schemas.microsoft.com/office/drawing/2014/main" id="{AFD0EFC3-B79F-1F32-B0F3-4B50C69E32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5993" y="6972300"/>
            <a:ext cx="1905000" cy="1905000"/>
          </a:xfrm>
          <a:prstGeom prst="rect">
            <a:avLst/>
          </a:prstGeom>
        </p:spPr>
      </p:pic>
      <p:sp>
        <p:nvSpPr>
          <p:cNvPr id="7" name="TextBox 6">
            <a:extLst>
              <a:ext uri="{FF2B5EF4-FFF2-40B4-BE49-F238E27FC236}">
                <a16:creationId xmlns:a16="http://schemas.microsoft.com/office/drawing/2014/main" id="{1C5CD62A-0D13-5347-9EFE-B48B7E02255C}"/>
              </a:ext>
            </a:extLst>
          </p:cNvPr>
          <p:cNvSpPr txBox="1"/>
          <p:nvPr/>
        </p:nvSpPr>
        <p:spPr>
          <a:xfrm>
            <a:off x="1196493" y="6014400"/>
            <a:ext cx="9144000" cy="646331"/>
          </a:xfrm>
          <a:prstGeom prst="rect">
            <a:avLst/>
          </a:prstGeom>
          <a:noFill/>
        </p:spPr>
        <p:txBody>
          <a:bodyPr wrap="square">
            <a:spAutoFit/>
          </a:bodyPr>
          <a:lstStyle/>
          <a:p>
            <a:pPr algn="ctr"/>
            <a:r>
              <a:rPr lang="en-US" sz="3600" dirty="0">
                <a:solidFill>
                  <a:schemeClr val="tx2"/>
                </a:solidFill>
              </a:rPr>
              <a:t>Scan + tell us you’re here!</a:t>
            </a:r>
          </a:p>
        </p:txBody>
      </p:sp>
    </p:spTree>
    <p:extLst>
      <p:ext uri="{BB962C8B-B14F-4D97-AF65-F5344CB8AC3E}">
        <p14:creationId xmlns:p14="http://schemas.microsoft.com/office/powerpoint/2010/main" val="748809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2" name="TextBox 13">
            <a:extLst>
              <a:ext uri="{FF2B5EF4-FFF2-40B4-BE49-F238E27FC236}">
                <a16:creationId xmlns:a16="http://schemas.microsoft.com/office/drawing/2014/main" id="{446907A9-DE91-4D54-8C8B-4F2CA371178C}"/>
              </a:ext>
            </a:extLst>
          </p:cNvPr>
          <p:cNvSpPr txBox="1"/>
          <p:nvPr/>
        </p:nvSpPr>
        <p:spPr>
          <a:xfrm>
            <a:off x="799369" y="786906"/>
            <a:ext cx="12695046" cy="680085"/>
          </a:xfrm>
          <a:prstGeom prst="rect">
            <a:avLst/>
          </a:prstGeom>
        </p:spPr>
        <p:txBody>
          <a:bodyPr lIns="0" tIns="0" rIns="0" bIns="0" rtlCol="0" anchor="t">
            <a:spAutoFit/>
          </a:bodyPr>
          <a:lstStyle/>
          <a:p>
            <a:pPr marL="0" marR="0" lvl="0" indent="0" algn="l" defTabSz="914400" rtl="0" eaLnBrk="1" fontAlgn="auto" latinLnBrk="0" hangingPunct="1">
              <a:lnSpc>
                <a:spcPts val="5280"/>
              </a:lnSpc>
              <a:spcBef>
                <a:spcPts val="0"/>
              </a:spcBef>
              <a:spcAft>
                <a:spcPts val="0"/>
              </a:spcAft>
              <a:buClrTx/>
              <a:buSzTx/>
              <a:buFontTx/>
              <a:buNone/>
              <a:tabLst/>
              <a:defRPr/>
            </a:pPr>
            <a:r>
              <a:rPr kumimoji="0" lang="en-US" sz="4800" b="1" i="0" u="none" strike="noStrike" kern="1200" cap="none" spc="0" normalizeH="0" baseline="0" noProof="0" err="1">
                <a:ln>
                  <a:noFill/>
                </a:ln>
                <a:solidFill>
                  <a:srgbClr val="005ABB"/>
                </a:solidFill>
                <a:effectLst/>
                <a:uLnTx/>
                <a:uFillTx/>
                <a:latin typeface="Raleway"/>
                <a:ea typeface="+mn-ea"/>
                <a:cs typeface="+mn-cs"/>
              </a:rPr>
              <a:t>Slido</a:t>
            </a:r>
            <a:r>
              <a:rPr kumimoji="0" lang="en-US" sz="4800" b="1" i="0" u="none" strike="noStrike" kern="1200" cap="none" spc="0" normalizeH="0" baseline="0" noProof="0">
                <a:ln>
                  <a:noFill/>
                </a:ln>
                <a:solidFill>
                  <a:srgbClr val="005ABB"/>
                </a:solidFill>
                <a:effectLst/>
                <a:uLnTx/>
                <a:uFillTx/>
                <a:latin typeface="Raleway"/>
                <a:ea typeface="+mn-ea"/>
                <a:cs typeface="+mn-cs"/>
              </a:rPr>
              <a:t>!</a:t>
            </a:r>
          </a:p>
        </p:txBody>
      </p:sp>
      <p:sp>
        <p:nvSpPr>
          <p:cNvPr id="3" name="Title 1">
            <a:extLst>
              <a:ext uri="{FF2B5EF4-FFF2-40B4-BE49-F238E27FC236}">
                <a16:creationId xmlns:a16="http://schemas.microsoft.com/office/drawing/2014/main" id="{DC794D03-01A1-4091-933A-F94FC8857539}"/>
              </a:ext>
            </a:extLst>
          </p:cNvPr>
          <p:cNvSpPr txBox="1">
            <a:spLocks/>
          </p:cNvSpPr>
          <p:nvPr/>
        </p:nvSpPr>
        <p:spPr>
          <a:xfrm>
            <a:off x="1244606" y="1905980"/>
            <a:ext cx="7010400" cy="2945284"/>
          </a:xfrm>
          <a:prstGeom prst="rect">
            <a:avLst/>
          </a:prstGeom>
        </p:spPr>
        <p:txBody>
          <a:bodyPr lIns="91440" tIns="45720" rIns="91440" bIns="45720" anchor="t">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900" b="1" dirty="0">
                <a:solidFill>
                  <a:srgbClr val="55A51C"/>
                </a:solidFill>
                <a:latin typeface="Raleway"/>
              </a:rPr>
              <a:t>How are you feeling on a scale of cat to meow?</a:t>
            </a:r>
            <a:endParaRPr lang="en-US" sz="6900" b="1" dirty="0">
              <a:solidFill>
                <a:srgbClr val="55A51C"/>
              </a:solidFill>
              <a:latin typeface="Raleway" pitchFamily="2" charset="0"/>
            </a:endParaRPr>
          </a:p>
          <a:p>
            <a:endParaRPr lang="en-US" sz="6000" b="1" dirty="0">
              <a:solidFill>
                <a:srgbClr val="55A51C"/>
              </a:solidFill>
              <a:latin typeface="Raleway" pitchFamily="2" charset="0"/>
            </a:endParaRPr>
          </a:p>
          <a:p>
            <a:r>
              <a:rPr lang="en-US" sz="6000" dirty="0">
                <a:solidFill>
                  <a:srgbClr val="005FC8"/>
                </a:solidFill>
                <a:ea typeface="+mj-lt"/>
                <a:cs typeface="+mj-lt"/>
              </a:rPr>
              <a:t>Join with the code: #8941904</a:t>
            </a:r>
            <a:endParaRPr lang="en-US" dirty="0">
              <a:ea typeface="+mj-lt"/>
              <a:cs typeface="+mj-lt"/>
            </a:endParaRPr>
          </a:p>
        </p:txBody>
      </p:sp>
      <p:sp>
        <p:nvSpPr>
          <p:cNvPr id="4" name="Content Placeholder 2">
            <a:extLst>
              <a:ext uri="{FF2B5EF4-FFF2-40B4-BE49-F238E27FC236}">
                <a16:creationId xmlns:a16="http://schemas.microsoft.com/office/drawing/2014/main" id="{C610A197-6F14-4322-8FE8-1F9AB06FCAF7}"/>
              </a:ext>
            </a:extLst>
          </p:cNvPr>
          <p:cNvSpPr txBox="1">
            <a:spLocks/>
          </p:cNvSpPr>
          <p:nvPr/>
        </p:nvSpPr>
        <p:spPr>
          <a:xfrm>
            <a:off x="8610600" y="2514600"/>
            <a:ext cx="8458194" cy="52578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3600">
              <a:solidFill>
                <a:srgbClr val="005FC8">
                  <a:alpha val="55000"/>
                </a:srgbClr>
              </a:solidFill>
              <a:latin typeface="Raleway" pitchFamily="2" charset="0"/>
            </a:endParaRPr>
          </a:p>
        </p:txBody>
      </p:sp>
      <p:sp>
        <p:nvSpPr>
          <p:cNvPr id="6" name="TextBox 5">
            <a:extLst>
              <a:ext uri="{FF2B5EF4-FFF2-40B4-BE49-F238E27FC236}">
                <a16:creationId xmlns:a16="http://schemas.microsoft.com/office/drawing/2014/main" id="{590CF02B-1034-41F4-9833-9C963D80EC48}"/>
              </a:ext>
            </a:extLst>
          </p:cNvPr>
          <p:cNvSpPr txBox="1"/>
          <p:nvPr/>
        </p:nvSpPr>
        <p:spPr>
          <a:xfrm>
            <a:off x="-342900" y="9753600"/>
            <a:ext cx="18973800" cy="533400"/>
          </a:xfrm>
          <a:prstGeom prst="rect">
            <a:avLst/>
          </a:prstGeom>
          <a:solidFill>
            <a:srgbClr val="55A51C"/>
          </a:solidFill>
        </p:spPr>
        <p:txBody>
          <a:bodyPr wrap="square" rtlCol="0">
            <a:spAutoFit/>
          </a:bodyPr>
          <a:lstStyle/>
          <a:p>
            <a:endParaRPr lang="en-US"/>
          </a:p>
        </p:txBody>
      </p:sp>
      <p:pic>
        <p:nvPicPr>
          <p:cNvPr id="8" name="Picture 7">
            <a:extLst>
              <a:ext uri="{FF2B5EF4-FFF2-40B4-BE49-F238E27FC236}">
                <a16:creationId xmlns:a16="http://schemas.microsoft.com/office/drawing/2014/main" id="{962C5D2F-DF1D-49C7-ACAC-B530A0541B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1362" y="1140887"/>
            <a:ext cx="7682274" cy="7724254"/>
          </a:xfrm>
          <a:prstGeom prst="rect">
            <a:avLst/>
          </a:prstGeom>
        </p:spPr>
      </p:pic>
      <p:pic>
        <p:nvPicPr>
          <p:cNvPr id="9" name="Picture 8">
            <a:extLst>
              <a:ext uri="{FF2B5EF4-FFF2-40B4-BE49-F238E27FC236}">
                <a16:creationId xmlns:a16="http://schemas.microsoft.com/office/drawing/2014/main" id="{A804CBD8-A932-C771-1C3C-34CA05F978DE}"/>
              </a:ext>
            </a:extLst>
          </p:cNvPr>
          <p:cNvPicPr>
            <a:picLocks noChangeAspect="1"/>
          </p:cNvPicPr>
          <p:nvPr/>
        </p:nvPicPr>
        <p:blipFill>
          <a:blip r:embed="rId3"/>
          <a:stretch>
            <a:fillRect/>
          </a:stretch>
        </p:blipFill>
        <p:spPr>
          <a:xfrm>
            <a:off x="3291839" y="5290253"/>
            <a:ext cx="3168347" cy="3168347"/>
          </a:xfrm>
          <a:prstGeom prst="rect">
            <a:avLst/>
          </a:prstGeom>
        </p:spPr>
      </p:pic>
    </p:spTree>
    <p:extLst>
      <p:ext uri="{BB962C8B-B14F-4D97-AF65-F5344CB8AC3E}">
        <p14:creationId xmlns:p14="http://schemas.microsoft.com/office/powerpoint/2010/main" val="3078645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2" name="TextBox 13">
            <a:extLst>
              <a:ext uri="{FF2B5EF4-FFF2-40B4-BE49-F238E27FC236}">
                <a16:creationId xmlns:a16="http://schemas.microsoft.com/office/drawing/2014/main" id="{446907A9-DE91-4D54-8C8B-4F2CA371178C}"/>
              </a:ext>
            </a:extLst>
          </p:cNvPr>
          <p:cNvSpPr txBox="1"/>
          <p:nvPr/>
        </p:nvSpPr>
        <p:spPr>
          <a:xfrm>
            <a:off x="799369" y="786906"/>
            <a:ext cx="12695046" cy="680085"/>
          </a:xfrm>
          <a:prstGeom prst="rect">
            <a:avLst/>
          </a:prstGeom>
        </p:spPr>
        <p:txBody>
          <a:bodyPr lIns="0" tIns="0" rIns="0" bIns="0" rtlCol="0" anchor="t">
            <a:spAutoFit/>
          </a:bodyPr>
          <a:lstStyle/>
          <a:p>
            <a:pPr marL="0" marR="0" lvl="0" indent="0" algn="l" defTabSz="914400" rtl="0" eaLnBrk="1" fontAlgn="auto" latinLnBrk="0" hangingPunct="1">
              <a:lnSpc>
                <a:spcPts val="5280"/>
              </a:lnSpc>
              <a:spcBef>
                <a:spcPts val="0"/>
              </a:spcBef>
              <a:spcAft>
                <a:spcPts val="0"/>
              </a:spcAft>
              <a:buClrTx/>
              <a:buSzTx/>
              <a:buFontTx/>
              <a:buNone/>
              <a:tabLst/>
              <a:defRPr/>
            </a:pPr>
            <a:r>
              <a:rPr kumimoji="0" lang="en-US" sz="4800" b="1" i="0" u="none" strike="noStrike" kern="1200" cap="none" spc="0" normalizeH="0" baseline="0" noProof="0" err="1">
                <a:ln>
                  <a:noFill/>
                </a:ln>
                <a:solidFill>
                  <a:srgbClr val="005ABB"/>
                </a:solidFill>
                <a:effectLst/>
                <a:uLnTx/>
                <a:uFillTx/>
                <a:latin typeface="Raleway"/>
                <a:ea typeface="+mn-ea"/>
                <a:cs typeface="+mn-cs"/>
              </a:rPr>
              <a:t>Slido</a:t>
            </a:r>
            <a:r>
              <a:rPr kumimoji="0" lang="en-US" sz="4800" b="1" i="0" u="none" strike="noStrike" kern="1200" cap="none" spc="0" normalizeH="0" baseline="0" noProof="0">
                <a:ln>
                  <a:noFill/>
                </a:ln>
                <a:solidFill>
                  <a:srgbClr val="005ABB"/>
                </a:solidFill>
                <a:effectLst/>
                <a:uLnTx/>
                <a:uFillTx/>
                <a:latin typeface="Raleway"/>
                <a:ea typeface="+mn-ea"/>
                <a:cs typeface="+mn-cs"/>
              </a:rPr>
              <a:t>!</a:t>
            </a:r>
          </a:p>
        </p:txBody>
      </p:sp>
      <p:sp>
        <p:nvSpPr>
          <p:cNvPr id="3" name="Title 1">
            <a:extLst>
              <a:ext uri="{FF2B5EF4-FFF2-40B4-BE49-F238E27FC236}">
                <a16:creationId xmlns:a16="http://schemas.microsoft.com/office/drawing/2014/main" id="{DC794D03-01A1-4091-933A-F94FC8857539}"/>
              </a:ext>
            </a:extLst>
          </p:cNvPr>
          <p:cNvSpPr txBox="1">
            <a:spLocks/>
          </p:cNvSpPr>
          <p:nvPr/>
        </p:nvSpPr>
        <p:spPr>
          <a:xfrm>
            <a:off x="1402683" y="2265906"/>
            <a:ext cx="15792146" cy="2137229"/>
          </a:xfrm>
          <a:prstGeom prst="rect">
            <a:avLst/>
          </a:prstGeom>
        </p:spPr>
        <p:txBody>
          <a:bodyPr lIns="91440" tIns="45720" rIns="91440" bIns="45720" anchor="t">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9600" b="1" dirty="0">
                <a:solidFill>
                  <a:srgbClr val="55A51C"/>
                </a:solidFill>
                <a:latin typeface="Raleway"/>
              </a:rPr>
              <a:t>Which of the following best describes the purpose of a resume?</a:t>
            </a:r>
          </a:p>
          <a:p>
            <a:endParaRPr lang="en-US" sz="6000" b="1" dirty="0">
              <a:solidFill>
                <a:srgbClr val="55A51C"/>
              </a:solidFill>
              <a:latin typeface="Raleway" pitchFamily="2" charset="0"/>
            </a:endParaRPr>
          </a:p>
          <a:p>
            <a:pPr algn="l"/>
            <a:r>
              <a:rPr lang="en-US" sz="9000" dirty="0">
                <a:solidFill>
                  <a:srgbClr val="005FC8"/>
                </a:solidFill>
                <a:latin typeface="Calibri"/>
                <a:ea typeface="Calibri"/>
                <a:cs typeface="Calibri"/>
              </a:rPr>
              <a:t>Join with the code: # 8941904</a:t>
            </a:r>
            <a:endParaRPr lang="en-US" sz="9000" dirty="0">
              <a:solidFill>
                <a:srgbClr val="000000"/>
              </a:solidFill>
              <a:latin typeface="Calibri"/>
              <a:ea typeface="Calibri"/>
              <a:cs typeface="Calibri"/>
            </a:endParaRPr>
          </a:p>
        </p:txBody>
      </p:sp>
      <p:sp>
        <p:nvSpPr>
          <p:cNvPr id="6" name="TextBox 5">
            <a:extLst>
              <a:ext uri="{FF2B5EF4-FFF2-40B4-BE49-F238E27FC236}">
                <a16:creationId xmlns:a16="http://schemas.microsoft.com/office/drawing/2014/main" id="{590CF02B-1034-41F4-9833-9C963D80EC48}"/>
              </a:ext>
            </a:extLst>
          </p:cNvPr>
          <p:cNvSpPr txBox="1"/>
          <p:nvPr/>
        </p:nvSpPr>
        <p:spPr>
          <a:xfrm>
            <a:off x="-342900" y="9753600"/>
            <a:ext cx="18973800" cy="533400"/>
          </a:xfrm>
          <a:prstGeom prst="rect">
            <a:avLst/>
          </a:prstGeom>
          <a:solidFill>
            <a:srgbClr val="55A51C"/>
          </a:solidFill>
        </p:spPr>
        <p:txBody>
          <a:bodyPr wrap="square" rtlCol="0">
            <a:spAutoFit/>
          </a:bodyPr>
          <a:lstStyle/>
          <a:p>
            <a:endParaRPr lang="en-US"/>
          </a:p>
        </p:txBody>
      </p:sp>
      <p:sp>
        <p:nvSpPr>
          <p:cNvPr id="11" name="TextBox 10">
            <a:extLst>
              <a:ext uri="{FF2B5EF4-FFF2-40B4-BE49-F238E27FC236}">
                <a16:creationId xmlns:a16="http://schemas.microsoft.com/office/drawing/2014/main" id="{816F0328-7291-E979-DD04-97D3BFE49774}"/>
              </a:ext>
            </a:extLst>
          </p:cNvPr>
          <p:cNvSpPr txBox="1"/>
          <p:nvPr/>
        </p:nvSpPr>
        <p:spPr>
          <a:xfrm>
            <a:off x="9147339" y="4824096"/>
            <a:ext cx="8037725" cy="3539430"/>
          </a:xfrm>
          <a:prstGeom prst="rect">
            <a:avLst/>
          </a:prstGeom>
          <a:noFill/>
        </p:spPr>
        <p:txBody>
          <a:bodyPr wrap="square">
            <a:spAutoFit/>
          </a:bodyPr>
          <a:lstStyle/>
          <a:p>
            <a:r>
              <a:rPr lang="en-US" sz="3200" dirty="0">
                <a:solidFill>
                  <a:schemeClr val="tx2">
                    <a:lumMod val="75000"/>
                  </a:schemeClr>
                </a:solidFill>
              </a:rPr>
              <a:t>A) To list every job you’ve ever had. </a:t>
            </a:r>
          </a:p>
          <a:p>
            <a:r>
              <a:rPr lang="en-US" sz="3200" dirty="0">
                <a:solidFill>
                  <a:schemeClr val="tx2">
                    <a:lumMod val="75000"/>
                  </a:schemeClr>
                </a:solidFill>
              </a:rPr>
              <a:t>B) To get you an interview. </a:t>
            </a:r>
          </a:p>
          <a:p>
            <a:r>
              <a:rPr lang="en-US" sz="3200" dirty="0">
                <a:solidFill>
                  <a:schemeClr val="tx2">
                    <a:lumMod val="75000"/>
                  </a:schemeClr>
                </a:solidFill>
              </a:rPr>
              <a:t>C) To showcase your most relevant skills and impact. </a:t>
            </a:r>
          </a:p>
          <a:p>
            <a:r>
              <a:rPr lang="en-US" sz="3200" dirty="0">
                <a:solidFill>
                  <a:schemeClr val="tx2">
                    <a:lumMod val="75000"/>
                  </a:schemeClr>
                </a:solidFill>
              </a:rPr>
              <a:t>D) To explain your life story in detail. </a:t>
            </a:r>
          </a:p>
          <a:p>
            <a:r>
              <a:rPr lang="en-US" sz="3200" dirty="0">
                <a:solidFill>
                  <a:schemeClr val="tx2">
                    <a:lumMod val="75000"/>
                  </a:schemeClr>
                </a:solidFill>
              </a:rPr>
              <a:t>E) To demonstrate how your experience matches the needs of the role. </a:t>
            </a:r>
          </a:p>
        </p:txBody>
      </p:sp>
      <p:pic>
        <p:nvPicPr>
          <p:cNvPr id="8" name="Picture 7" descr="A qr code with black squares&#10;&#10;AI-generated content may be incorrect.">
            <a:extLst>
              <a:ext uri="{FF2B5EF4-FFF2-40B4-BE49-F238E27FC236}">
                <a16:creationId xmlns:a16="http://schemas.microsoft.com/office/drawing/2014/main" id="{4C2418F1-3CA4-8D42-81CC-E10881AA75D9}"/>
              </a:ext>
            </a:extLst>
          </p:cNvPr>
          <p:cNvPicPr>
            <a:picLocks noChangeAspect="1"/>
          </p:cNvPicPr>
          <p:nvPr/>
        </p:nvPicPr>
        <p:blipFill>
          <a:blip r:embed="rId2"/>
          <a:stretch>
            <a:fillRect/>
          </a:stretch>
        </p:blipFill>
        <p:spPr>
          <a:xfrm>
            <a:off x="3002882" y="4830686"/>
            <a:ext cx="3420802" cy="3536187"/>
          </a:xfrm>
          <a:prstGeom prst="rect">
            <a:avLst/>
          </a:prstGeom>
        </p:spPr>
      </p:pic>
    </p:spTree>
    <p:extLst>
      <p:ext uri="{BB962C8B-B14F-4D97-AF65-F5344CB8AC3E}">
        <p14:creationId xmlns:p14="http://schemas.microsoft.com/office/powerpoint/2010/main" val="378777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grpSp>
        <p:nvGrpSpPr>
          <p:cNvPr id="2" name="Group 2"/>
          <p:cNvGrpSpPr/>
          <p:nvPr/>
        </p:nvGrpSpPr>
        <p:grpSpPr>
          <a:xfrm>
            <a:off x="822070" y="1983072"/>
            <a:ext cx="10898740" cy="1408576"/>
            <a:chOff x="0" y="0"/>
            <a:chExt cx="2534630" cy="327581"/>
          </a:xfrm>
        </p:grpSpPr>
        <p:sp>
          <p:nvSpPr>
            <p:cNvPr id="3" name="Freeform 3"/>
            <p:cNvSpPr/>
            <p:nvPr/>
          </p:nvSpPr>
          <p:spPr>
            <a:xfrm>
              <a:off x="0" y="0"/>
              <a:ext cx="2534630" cy="327581"/>
            </a:xfrm>
            <a:custGeom>
              <a:avLst/>
              <a:gdLst/>
              <a:ahLst/>
              <a:cxnLst/>
              <a:rect l="l" t="t" r="r" b="b"/>
              <a:pathLst>
                <a:path w="2534630" h="327581">
                  <a:moveTo>
                    <a:pt x="0" y="0"/>
                  </a:moveTo>
                  <a:lnTo>
                    <a:pt x="2534630" y="0"/>
                  </a:lnTo>
                  <a:lnTo>
                    <a:pt x="2534630" y="327581"/>
                  </a:lnTo>
                  <a:lnTo>
                    <a:pt x="0" y="327581"/>
                  </a:lnTo>
                  <a:close/>
                </a:path>
              </a:pathLst>
            </a:custGeom>
            <a:solidFill>
              <a:srgbClr val="BEEAF1"/>
            </a:solidFill>
          </p:spPr>
          <p:txBody>
            <a:bodyPr/>
            <a:lstStyle/>
            <a:p>
              <a:endParaRPr lang="en-US"/>
            </a:p>
          </p:txBody>
        </p:sp>
      </p:grpSp>
      <p:grpSp>
        <p:nvGrpSpPr>
          <p:cNvPr id="4" name="Group 4"/>
          <p:cNvGrpSpPr/>
          <p:nvPr/>
        </p:nvGrpSpPr>
        <p:grpSpPr>
          <a:xfrm>
            <a:off x="2040110" y="3391648"/>
            <a:ext cx="11882931" cy="1751159"/>
            <a:chOff x="0" y="0"/>
            <a:chExt cx="2763515" cy="554197"/>
          </a:xfrm>
        </p:grpSpPr>
        <p:sp>
          <p:nvSpPr>
            <p:cNvPr id="5" name="Freeform 5"/>
            <p:cNvSpPr/>
            <p:nvPr/>
          </p:nvSpPr>
          <p:spPr>
            <a:xfrm>
              <a:off x="0" y="0"/>
              <a:ext cx="2763515" cy="554196"/>
            </a:xfrm>
            <a:custGeom>
              <a:avLst/>
              <a:gdLst/>
              <a:ahLst/>
              <a:cxnLst/>
              <a:rect l="l" t="t" r="r" b="b"/>
              <a:pathLst>
                <a:path w="2763515" h="554196">
                  <a:moveTo>
                    <a:pt x="0" y="0"/>
                  </a:moveTo>
                  <a:lnTo>
                    <a:pt x="2763515" y="0"/>
                  </a:lnTo>
                  <a:lnTo>
                    <a:pt x="2763515" y="554196"/>
                  </a:lnTo>
                  <a:lnTo>
                    <a:pt x="0" y="554196"/>
                  </a:lnTo>
                  <a:close/>
                </a:path>
              </a:pathLst>
            </a:custGeom>
            <a:solidFill>
              <a:srgbClr val="97C160"/>
            </a:solidFill>
          </p:spPr>
          <p:txBody>
            <a:bodyPr/>
            <a:lstStyle/>
            <a:p>
              <a:endParaRPr lang="en-US"/>
            </a:p>
          </p:txBody>
        </p:sp>
      </p:grpSp>
      <p:sp>
        <p:nvSpPr>
          <p:cNvPr id="6" name="TextBox 6"/>
          <p:cNvSpPr txBox="1"/>
          <p:nvPr/>
        </p:nvSpPr>
        <p:spPr>
          <a:xfrm>
            <a:off x="3614106" y="3973038"/>
            <a:ext cx="8654094" cy="743793"/>
          </a:xfrm>
          <a:prstGeom prst="rect">
            <a:avLst/>
          </a:prstGeom>
        </p:spPr>
        <p:txBody>
          <a:bodyPr wrap="square" lIns="0" tIns="0" rIns="0" bIns="0" rtlCol="0" anchor="t">
            <a:spAutoFit/>
          </a:bodyPr>
          <a:lstStyle/>
          <a:p>
            <a:pPr lvl="0">
              <a:lnSpc>
                <a:spcPts val="2883"/>
              </a:lnSpc>
              <a:defRPr/>
            </a:pPr>
            <a:r>
              <a:rPr lang="en-US" sz="2800" b="1" dirty="0">
                <a:solidFill>
                  <a:srgbClr val="005ABB"/>
                </a:solidFill>
                <a:latin typeface="Raleway"/>
              </a:rPr>
              <a:t>Set your expectations: Resume writing is a </a:t>
            </a:r>
          </a:p>
          <a:p>
            <a:pPr lvl="0">
              <a:lnSpc>
                <a:spcPts val="2884"/>
              </a:lnSpc>
              <a:defRPr/>
            </a:pPr>
            <a:r>
              <a:rPr lang="en-US" sz="2800" b="1" dirty="0">
                <a:solidFill>
                  <a:srgbClr val="005ABB"/>
                </a:solidFill>
                <a:latin typeface="Raleway"/>
              </a:rPr>
              <a:t>multi-step, iterative process</a:t>
            </a:r>
            <a:endParaRPr kumimoji="0" lang="en-US" sz="2799" b="1" i="0" u="none" strike="noStrike" kern="1200" cap="none" spc="0" normalizeH="0" baseline="0" noProof="0" dirty="0">
              <a:ln>
                <a:noFill/>
              </a:ln>
              <a:solidFill>
                <a:srgbClr val="005ABB"/>
              </a:solidFill>
              <a:effectLst/>
              <a:uLnTx/>
              <a:uFillTx/>
              <a:latin typeface="Raleway"/>
              <a:ea typeface="+mn-ea"/>
              <a:cs typeface="+mn-cs"/>
            </a:endParaRPr>
          </a:p>
        </p:txBody>
      </p:sp>
      <p:grpSp>
        <p:nvGrpSpPr>
          <p:cNvPr id="7" name="Group 7"/>
          <p:cNvGrpSpPr/>
          <p:nvPr/>
        </p:nvGrpSpPr>
        <p:grpSpPr>
          <a:xfrm>
            <a:off x="3382020" y="5124875"/>
            <a:ext cx="12086580" cy="1664053"/>
            <a:chOff x="0" y="0"/>
            <a:chExt cx="2645079" cy="386995"/>
          </a:xfrm>
        </p:grpSpPr>
        <p:sp>
          <p:nvSpPr>
            <p:cNvPr id="8" name="Freeform 8"/>
            <p:cNvSpPr/>
            <p:nvPr/>
          </p:nvSpPr>
          <p:spPr>
            <a:xfrm>
              <a:off x="0" y="0"/>
              <a:ext cx="2645079" cy="386995"/>
            </a:xfrm>
            <a:custGeom>
              <a:avLst/>
              <a:gdLst/>
              <a:ahLst/>
              <a:cxnLst/>
              <a:rect l="l" t="t" r="r" b="b"/>
              <a:pathLst>
                <a:path w="2645079" h="386995">
                  <a:moveTo>
                    <a:pt x="0" y="0"/>
                  </a:moveTo>
                  <a:lnTo>
                    <a:pt x="2645079" y="0"/>
                  </a:lnTo>
                  <a:lnTo>
                    <a:pt x="2645079" y="386995"/>
                  </a:lnTo>
                  <a:lnTo>
                    <a:pt x="0" y="386995"/>
                  </a:lnTo>
                  <a:close/>
                </a:path>
              </a:pathLst>
            </a:custGeom>
            <a:solidFill>
              <a:srgbClr val="BEEAF1"/>
            </a:solidFill>
          </p:spPr>
          <p:txBody>
            <a:bodyPr/>
            <a:lstStyle/>
            <a:p>
              <a:endParaRPr lang="en-US"/>
            </a:p>
          </p:txBody>
        </p:sp>
      </p:grpSp>
      <p:grpSp>
        <p:nvGrpSpPr>
          <p:cNvPr id="9" name="Group 9"/>
          <p:cNvGrpSpPr/>
          <p:nvPr/>
        </p:nvGrpSpPr>
        <p:grpSpPr>
          <a:xfrm>
            <a:off x="4897172" y="6725472"/>
            <a:ext cx="11943028" cy="1582582"/>
            <a:chOff x="0" y="0"/>
            <a:chExt cx="2913155" cy="368048"/>
          </a:xfrm>
        </p:grpSpPr>
        <p:sp>
          <p:nvSpPr>
            <p:cNvPr id="10" name="Freeform 10"/>
            <p:cNvSpPr/>
            <p:nvPr/>
          </p:nvSpPr>
          <p:spPr>
            <a:xfrm>
              <a:off x="0" y="0"/>
              <a:ext cx="2913155" cy="368048"/>
            </a:xfrm>
            <a:custGeom>
              <a:avLst/>
              <a:gdLst/>
              <a:ahLst/>
              <a:cxnLst/>
              <a:rect l="l" t="t" r="r" b="b"/>
              <a:pathLst>
                <a:path w="2913155" h="368048">
                  <a:moveTo>
                    <a:pt x="0" y="0"/>
                  </a:moveTo>
                  <a:lnTo>
                    <a:pt x="2913155" y="0"/>
                  </a:lnTo>
                  <a:lnTo>
                    <a:pt x="2913155" y="368048"/>
                  </a:lnTo>
                  <a:lnTo>
                    <a:pt x="0" y="368048"/>
                  </a:lnTo>
                  <a:close/>
                </a:path>
              </a:pathLst>
            </a:custGeom>
            <a:solidFill>
              <a:srgbClr val="97C160"/>
            </a:solidFill>
          </p:spPr>
          <p:txBody>
            <a:bodyPr/>
            <a:lstStyle/>
            <a:p>
              <a:endParaRPr lang="en-US"/>
            </a:p>
          </p:txBody>
        </p:sp>
      </p:grpSp>
      <p:sp>
        <p:nvSpPr>
          <p:cNvPr id="11" name="TextBox 11"/>
          <p:cNvSpPr txBox="1"/>
          <p:nvPr/>
        </p:nvSpPr>
        <p:spPr>
          <a:xfrm>
            <a:off x="2326735" y="2283446"/>
            <a:ext cx="8608268" cy="1487587"/>
          </a:xfrm>
          <a:prstGeom prst="rect">
            <a:avLst/>
          </a:prstGeom>
        </p:spPr>
        <p:txBody>
          <a:bodyPr lIns="0" tIns="0" rIns="0" bIns="0" rtlCol="0" anchor="t">
            <a:spAutoFit/>
          </a:bodyPr>
          <a:lstStyle/>
          <a:p>
            <a:pPr marL="0" marR="0" lvl="0" indent="0" algn="l" defTabSz="914400" rtl="0" eaLnBrk="1" fontAlgn="auto" latinLnBrk="0" hangingPunct="1">
              <a:lnSpc>
                <a:spcPts val="2883"/>
              </a:lnSpc>
              <a:spcBef>
                <a:spcPts val="0"/>
              </a:spcBef>
              <a:spcAft>
                <a:spcPts val="0"/>
              </a:spcAft>
              <a:buClrTx/>
              <a:buSzTx/>
              <a:buFontTx/>
              <a:buNone/>
              <a:tabLst/>
              <a:defRPr/>
            </a:pPr>
            <a:r>
              <a:rPr lang="en-US" sz="2800" b="1" spc="16" dirty="0">
                <a:solidFill>
                  <a:srgbClr val="005ABB"/>
                </a:solidFill>
                <a:latin typeface="Raleway"/>
              </a:rPr>
              <a:t>Learn the Bren </a:t>
            </a:r>
            <a:r>
              <a:rPr lang="en-US" sz="2800" b="1" dirty="0">
                <a:solidFill>
                  <a:srgbClr val="005ABB"/>
                </a:solidFill>
                <a:latin typeface="Raleway"/>
              </a:rPr>
              <a:t>approach to stand out + market your resume for the positions you want</a:t>
            </a:r>
          </a:p>
          <a:p>
            <a:pPr marL="0" marR="0" lvl="0" indent="0" algn="l" defTabSz="914400" rtl="0" eaLnBrk="1" fontAlgn="auto" latinLnBrk="0" hangingPunct="1">
              <a:lnSpc>
                <a:spcPts val="2883"/>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ABB"/>
              </a:solidFill>
              <a:effectLst/>
              <a:uLnTx/>
              <a:uFillTx/>
              <a:latin typeface="Raleway"/>
              <a:ea typeface="+mn-ea"/>
              <a:cs typeface="+mn-cs"/>
            </a:endParaRPr>
          </a:p>
          <a:p>
            <a:pPr marL="0" marR="0" lvl="0" indent="0" algn="l" defTabSz="914400" rtl="0" eaLnBrk="1" fontAlgn="auto" latinLnBrk="0" hangingPunct="1">
              <a:lnSpc>
                <a:spcPts val="2884"/>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ABB"/>
              </a:solidFill>
              <a:effectLst/>
              <a:uLnTx/>
              <a:uFillTx/>
              <a:latin typeface="Raleway"/>
              <a:ea typeface="+mn-ea"/>
              <a:cs typeface="+mn-cs"/>
            </a:endParaRPr>
          </a:p>
        </p:txBody>
      </p:sp>
      <p:sp>
        <p:nvSpPr>
          <p:cNvPr id="12" name="TextBox 12"/>
          <p:cNvSpPr txBox="1"/>
          <p:nvPr/>
        </p:nvSpPr>
        <p:spPr>
          <a:xfrm>
            <a:off x="8871767" y="9155846"/>
            <a:ext cx="8551779" cy="266700"/>
          </a:xfrm>
          <a:prstGeom prst="rect">
            <a:avLst/>
          </a:prstGeom>
        </p:spPr>
        <p:txBody>
          <a:bodyPr lIns="0" tIns="0" rIns="0" bIns="0" rtlCol="0" anchor="t">
            <a:spAutoFit/>
          </a:bodyPr>
          <a:lstStyle/>
          <a:p>
            <a:pPr marL="0" marR="0" lvl="0" indent="0" algn="r" defTabSz="914400" rtl="0" eaLnBrk="1" fontAlgn="auto" latinLnBrk="0" hangingPunct="1">
              <a:lnSpc>
                <a:spcPts val="2100"/>
              </a:lnSpc>
              <a:spcBef>
                <a:spcPts val="0"/>
              </a:spcBef>
              <a:spcAft>
                <a:spcPts val="0"/>
              </a:spcAft>
              <a:buClrTx/>
              <a:buSzTx/>
              <a:buFontTx/>
              <a:buNone/>
              <a:tabLst/>
              <a:defRPr/>
            </a:pPr>
            <a:r>
              <a:rPr kumimoji="0" lang="en-US" sz="1500" b="0" i="0" u="none" strike="noStrike" kern="1200" cap="none" spc="150" normalizeH="0" baseline="0" noProof="0">
                <a:ln>
                  <a:noFill/>
                </a:ln>
                <a:solidFill>
                  <a:srgbClr val="005ABB"/>
                </a:solidFill>
                <a:effectLst/>
                <a:uLnTx/>
                <a:uFillTx/>
                <a:latin typeface="Raleway"/>
                <a:ea typeface="+mn-ea"/>
                <a:cs typeface="+mn-cs"/>
              </a:rPr>
              <a:t>BREN SCHOOL CAREER DEVELOPMENT PROGRAM</a:t>
            </a:r>
          </a:p>
        </p:txBody>
      </p:sp>
      <p:sp>
        <p:nvSpPr>
          <p:cNvPr id="13" name="TextBox 13"/>
          <p:cNvSpPr txBox="1"/>
          <p:nvPr/>
        </p:nvSpPr>
        <p:spPr>
          <a:xfrm>
            <a:off x="799369" y="786906"/>
            <a:ext cx="12695046" cy="680085"/>
          </a:xfrm>
          <a:prstGeom prst="rect">
            <a:avLst/>
          </a:prstGeom>
        </p:spPr>
        <p:txBody>
          <a:bodyPr lIns="0" tIns="0" rIns="0" bIns="0" rtlCol="0" anchor="t">
            <a:spAutoFit/>
          </a:bodyPr>
          <a:lstStyle/>
          <a:p>
            <a:pPr marL="0" marR="0" lvl="0" indent="0" algn="l" defTabSz="914400" rtl="0" eaLnBrk="1" fontAlgn="auto" latinLnBrk="0" hangingPunct="1">
              <a:lnSpc>
                <a:spcPts val="528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5ABB"/>
                </a:solidFill>
                <a:effectLst/>
                <a:uLnTx/>
                <a:uFillTx/>
                <a:latin typeface="Raleway"/>
                <a:ea typeface="+mn-ea"/>
                <a:cs typeface="+mn-cs"/>
              </a:rPr>
              <a:t>What we share today will help you: </a:t>
            </a:r>
          </a:p>
        </p:txBody>
      </p:sp>
      <p:pic>
        <p:nvPicPr>
          <p:cNvPr id="15" name="Picture 15"/>
          <p:cNvPicPr>
            <a:picLocks noChangeAspect="1"/>
          </p:cNvPicPr>
          <p:nvPr/>
        </p:nvPicPr>
        <p:blipFill>
          <a:blip r:embed="rId3"/>
          <a:srcRect/>
          <a:stretch>
            <a:fillRect/>
          </a:stretch>
        </p:blipFill>
        <p:spPr>
          <a:xfrm>
            <a:off x="10484980" y="2289598"/>
            <a:ext cx="900045" cy="900045"/>
          </a:xfrm>
          <a:prstGeom prst="rect">
            <a:avLst/>
          </a:prstGeom>
        </p:spPr>
      </p:pic>
      <p:pic>
        <p:nvPicPr>
          <p:cNvPr id="16" name="Picture 16"/>
          <p:cNvPicPr>
            <a:picLocks noChangeAspect="1"/>
          </p:cNvPicPr>
          <p:nvPr/>
        </p:nvPicPr>
        <p:blipFill>
          <a:blip r:embed="rId4"/>
          <a:srcRect/>
          <a:stretch>
            <a:fillRect/>
          </a:stretch>
        </p:blipFill>
        <p:spPr>
          <a:xfrm>
            <a:off x="13629242" y="5255998"/>
            <a:ext cx="1401805" cy="1401805"/>
          </a:xfrm>
          <a:prstGeom prst="rect">
            <a:avLst/>
          </a:prstGeom>
        </p:spPr>
      </p:pic>
      <p:pic>
        <p:nvPicPr>
          <p:cNvPr id="17" name="Picture 17"/>
          <p:cNvPicPr>
            <a:picLocks noChangeAspect="1"/>
          </p:cNvPicPr>
          <p:nvPr/>
        </p:nvPicPr>
        <p:blipFill>
          <a:blip r:embed="rId5"/>
          <a:srcRect/>
          <a:stretch>
            <a:fillRect/>
          </a:stretch>
        </p:blipFill>
        <p:spPr>
          <a:xfrm>
            <a:off x="13572609" y="0"/>
            <a:ext cx="4400200" cy="4400200"/>
          </a:xfrm>
          <a:prstGeom prst="rect">
            <a:avLst/>
          </a:prstGeom>
        </p:spPr>
      </p:pic>
      <p:sp>
        <p:nvSpPr>
          <p:cNvPr id="18" name="TextBox 18"/>
          <p:cNvSpPr txBox="1"/>
          <p:nvPr/>
        </p:nvSpPr>
        <p:spPr>
          <a:xfrm rot="-659719">
            <a:off x="11662757" y="4069569"/>
            <a:ext cx="1367274" cy="542925"/>
          </a:xfrm>
          <a:prstGeom prst="rect">
            <a:avLst/>
          </a:prstGeom>
        </p:spPr>
        <p:txBody>
          <a:bodyPr lIns="0" tIns="0" rIns="0" bIns="0" rtlCol="0" anchor="t">
            <a:spAutoFit/>
          </a:bodyPr>
          <a:lstStyle/>
          <a:p>
            <a:pPr marL="0" marR="0" lvl="0" indent="0" algn="l" defTabSz="914400" rtl="0" eaLnBrk="1" fontAlgn="auto" latinLnBrk="0" hangingPunct="1">
              <a:lnSpc>
                <a:spcPts val="3990"/>
              </a:lnSpc>
              <a:spcBef>
                <a:spcPts val="0"/>
              </a:spcBef>
              <a:spcAft>
                <a:spcPts val="0"/>
              </a:spcAft>
              <a:buClrTx/>
              <a:buSzTx/>
              <a:buFontTx/>
              <a:buNone/>
              <a:tabLst/>
              <a:defRPr/>
            </a:pPr>
            <a:r>
              <a:rPr kumimoji="0" lang="en-US" sz="4200" b="1" i="0" u="none" strike="noStrike" kern="1200" cap="none" spc="-340" normalizeH="0" baseline="0" noProof="0" dirty="0">
                <a:ln>
                  <a:noFill/>
                </a:ln>
                <a:solidFill>
                  <a:srgbClr val="005ABB"/>
                </a:solidFill>
                <a:effectLst/>
                <a:uLnTx/>
                <a:uFillTx/>
                <a:latin typeface="Raleway"/>
                <a:ea typeface="+mn-ea"/>
                <a:cs typeface="+mn-cs"/>
              </a:rPr>
              <a:t>1,2,3,4</a:t>
            </a:r>
          </a:p>
        </p:txBody>
      </p:sp>
      <p:pic>
        <p:nvPicPr>
          <p:cNvPr id="19" name="Picture 19"/>
          <p:cNvPicPr>
            <a:picLocks noChangeAspect="1"/>
          </p:cNvPicPr>
          <p:nvPr/>
        </p:nvPicPr>
        <p:blipFill>
          <a:blip r:embed="rId6"/>
          <a:srcRect/>
          <a:stretch>
            <a:fillRect/>
          </a:stretch>
        </p:blipFill>
        <p:spPr>
          <a:xfrm>
            <a:off x="1033842" y="2231030"/>
            <a:ext cx="990963" cy="990963"/>
          </a:xfrm>
          <a:prstGeom prst="rect">
            <a:avLst/>
          </a:prstGeom>
        </p:spPr>
      </p:pic>
      <p:sp>
        <p:nvSpPr>
          <p:cNvPr id="20" name="TextBox 20"/>
          <p:cNvSpPr txBox="1"/>
          <p:nvPr/>
        </p:nvSpPr>
        <p:spPr>
          <a:xfrm>
            <a:off x="4955435" y="5670718"/>
            <a:ext cx="8608268" cy="371897"/>
          </a:xfrm>
          <a:prstGeom prst="rect">
            <a:avLst/>
          </a:prstGeom>
        </p:spPr>
        <p:txBody>
          <a:bodyPr lIns="0" tIns="0" rIns="0" bIns="0" rtlCol="0" anchor="t">
            <a:spAutoFit/>
          </a:bodyPr>
          <a:lstStyle/>
          <a:p>
            <a:pPr lvl="0">
              <a:lnSpc>
                <a:spcPts val="2884"/>
              </a:lnSpc>
              <a:defRPr/>
            </a:pPr>
            <a:r>
              <a:rPr lang="en-US" sz="2800" b="1" spc="16" dirty="0">
                <a:solidFill>
                  <a:srgbClr val="005ABB"/>
                </a:solidFill>
                <a:latin typeface="Raleway"/>
              </a:rPr>
              <a:t>Create your outline now</a:t>
            </a:r>
            <a:endParaRPr kumimoji="0" lang="en-US" sz="2799" b="1" i="0" u="none" strike="noStrike" kern="1200" cap="none" spc="16" normalizeH="0" baseline="0" noProof="0" dirty="0">
              <a:ln>
                <a:noFill/>
              </a:ln>
              <a:solidFill>
                <a:srgbClr val="005ABB"/>
              </a:solidFill>
              <a:effectLst/>
              <a:uLnTx/>
              <a:uFillTx/>
              <a:latin typeface="Raleway"/>
              <a:ea typeface="+mn-ea"/>
              <a:cs typeface="+mn-cs"/>
            </a:endParaRPr>
          </a:p>
        </p:txBody>
      </p:sp>
      <p:pic>
        <p:nvPicPr>
          <p:cNvPr id="21" name="Picture 21"/>
          <p:cNvPicPr>
            <a:picLocks noChangeAspect="1"/>
          </p:cNvPicPr>
          <p:nvPr/>
        </p:nvPicPr>
        <p:blipFill>
          <a:blip r:embed="rId7"/>
          <a:srcRect/>
          <a:stretch>
            <a:fillRect/>
          </a:stretch>
        </p:blipFill>
        <p:spPr>
          <a:xfrm>
            <a:off x="2350592" y="3866018"/>
            <a:ext cx="982462" cy="982462"/>
          </a:xfrm>
          <a:prstGeom prst="rect">
            <a:avLst/>
          </a:prstGeom>
        </p:spPr>
      </p:pic>
      <p:sp>
        <p:nvSpPr>
          <p:cNvPr id="22" name="TextBox 22"/>
          <p:cNvSpPr txBox="1"/>
          <p:nvPr/>
        </p:nvSpPr>
        <p:spPr>
          <a:xfrm>
            <a:off x="6497657" y="7202187"/>
            <a:ext cx="9910481" cy="746252"/>
          </a:xfrm>
          <a:prstGeom prst="rect">
            <a:avLst/>
          </a:prstGeom>
        </p:spPr>
        <p:txBody>
          <a:bodyPr lIns="0" tIns="0" rIns="0" bIns="0" rtlCol="0" anchor="t">
            <a:spAutoFit/>
          </a:bodyPr>
          <a:lstStyle/>
          <a:p>
            <a:pPr lvl="0">
              <a:lnSpc>
                <a:spcPts val="2884"/>
              </a:lnSpc>
              <a:defRPr/>
            </a:pPr>
            <a:r>
              <a:rPr lang="en-US" sz="2799" b="1" spc="16" dirty="0">
                <a:solidFill>
                  <a:srgbClr val="005ABB"/>
                </a:solidFill>
                <a:latin typeface="Raleway"/>
              </a:rPr>
              <a:t>Evaluate your experience, skills, and where</a:t>
            </a:r>
          </a:p>
          <a:p>
            <a:pPr lvl="0">
              <a:lnSpc>
                <a:spcPts val="2884"/>
              </a:lnSpc>
              <a:defRPr/>
            </a:pPr>
            <a:r>
              <a:rPr lang="en-US" sz="2799" b="1" spc="16" dirty="0">
                <a:solidFill>
                  <a:srgbClr val="005ABB"/>
                </a:solidFill>
                <a:latin typeface="Raleway"/>
              </a:rPr>
              <a:t>the gaps are that you want to build up at Bren</a:t>
            </a:r>
          </a:p>
        </p:txBody>
      </p:sp>
      <p:pic>
        <p:nvPicPr>
          <p:cNvPr id="23" name="Picture 23"/>
          <p:cNvPicPr>
            <a:picLocks noChangeAspect="1"/>
          </p:cNvPicPr>
          <p:nvPr/>
        </p:nvPicPr>
        <p:blipFill>
          <a:blip r:embed="rId8"/>
          <a:srcRect/>
          <a:stretch>
            <a:fillRect/>
          </a:stretch>
        </p:blipFill>
        <p:spPr>
          <a:xfrm>
            <a:off x="3614106" y="5488201"/>
            <a:ext cx="965280" cy="965280"/>
          </a:xfrm>
          <a:prstGeom prst="rect">
            <a:avLst/>
          </a:prstGeom>
        </p:spPr>
      </p:pic>
      <p:pic>
        <p:nvPicPr>
          <p:cNvPr id="24" name="Picture 24"/>
          <p:cNvPicPr>
            <a:picLocks noChangeAspect="1"/>
          </p:cNvPicPr>
          <p:nvPr/>
        </p:nvPicPr>
        <p:blipFill>
          <a:blip r:embed="rId9"/>
          <a:srcRect/>
          <a:stretch>
            <a:fillRect/>
          </a:stretch>
        </p:blipFill>
        <p:spPr>
          <a:xfrm>
            <a:off x="5255407" y="6956029"/>
            <a:ext cx="1017063" cy="1017063"/>
          </a:xfrm>
          <a:prstGeom prst="rect">
            <a:avLst/>
          </a:prstGeom>
        </p:spPr>
      </p:pic>
      <p:pic>
        <p:nvPicPr>
          <p:cNvPr id="25" name="Picture 25"/>
          <p:cNvPicPr>
            <a:picLocks noChangeAspect="1"/>
          </p:cNvPicPr>
          <p:nvPr/>
        </p:nvPicPr>
        <p:blipFill>
          <a:blip r:embed="rId10"/>
          <a:srcRect/>
          <a:stretch>
            <a:fillRect/>
          </a:stretch>
        </p:blipFill>
        <p:spPr>
          <a:xfrm>
            <a:off x="14729145" y="6546965"/>
            <a:ext cx="1712055" cy="1712055"/>
          </a:xfrm>
          <a:prstGeom prst="rect">
            <a:avLst/>
          </a:prstGeom>
        </p:spPr>
      </p:pic>
    </p:spTree>
    <p:extLst>
      <p:ext uri="{BB962C8B-B14F-4D97-AF65-F5344CB8AC3E}">
        <p14:creationId xmlns:p14="http://schemas.microsoft.com/office/powerpoint/2010/main" val="370808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8" grpId="0"/>
      <p:bldP spid="20"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rgbClr val="BEEAF1"/>
        </a:solidFill>
        <a:effectLst/>
      </p:bgPr>
    </p:bg>
    <p:spTree>
      <p:nvGrpSpPr>
        <p:cNvPr id="1" name=""/>
        <p:cNvGrpSpPr/>
        <p:nvPr/>
      </p:nvGrpSpPr>
      <p:grpSpPr>
        <a:xfrm>
          <a:off x="0" y="0"/>
          <a:ext cx="0" cy="0"/>
          <a:chOff x="0" y="0"/>
          <a:chExt cx="0" cy="0"/>
        </a:xfrm>
      </p:grpSpPr>
      <p:pic>
        <p:nvPicPr>
          <p:cNvPr id="31" name="Picture 30"/>
          <p:cNvPicPr>
            <a:picLocks noChangeAspect="1"/>
          </p:cNvPicPr>
          <p:nvPr/>
        </p:nvPicPr>
        <p:blipFill>
          <a:blip r:embed="rId3"/>
          <a:stretch>
            <a:fillRect/>
          </a:stretch>
        </p:blipFill>
        <p:spPr>
          <a:xfrm>
            <a:off x="14423559" y="1848101"/>
            <a:ext cx="1808011" cy="2347678"/>
          </a:xfrm>
          <a:prstGeom prst="rect">
            <a:avLst/>
          </a:prstGeom>
          <a:ln>
            <a:noFill/>
          </a:ln>
          <a:effectLst>
            <a:outerShdw blurRad="190500" algn="tl" rotWithShape="0">
              <a:srgbClr val="000000">
                <a:alpha val="70000"/>
              </a:srgbClr>
            </a:outerShdw>
          </a:effectLst>
        </p:spPr>
      </p:pic>
      <p:pic>
        <p:nvPicPr>
          <p:cNvPr id="30" name="Picture 29"/>
          <p:cNvPicPr>
            <a:picLocks noChangeAspect="1"/>
          </p:cNvPicPr>
          <p:nvPr/>
        </p:nvPicPr>
        <p:blipFill>
          <a:blip r:embed="rId3"/>
          <a:stretch>
            <a:fillRect/>
          </a:stretch>
        </p:blipFill>
        <p:spPr>
          <a:xfrm>
            <a:off x="13696164" y="1987278"/>
            <a:ext cx="1808011" cy="2347678"/>
          </a:xfrm>
          <a:prstGeom prst="rect">
            <a:avLst/>
          </a:prstGeom>
          <a:ln>
            <a:noFill/>
          </a:ln>
          <a:effectLst>
            <a:outerShdw blurRad="190500" algn="tl" rotWithShape="0">
              <a:srgbClr val="000000">
                <a:alpha val="70000"/>
              </a:srgbClr>
            </a:outerShdw>
          </a:effectLst>
        </p:spPr>
      </p:pic>
      <p:pic>
        <p:nvPicPr>
          <p:cNvPr id="29" name="Picture 28"/>
          <p:cNvPicPr>
            <a:picLocks noChangeAspect="1"/>
          </p:cNvPicPr>
          <p:nvPr/>
        </p:nvPicPr>
        <p:blipFill>
          <a:blip r:embed="rId4"/>
          <a:stretch>
            <a:fillRect/>
          </a:stretch>
        </p:blipFill>
        <p:spPr>
          <a:xfrm>
            <a:off x="12968769" y="2076305"/>
            <a:ext cx="1807699" cy="2341848"/>
          </a:xfrm>
          <a:prstGeom prst="rect">
            <a:avLst/>
          </a:prstGeom>
          <a:ln>
            <a:noFill/>
          </a:ln>
          <a:effectLst>
            <a:outerShdw blurRad="190500" algn="tl" rotWithShape="0">
              <a:srgbClr val="000000">
                <a:alpha val="70000"/>
              </a:srgbClr>
            </a:outerShdw>
          </a:effectLst>
        </p:spPr>
      </p:pic>
      <p:pic>
        <p:nvPicPr>
          <p:cNvPr id="27" name="Picture 26"/>
          <p:cNvPicPr>
            <a:picLocks noChangeAspect="1"/>
          </p:cNvPicPr>
          <p:nvPr/>
        </p:nvPicPr>
        <p:blipFill>
          <a:blip r:embed="rId5"/>
          <a:stretch>
            <a:fillRect/>
          </a:stretch>
        </p:blipFill>
        <p:spPr>
          <a:xfrm>
            <a:off x="8701009" y="1919041"/>
            <a:ext cx="1653799" cy="2140211"/>
          </a:xfrm>
          <a:prstGeom prst="rect">
            <a:avLst/>
          </a:prstGeom>
          <a:ln>
            <a:noFill/>
          </a:ln>
          <a:effectLst>
            <a:outerShdw blurRad="190500" algn="tl" rotWithShape="0">
              <a:srgbClr val="000000">
                <a:alpha val="70000"/>
              </a:srgbClr>
            </a:outerShdw>
          </a:effectLst>
        </p:spPr>
      </p:pic>
      <p:pic>
        <p:nvPicPr>
          <p:cNvPr id="26" name="Picture 25"/>
          <p:cNvPicPr>
            <a:picLocks noChangeAspect="1"/>
          </p:cNvPicPr>
          <p:nvPr/>
        </p:nvPicPr>
        <p:blipFill>
          <a:blip r:embed="rId5"/>
          <a:stretch>
            <a:fillRect/>
          </a:stretch>
        </p:blipFill>
        <p:spPr>
          <a:xfrm>
            <a:off x="8127188" y="2053337"/>
            <a:ext cx="1653799" cy="2140211"/>
          </a:xfrm>
          <a:prstGeom prst="rect">
            <a:avLst/>
          </a:prstGeom>
          <a:ln>
            <a:noFill/>
          </a:ln>
          <a:effectLst>
            <a:outerShdw blurRad="190500" algn="tl" rotWithShape="0">
              <a:srgbClr val="000000">
                <a:alpha val="70000"/>
              </a:srgbClr>
            </a:outerShdw>
          </a:effectLst>
        </p:spPr>
      </p:pic>
      <p:pic>
        <p:nvPicPr>
          <p:cNvPr id="25" name="Picture 24"/>
          <p:cNvPicPr>
            <a:picLocks noChangeAspect="1"/>
          </p:cNvPicPr>
          <p:nvPr/>
        </p:nvPicPr>
        <p:blipFill>
          <a:blip r:embed="rId6"/>
          <a:stretch>
            <a:fillRect/>
          </a:stretch>
        </p:blipFill>
        <p:spPr>
          <a:xfrm>
            <a:off x="7321538" y="2138714"/>
            <a:ext cx="1757669" cy="2279439"/>
          </a:xfrm>
          <a:prstGeom prst="rect">
            <a:avLst/>
          </a:prstGeom>
          <a:ln>
            <a:noFill/>
          </a:ln>
          <a:effectLst>
            <a:outerShdw blurRad="190500" algn="tl" rotWithShape="0">
              <a:srgbClr val="000000">
                <a:alpha val="70000"/>
              </a:srgbClr>
            </a:outerShdw>
          </a:effectLst>
        </p:spPr>
      </p:pic>
      <p:sp>
        <p:nvSpPr>
          <p:cNvPr id="2" name="AutoShape 2"/>
          <p:cNvSpPr/>
          <p:nvPr/>
        </p:nvSpPr>
        <p:spPr>
          <a:xfrm>
            <a:off x="1028700" y="1612700"/>
            <a:ext cx="5073021" cy="85725"/>
          </a:xfrm>
          <a:prstGeom prst="rect">
            <a:avLst/>
          </a:prstGeom>
          <a:solidFill>
            <a:srgbClr val="55A51C"/>
          </a:solidFill>
        </p:spPr>
        <p:txBody>
          <a:bodyPr/>
          <a:lstStyle/>
          <a:p>
            <a:endParaRPr lang="en-US"/>
          </a:p>
        </p:txBody>
      </p:sp>
      <p:pic>
        <p:nvPicPr>
          <p:cNvPr id="5" name="Picture 5"/>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9550158" y="4122178"/>
            <a:ext cx="841297" cy="538430"/>
          </a:xfrm>
          <a:prstGeom prst="rect">
            <a:avLst/>
          </a:prstGeom>
        </p:spPr>
      </p:pic>
      <p:pic>
        <p:nvPicPr>
          <p:cNvPr id="7" name="Picture 7"/>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16590601" y="4265799"/>
            <a:ext cx="1075993" cy="667116"/>
          </a:xfrm>
          <a:prstGeom prst="rect">
            <a:avLst/>
          </a:prstGeom>
        </p:spPr>
      </p:pic>
      <p:sp>
        <p:nvSpPr>
          <p:cNvPr id="13" name="TextBox 13"/>
          <p:cNvSpPr txBox="1"/>
          <p:nvPr/>
        </p:nvSpPr>
        <p:spPr>
          <a:xfrm>
            <a:off x="1028700" y="564430"/>
            <a:ext cx="16192500" cy="1013098"/>
          </a:xfrm>
          <a:prstGeom prst="rect">
            <a:avLst/>
          </a:prstGeom>
        </p:spPr>
        <p:txBody>
          <a:bodyPr wrap="square"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55A51C"/>
                </a:solidFill>
                <a:effectLst/>
                <a:uLnTx/>
                <a:uFillTx/>
                <a:latin typeface="Raleway" panose="020B0604020202020204" charset="0"/>
                <a:ea typeface="+mn-ea"/>
                <a:cs typeface="+mn-cs"/>
              </a:rPr>
              <a:t>DIFFERENT DOCUMENT TYPES</a:t>
            </a:r>
          </a:p>
        </p:txBody>
      </p:sp>
      <p:sp>
        <p:nvSpPr>
          <p:cNvPr id="15" name="TextBox 15"/>
          <p:cNvSpPr txBox="1"/>
          <p:nvPr/>
        </p:nvSpPr>
        <p:spPr>
          <a:xfrm>
            <a:off x="467886" y="4874905"/>
            <a:ext cx="5144655" cy="386260"/>
          </a:xfrm>
          <a:prstGeom prst="rect">
            <a:avLst/>
          </a:prstGeom>
        </p:spPr>
        <p:txBody>
          <a:bodyPr lIns="0" tIns="0" rIns="0" bIns="0" rtlCol="0" anchor="t">
            <a:spAutoFit/>
          </a:bodyPr>
          <a:lstStyle/>
          <a:p>
            <a:pPr marL="0" marR="0" lvl="0" indent="0" algn="ctr" defTabSz="914400" rtl="0" eaLnBrk="1" fontAlgn="auto" latinLnBrk="0" hangingPunct="1">
              <a:lnSpc>
                <a:spcPts val="291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55A51C"/>
                </a:solidFill>
                <a:effectLst/>
                <a:uLnTx/>
                <a:uFillTx/>
                <a:latin typeface="Raleway" panose="020B0604020202020204" charset="0"/>
                <a:ea typeface="+mn-ea"/>
                <a:cs typeface="+mn-cs"/>
              </a:rPr>
              <a:t>**Traditional Resumes**</a:t>
            </a:r>
          </a:p>
        </p:txBody>
      </p:sp>
      <p:sp>
        <p:nvSpPr>
          <p:cNvPr id="16" name="TextBox 16"/>
          <p:cNvSpPr txBox="1"/>
          <p:nvPr/>
        </p:nvSpPr>
        <p:spPr>
          <a:xfrm>
            <a:off x="6127593" y="4877970"/>
            <a:ext cx="4739820" cy="386260"/>
          </a:xfrm>
          <a:prstGeom prst="rect">
            <a:avLst/>
          </a:prstGeom>
        </p:spPr>
        <p:txBody>
          <a:bodyPr lIns="0" tIns="0" rIns="0" bIns="0" rtlCol="0" anchor="t">
            <a:spAutoFit/>
          </a:bodyPr>
          <a:lstStyle/>
          <a:p>
            <a:pPr marL="0" marR="0" lvl="0" indent="0" algn="ctr" defTabSz="914400" rtl="0" eaLnBrk="1" fontAlgn="auto" latinLnBrk="0" hangingPunct="1">
              <a:lnSpc>
                <a:spcPts val="291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55A51C"/>
                </a:solidFill>
                <a:effectLst/>
                <a:uLnTx/>
                <a:uFillTx/>
                <a:latin typeface="Raleway" panose="020B0604020202020204" charset="0"/>
                <a:ea typeface="+mn-ea"/>
                <a:cs typeface="+mn-cs"/>
              </a:rPr>
              <a:t>Federal Resumes</a:t>
            </a:r>
            <a:endParaRPr kumimoji="0" lang="en-US" sz="3500" b="1" i="0" u="none" strike="noStrike" kern="1200" cap="none" spc="0" normalizeH="0" baseline="0" noProof="0" dirty="0">
              <a:ln>
                <a:noFill/>
              </a:ln>
              <a:solidFill>
                <a:srgbClr val="005ABB"/>
              </a:solidFill>
              <a:effectLst/>
              <a:uLnTx/>
              <a:uFillTx/>
              <a:latin typeface="Raleway" panose="020B0604020202020204" charset="0"/>
              <a:ea typeface="+mn-ea"/>
              <a:cs typeface="+mn-cs"/>
            </a:endParaRPr>
          </a:p>
        </p:txBody>
      </p:sp>
      <p:sp>
        <p:nvSpPr>
          <p:cNvPr id="17" name="TextBox 17"/>
          <p:cNvSpPr txBox="1"/>
          <p:nvPr/>
        </p:nvSpPr>
        <p:spPr>
          <a:xfrm>
            <a:off x="11449207" y="4874905"/>
            <a:ext cx="5690303" cy="386260"/>
          </a:xfrm>
          <a:prstGeom prst="rect">
            <a:avLst/>
          </a:prstGeom>
        </p:spPr>
        <p:txBody>
          <a:bodyPr lIns="0" tIns="0" rIns="0" bIns="0" rtlCol="0" anchor="t">
            <a:spAutoFit/>
          </a:bodyPr>
          <a:lstStyle/>
          <a:p>
            <a:pPr marL="0" marR="0" lvl="0" indent="0" algn="ctr" defTabSz="914400" rtl="0" eaLnBrk="1" fontAlgn="auto" latinLnBrk="0" hangingPunct="1">
              <a:lnSpc>
                <a:spcPts val="291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55A51C"/>
                </a:solidFill>
                <a:effectLst/>
                <a:uLnTx/>
                <a:uFillTx/>
                <a:latin typeface="Raleway" panose="020B0604020202020204" charset="0"/>
                <a:ea typeface="+mn-ea"/>
                <a:cs typeface="+mn-cs"/>
              </a:rPr>
              <a:t>Curriculum Vitae (CVs)</a:t>
            </a:r>
          </a:p>
        </p:txBody>
      </p:sp>
      <p:pic>
        <p:nvPicPr>
          <p:cNvPr id="23" name="Picture 22"/>
          <p:cNvPicPr>
            <a:picLocks noChangeAspect="1"/>
          </p:cNvPicPr>
          <p:nvPr/>
        </p:nvPicPr>
        <p:blipFill>
          <a:blip r:embed="rId9"/>
          <a:stretch>
            <a:fillRect/>
          </a:stretch>
        </p:blipFill>
        <p:spPr>
          <a:xfrm>
            <a:off x="2040326" y="1969719"/>
            <a:ext cx="2021734" cy="2632698"/>
          </a:xfrm>
          <a:prstGeom prst="rect">
            <a:avLst/>
          </a:prstGeom>
          <a:ln>
            <a:noFill/>
          </a:ln>
          <a:effectLst>
            <a:outerShdw blurRad="190500" algn="tl" rotWithShape="0">
              <a:srgbClr val="000000">
                <a:alpha val="70000"/>
              </a:srgbClr>
            </a:outerShdw>
          </a:effectLst>
        </p:spPr>
      </p:pic>
      <p:pic>
        <p:nvPicPr>
          <p:cNvPr id="24" name="Picture 23"/>
          <p:cNvPicPr>
            <a:picLocks noChangeAspect="1"/>
          </p:cNvPicPr>
          <p:nvPr/>
        </p:nvPicPr>
        <p:blipFill>
          <a:blip r:embed="rId10"/>
          <a:stretch>
            <a:fillRect/>
          </a:stretch>
        </p:blipFill>
        <p:spPr>
          <a:xfrm>
            <a:off x="6808039" y="2266758"/>
            <a:ext cx="1809511" cy="2343180"/>
          </a:xfrm>
          <a:prstGeom prst="rect">
            <a:avLst/>
          </a:prstGeom>
          <a:ln>
            <a:noFill/>
          </a:ln>
          <a:effectLst>
            <a:outerShdw blurRad="190500" algn="tl" rotWithShape="0">
              <a:srgbClr val="000000">
                <a:alpha val="70000"/>
              </a:srgbClr>
            </a:outerShdw>
          </a:effectLst>
        </p:spPr>
      </p:pic>
      <p:pic>
        <p:nvPicPr>
          <p:cNvPr id="28" name="Picture 27"/>
          <p:cNvPicPr>
            <a:picLocks noChangeAspect="1"/>
          </p:cNvPicPr>
          <p:nvPr/>
        </p:nvPicPr>
        <p:blipFill>
          <a:blip r:embed="rId11"/>
          <a:stretch>
            <a:fillRect/>
          </a:stretch>
        </p:blipFill>
        <p:spPr>
          <a:xfrm>
            <a:off x="12270731" y="2195476"/>
            <a:ext cx="1869850" cy="2429010"/>
          </a:xfrm>
          <a:prstGeom prst="rect">
            <a:avLst/>
          </a:prstGeom>
          <a:ln>
            <a:noFill/>
          </a:ln>
          <a:effectLst>
            <a:outerShdw blurRad="190500" algn="tl" rotWithShape="0">
              <a:srgbClr val="000000">
                <a:alpha val="70000"/>
              </a:srgbClr>
            </a:outerShdw>
          </a:effectLst>
        </p:spPr>
      </p:pic>
      <p:sp>
        <p:nvSpPr>
          <p:cNvPr id="32" name="Rectangle 31"/>
          <p:cNvSpPr/>
          <p:nvPr/>
        </p:nvSpPr>
        <p:spPr>
          <a:xfrm>
            <a:off x="0" y="6027142"/>
            <a:ext cx="18288000" cy="4259857"/>
          </a:xfrm>
          <a:prstGeom prst="rect">
            <a:avLst/>
          </a:prstGeom>
          <a:solidFill>
            <a:srgbClr val="1025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3" name="Picture 32"/>
          <p:cNvPicPr>
            <a:picLocks noChangeAspect="1"/>
          </p:cNvPicPr>
          <p:nvPr/>
        </p:nvPicPr>
        <p:blipFill rotWithShape="1">
          <a:blip r:embed="rId12"/>
          <a:srcRect l="9361" t="25667" r="3256" b="45194"/>
          <a:stretch/>
        </p:blipFill>
        <p:spPr>
          <a:xfrm>
            <a:off x="1060076" y="6577080"/>
            <a:ext cx="4429321" cy="2041848"/>
          </a:xfrm>
          <a:prstGeom prst="rect">
            <a:avLst/>
          </a:prstGeom>
        </p:spPr>
      </p:pic>
      <p:pic>
        <p:nvPicPr>
          <p:cNvPr id="34" name="Picture 33"/>
          <p:cNvPicPr>
            <a:picLocks noChangeAspect="1"/>
          </p:cNvPicPr>
          <p:nvPr/>
        </p:nvPicPr>
        <p:blipFill rotWithShape="1">
          <a:blip r:embed="rId13"/>
          <a:srcRect l="2495" t="37498" r="1740" b="17786"/>
          <a:stretch/>
        </p:blipFill>
        <p:spPr>
          <a:xfrm>
            <a:off x="12324570" y="6580848"/>
            <a:ext cx="4695959" cy="2061385"/>
          </a:xfrm>
          <a:prstGeom prst="rect">
            <a:avLst/>
          </a:prstGeom>
        </p:spPr>
      </p:pic>
      <p:pic>
        <p:nvPicPr>
          <p:cNvPr id="35" name="Picture 34"/>
          <p:cNvPicPr>
            <a:picLocks noChangeAspect="1"/>
          </p:cNvPicPr>
          <p:nvPr/>
        </p:nvPicPr>
        <p:blipFill rotWithShape="1">
          <a:blip r:embed="rId14"/>
          <a:srcRect l="1680" t="43438" r="2468" b="10284"/>
          <a:stretch/>
        </p:blipFill>
        <p:spPr>
          <a:xfrm>
            <a:off x="6648954" y="6591733"/>
            <a:ext cx="4516058" cy="2050500"/>
          </a:xfrm>
          <a:prstGeom prst="rect">
            <a:avLst/>
          </a:prstGeom>
        </p:spPr>
      </p:pic>
      <p:pic>
        <p:nvPicPr>
          <p:cNvPr id="36" name="Picture 5"/>
          <p:cNvPicPr>
            <a:picLocks noChangeAspect="1"/>
          </p:cNvPicPr>
          <p:nvPr/>
        </p:nvPicPr>
        <p:blipFill>
          <a:blip r:embed="rId15"/>
          <a:srcRect/>
          <a:stretch>
            <a:fillRect/>
          </a:stretch>
        </p:blipFill>
        <p:spPr>
          <a:xfrm>
            <a:off x="4600253" y="8571841"/>
            <a:ext cx="2434555" cy="1825916"/>
          </a:xfrm>
          <a:prstGeom prst="rect">
            <a:avLst/>
          </a:prstGeom>
        </p:spPr>
      </p:pic>
      <p:sp>
        <p:nvSpPr>
          <p:cNvPr id="37" name="TextBox 3"/>
          <p:cNvSpPr txBox="1"/>
          <p:nvPr/>
        </p:nvSpPr>
        <p:spPr>
          <a:xfrm>
            <a:off x="7321538" y="9256759"/>
            <a:ext cx="8001000" cy="423193"/>
          </a:xfrm>
          <a:prstGeom prst="rect">
            <a:avLst/>
          </a:prstGeom>
        </p:spPr>
        <p:txBody>
          <a:bodyPr wrap="square" lIns="0" tIns="0" rIns="0" bIns="0" rtlCol="0" anchor="t">
            <a:spAutoFit/>
          </a:bodyPr>
          <a:lstStyle/>
          <a:p>
            <a:pPr marL="0" marR="0" lvl="0" indent="0" algn="l" defTabSz="914400" rtl="0" eaLnBrk="1" fontAlgn="auto" latinLnBrk="0" hangingPunct="1">
              <a:lnSpc>
                <a:spcPts val="3297"/>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BEEAF1"/>
                </a:solidFill>
                <a:effectLst/>
                <a:uLnTx/>
                <a:uFillTx/>
                <a:latin typeface="Raleway"/>
                <a:ea typeface="+mn-ea"/>
                <a:cs typeface="+mn-cs"/>
                <a:sym typeface="Wingdings" panose="05000000000000000000" pitchFamily="2" charset="2"/>
              </a:rPr>
              <a:t> </a:t>
            </a:r>
            <a:r>
              <a:rPr kumimoji="0" lang="en-US" sz="3400" b="1" i="0" u="none" strike="noStrike" kern="1200" cap="none" spc="0" normalizeH="0" baseline="0" noProof="0" dirty="0">
                <a:ln>
                  <a:noFill/>
                </a:ln>
                <a:solidFill>
                  <a:srgbClr val="BEEAF1"/>
                </a:solidFill>
                <a:effectLst/>
                <a:uLnTx/>
                <a:uFillTx/>
                <a:latin typeface="Raleway"/>
                <a:ea typeface="+mn-ea"/>
                <a:cs typeface="+mn-cs"/>
              </a:rPr>
              <a:t>Ultimate Bren Guides</a:t>
            </a:r>
          </a:p>
        </p:txBody>
      </p:sp>
      <p:sp>
        <p:nvSpPr>
          <p:cNvPr id="38" name="Up Arrow 37"/>
          <p:cNvSpPr/>
          <p:nvPr/>
        </p:nvSpPr>
        <p:spPr>
          <a:xfrm rot="10800000">
            <a:off x="2839864" y="5327229"/>
            <a:ext cx="400698" cy="605792"/>
          </a:xfrm>
          <a:prstGeom prst="upArrow">
            <a:avLst/>
          </a:prstGeom>
          <a:solidFill>
            <a:srgbClr val="1025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Up Arrow 38"/>
          <p:cNvSpPr/>
          <p:nvPr/>
        </p:nvSpPr>
        <p:spPr>
          <a:xfrm rot="10800000">
            <a:off x="8417201" y="5344592"/>
            <a:ext cx="400698" cy="605792"/>
          </a:xfrm>
          <a:prstGeom prst="upArrow">
            <a:avLst/>
          </a:prstGeom>
          <a:solidFill>
            <a:srgbClr val="1025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Up Arrow 39"/>
          <p:cNvSpPr/>
          <p:nvPr/>
        </p:nvSpPr>
        <p:spPr>
          <a:xfrm rot="10800000">
            <a:off x="14199471" y="5344592"/>
            <a:ext cx="400698" cy="605792"/>
          </a:xfrm>
          <a:prstGeom prst="upArrow">
            <a:avLst/>
          </a:prstGeom>
          <a:solidFill>
            <a:srgbClr val="1025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72793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822070" y="1983072"/>
            <a:ext cx="10898740" cy="1408576"/>
            <a:chOff x="0" y="0"/>
            <a:chExt cx="2534630" cy="327581"/>
          </a:xfrm>
        </p:grpSpPr>
        <p:sp>
          <p:nvSpPr>
            <p:cNvPr id="3" name="Freeform 3"/>
            <p:cNvSpPr/>
            <p:nvPr/>
          </p:nvSpPr>
          <p:spPr>
            <a:xfrm>
              <a:off x="0" y="0"/>
              <a:ext cx="2534630" cy="327581"/>
            </a:xfrm>
            <a:custGeom>
              <a:avLst/>
              <a:gdLst/>
              <a:ahLst/>
              <a:cxnLst/>
              <a:rect l="l" t="t" r="r" b="b"/>
              <a:pathLst>
                <a:path w="2534630" h="327581">
                  <a:moveTo>
                    <a:pt x="0" y="0"/>
                  </a:moveTo>
                  <a:lnTo>
                    <a:pt x="2534630" y="0"/>
                  </a:lnTo>
                  <a:lnTo>
                    <a:pt x="2534630" y="327581"/>
                  </a:lnTo>
                  <a:lnTo>
                    <a:pt x="0" y="327581"/>
                  </a:lnTo>
                  <a:close/>
                </a:path>
              </a:pathLst>
            </a:custGeom>
            <a:solidFill>
              <a:srgbClr val="BEEAF1"/>
            </a:solidFill>
          </p:spPr>
          <p:txBody>
            <a:bodyPr/>
            <a:lstStyle/>
            <a:p>
              <a:endParaRPr lang="en-US"/>
            </a:p>
          </p:txBody>
        </p:sp>
      </p:grpSp>
      <p:sp>
        <p:nvSpPr>
          <p:cNvPr id="11" name="TextBox 11"/>
          <p:cNvSpPr txBox="1"/>
          <p:nvPr/>
        </p:nvSpPr>
        <p:spPr>
          <a:xfrm>
            <a:off x="2326735" y="2283446"/>
            <a:ext cx="8608268" cy="1487587"/>
          </a:xfrm>
          <a:prstGeom prst="rect">
            <a:avLst/>
          </a:prstGeom>
        </p:spPr>
        <p:txBody>
          <a:bodyPr lIns="0" tIns="0" rIns="0" bIns="0" rtlCol="0" anchor="t">
            <a:spAutoFit/>
          </a:bodyPr>
          <a:lstStyle/>
          <a:p>
            <a:pPr marL="0" marR="0" lvl="0" indent="0" algn="l" defTabSz="914400" rtl="0" eaLnBrk="1" fontAlgn="auto" latinLnBrk="0" hangingPunct="1">
              <a:lnSpc>
                <a:spcPts val="2883"/>
              </a:lnSpc>
              <a:spcBef>
                <a:spcPts val="0"/>
              </a:spcBef>
              <a:spcAft>
                <a:spcPts val="0"/>
              </a:spcAft>
              <a:buClrTx/>
              <a:buSzTx/>
              <a:buFontTx/>
              <a:buNone/>
              <a:tabLst/>
              <a:defRPr/>
            </a:pPr>
            <a:r>
              <a:rPr lang="en-US" sz="2800" b="1" spc="16" dirty="0">
                <a:solidFill>
                  <a:srgbClr val="005ABB"/>
                </a:solidFill>
                <a:latin typeface="Raleway"/>
              </a:rPr>
              <a:t>Learn the Bren </a:t>
            </a:r>
            <a:r>
              <a:rPr lang="en-US" sz="2800" b="1" dirty="0">
                <a:solidFill>
                  <a:srgbClr val="005ABB"/>
                </a:solidFill>
                <a:latin typeface="Raleway"/>
              </a:rPr>
              <a:t>approach to stand out + market your resume for the positions you want</a:t>
            </a:r>
          </a:p>
          <a:p>
            <a:pPr marL="0" marR="0" lvl="0" indent="0" algn="l" defTabSz="914400" rtl="0" eaLnBrk="1" fontAlgn="auto" latinLnBrk="0" hangingPunct="1">
              <a:lnSpc>
                <a:spcPts val="2883"/>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ABB"/>
              </a:solidFill>
              <a:effectLst/>
              <a:uLnTx/>
              <a:uFillTx/>
              <a:latin typeface="Raleway"/>
              <a:ea typeface="+mn-ea"/>
              <a:cs typeface="+mn-cs"/>
            </a:endParaRPr>
          </a:p>
          <a:p>
            <a:pPr marL="0" marR="0" lvl="0" indent="0" algn="l" defTabSz="914400" rtl="0" eaLnBrk="1" fontAlgn="auto" latinLnBrk="0" hangingPunct="1">
              <a:lnSpc>
                <a:spcPts val="2884"/>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ABB"/>
              </a:solidFill>
              <a:effectLst/>
              <a:uLnTx/>
              <a:uFillTx/>
              <a:latin typeface="Raleway"/>
              <a:ea typeface="+mn-ea"/>
              <a:cs typeface="+mn-cs"/>
            </a:endParaRPr>
          </a:p>
        </p:txBody>
      </p:sp>
      <p:sp>
        <p:nvSpPr>
          <p:cNvPr id="12" name="TextBox 12"/>
          <p:cNvSpPr txBox="1"/>
          <p:nvPr/>
        </p:nvSpPr>
        <p:spPr>
          <a:xfrm>
            <a:off x="8871767" y="9155846"/>
            <a:ext cx="8551779" cy="266700"/>
          </a:xfrm>
          <a:prstGeom prst="rect">
            <a:avLst/>
          </a:prstGeom>
        </p:spPr>
        <p:txBody>
          <a:bodyPr lIns="0" tIns="0" rIns="0" bIns="0" rtlCol="0" anchor="t">
            <a:spAutoFit/>
          </a:bodyPr>
          <a:lstStyle/>
          <a:p>
            <a:pPr marL="0" marR="0" lvl="0" indent="0" algn="r" defTabSz="914400" rtl="0" eaLnBrk="1" fontAlgn="auto" latinLnBrk="0" hangingPunct="1">
              <a:lnSpc>
                <a:spcPts val="2100"/>
              </a:lnSpc>
              <a:spcBef>
                <a:spcPts val="0"/>
              </a:spcBef>
              <a:spcAft>
                <a:spcPts val="0"/>
              </a:spcAft>
              <a:buClrTx/>
              <a:buSzTx/>
              <a:buFontTx/>
              <a:buNone/>
              <a:tabLst/>
              <a:defRPr/>
            </a:pPr>
            <a:r>
              <a:rPr kumimoji="0" lang="en-US" sz="1500" b="0" i="0" u="none" strike="noStrike" kern="1200" cap="none" spc="150" normalizeH="0" baseline="0" noProof="0">
                <a:ln>
                  <a:noFill/>
                </a:ln>
                <a:solidFill>
                  <a:srgbClr val="005ABB"/>
                </a:solidFill>
                <a:effectLst/>
                <a:uLnTx/>
                <a:uFillTx/>
                <a:latin typeface="Raleway"/>
                <a:ea typeface="+mn-ea"/>
                <a:cs typeface="+mn-cs"/>
              </a:rPr>
              <a:t>BREN SCHOOL CAREER DEVELOPMENT PROGRAM</a:t>
            </a:r>
          </a:p>
        </p:txBody>
      </p:sp>
      <p:sp>
        <p:nvSpPr>
          <p:cNvPr id="13" name="TextBox 13"/>
          <p:cNvSpPr txBox="1"/>
          <p:nvPr/>
        </p:nvSpPr>
        <p:spPr>
          <a:xfrm>
            <a:off x="799369" y="786906"/>
            <a:ext cx="12695046" cy="680085"/>
          </a:xfrm>
          <a:prstGeom prst="rect">
            <a:avLst/>
          </a:prstGeom>
        </p:spPr>
        <p:txBody>
          <a:bodyPr lIns="0" tIns="0" rIns="0" bIns="0" rtlCol="0" anchor="t">
            <a:spAutoFit/>
          </a:bodyPr>
          <a:lstStyle/>
          <a:p>
            <a:pPr marL="0" marR="0" lvl="0" indent="0" algn="l" defTabSz="914400" rtl="0" eaLnBrk="1" fontAlgn="auto" latinLnBrk="0" hangingPunct="1">
              <a:lnSpc>
                <a:spcPts val="528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5ABB"/>
                </a:solidFill>
                <a:effectLst/>
                <a:uLnTx/>
                <a:uFillTx/>
                <a:latin typeface="Raleway"/>
                <a:ea typeface="+mn-ea"/>
                <a:cs typeface="+mn-cs"/>
              </a:rPr>
              <a:t>Step #1</a:t>
            </a:r>
          </a:p>
        </p:txBody>
      </p:sp>
      <p:pic>
        <p:nvPicPr>
          <p:cNvPr id="15" name="Picture 15"/>
          <p:cNvPicPr>
            <a:picLocks noChangeAspect="1"/>
          </p:cNvPicPr>
          <p:nvPr/>
        </p:nvPicPr>
        <p:blipFill>
          <a:blip r:embed="rId3"/>
          <a:srcRect/>
          <a:stretch>
            <a:fillRect/>
          </a:stretch>
        </p:blipFill>
        <p:spPr>
          <a:xfrm>
            <a:off x="10484980" y="2289598"/>
            <a:ext cx="900045" cy="900045"/>
          </a:xfrm>
          <a:prstGeom prst="rect">
            <a:avLst/>
          </a:prstGeom>
        </p:spPr>
      </p:pic>
      <p:pic>
        <p:nvPicPr>
          <p:cNvPr id="17" name="Picture 17"/>
          <p:cNvPicPr>
            <a:picLocks noChangeAspect="1"/>
          </p:cNvPicPr>
          <p:nvPr/>
        </p:nvPicPr>
        <p:blipFill>
          <a:blip r:embed="rId4"/>
          <a:srcRect/>
          <a:stretch>
            <a:fillRect/>
          </a:stretch>
        </p:blipFill>
        <p:spPr>
          <a:xfrm>
            <a:off x="13572609" y="0"/>
            <a:ext cx="4400200" cy="4400200"/>
          </a:xfrm>
          <a:prstGeom prst="rect">
            <a:avLst/>
          </a:prstGeom>
        </p:spPr>
      </p:pic>
      <p:pic>
        <p:nvPicPr>
          <p:cNvPr id="19" name="Picture 19"/>
          <p:cNvPicPr>
            <a:picLocks noChangeAspect="1"/>
          </p:cNvPicPr>
          <p:nvPr/>
        </p:nvPicPr>
        <p:blipFill>
          <a:blip r:embed="rId5"/>
          <a:srcRect/>
          <a:stretch>
            <a:fillRect/>
          </a:stretch>
        </p:blipFill>
        <p:spPr>
          <a:xfrm>
            <a:off x="1033842" y="2231030"/>
            <a:ext cx="990963" cy="990963"/>
          </a:xfrm>
          <a:prstGeom prst="rect">
            <a:avLst/>
          </a:prstGeom>
        </p:spPr>
      </p:pic>
    </p:spTree>
    <p:extLst>
      <p:ext uri="{BB962C8B-B14F-4D97-AF65-F5344CB8AC3E}">
        <p14:creationId xmlns:p14="http://schemas.microsoft.com/office/powerpoint/2010/main" val="170466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77970"/>
            <a:ext cx="18425138" cy="10442941"/>
            <a:chOff x="0" y="0"/>
            <a:chExt cx="24566851" cy="13923921"/>
          </a:xfrm>
        </p:grpSpPr>
        <p:pic>
          <p:nvPicPr>
            <p:cNvPr id="3" name="Picture 3"/>
            <p:cNvPicPr>
              <a:picLocks noChangeAspect="1"/>
            </p:cNvPicPr>
            <p:nvPr/>
          </p:nvPicPr>
          <p:blipFill rotWithShape="1">
            <a:blip r:embed="rId3"/>
            <a:srcRect l="11536" t="1194" r="10977" b="32765"/>
            <a:stretch/>
          </p:blipFill>
          <p:spPr>
            <a:xfrm>
              <a:off x="0" y="0"/>
              <a:ext cx="24566851" cy="13923921"/>
            </a:xfrm>
            <a:prstGeom prst="rect">
              <a:avLst/>
            </a:prstGeom>
          </p:spPr>
        </p:pic>
      </p:grpSp>
      <p:sp>
        <p:nvSpPr>
          <p:cNvPr id="4" name="Thought Bubble: Cloud 3">
            <a:extLst>
              <a:ext uri="{FF2B5EF4-FFF2-40B4-BE49-F238E27FC236}">
                <a16:creationId xmlns:a16="http://schemas.microsoft.com/office/drawing/2014/main" id="{FCEF658D-50A0-4C41-9F80-63E63F513542}"/>
              </a:ext>
            </a:extLst>
          </p:cNvPr>
          <p:cNvSpPr/>
          <p:nvPr/>
        </p:nvSpPr>
        <p:spPr>
          <a:xfrm rot="21331013" flipH="1">
            <a:off x="7667520" y="983027"/>
            <a:ext cx="8795273" cy="550154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5"/>
          <p:cNvSpPr txBox="1"/>
          <p:nvPr/>
        </p:nvSpPr>
        <p:spPr>
          <a:xfrm>
            <a:off x="8614784" y="1638300"/>
            <a:ext cx="7127164" cy="3975447"/>
          </a:xfrm>
          <a:prstGeom prst="rect">
            <a:avLst/>
          </a:prstGeom>
        </p:spPr>
        <p:txBody>
          <a:bodyPr wrap="square" lIns="0" tIns="0" rIns="0" bIns="0" rtlCol="0" anchor="t">
            <a:spAutoFit/>
          </a:bodyPr>
          <a:lstStyle/>
          <a:p>
            <a:pPr marL="0" marR="0" lvl="0" indent="0" algn="ctr" defTabSz="914400" rtl="0" eaLnBrk="1" fontAlgn="auto" latinLnBrk="0" hangingPunct="1">
              <a:lnSpc>
                <a:spcPts val="6208"/>
              </a:lnSpc>
              <a:spcBef>
                <a:spcPts val="0"/>
              </a:spcBef>
              <a:spcAft>
                <a:spcPts val="0"/>
              </a:spcAft>
              <a:buClrTx/>
              <a:buSzTx/>
              <a:buFontTx/>
              <a:buNone/>
              <a:tabLst/>
              <a:defRPr/>
            </a:pPr>
            <a:r>
              <a:rPr lang="en-US" sz="6400" b="1" spc="-217" dirty="0">
                <a:solidFill>
                  <a:schemeClr val="bg1"/>
                </a:solidFill>
                <a:latin typeface="Raleway Bold Italics"/>
              </a:rPr>
              <a:t>How long do you think a hiring manager/recruiter spends on the initial resume?</a:t>
            </a:r>
            <a:endParaRPr kumimoji="0" lang="en-US" sz="6400" b="1" i="0" u="none" strike="noStrike" kern="1200" cap="none" spc="-217" normalizeH="0" baseline="0" noProof="0" dirty="0">
              <a:ln>
                <a:noFill/>
              </a:ln>
              <a:solidFill>
                <a:schemeClr val="bg1"/>
              </a:solidFill>
              <a:effectLst/>
              <a:uLnTx/>
              <a:uFillTx/>
              <a:latin typeface="Raleway Bold Italics"/>
              <a:ea typeface="+mn-ea"/>
              <a:cs typeface="+mn-cs"/>
            </a:endParaRPr>
          </a:p>
        </p:txBody>
      </p:sp>
    </p:spTree>
    <p:extLst>
      <p:ext uri="{BB962C8B-B14F-4D97-AF65-F5344CB8AC3E}">
        <p14:creationId xmlns:p14="http://schemas.microsoft.com/office/powerpoint/2010/main" val="4015787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514930" cy="10287000"/>
            <a:chOff x="0" y="0"/>
            <a:chExt cx="24686573" cy="13716000"/>
          </a:xfrm>
        </p:grpSpPr>
        <p:pic>
          <p:nvPicPr>
            <p:cNvPr id="3" name="Picture 3"/>
            <p:cNvPicPr>
              <a:picLocks noChangeAspect="1"/>
            </p:cNvPicPr>
            <p:nvPr/>
          </p:nvPicPr>
          <p:blipFill>
            <a:blip r:embed="rId3"/>
            <a:srcRect t="7500" b="8634"/>
            <a:stretch>
              <a:fillRect/>
            </a:stretch>
          </p:blipFill>
          <p:spPr>
            <a:xfrm>
              <a:off x="0" y="0"/>
              <a:ext cx="24686573" cy="13716000"/>
            </a:xfrm>
            <a:prstGeom prst="rect">
              <a:avLst/>
            </a:prstGeom>
          </p:spPr>
        </p:pic>
      </p:grpSp>
      <p:sp>
        <p:nvSpPr>
          <p:cNvPr id="4" name="TextBox 4"/>
          <p:cNvSpPr txBox="1"/>
          <p:nvPr/>
        </p:nvSpPr>
        <p:spPr>
          <a:xfrm>
            <a:off x="2507199" y="626664"/>
            <a:ext cx="9422106" cy="897682"/>
          </a:xfrm>
          <a:prstGeom prst="rect">
            <a:avLst/>
          </a:prstGeom>
        </p:spPr>
        <p:txBody>
          <a:bodyPr lIns="0" tIns="0" rIns="0" bIns="0" rtlCol="0" anchor="t">
            <a:spAutoFit/>
          </a:bodyPr>
          <a:lstStyle/>
          <a:p>
            <a:pPr algn="l">
              <a:lnSpc>
                <a:spcPts val="6984"/>
              </a:lnSpc>
            </a:pPr>
            <a:r>
              <a:rPr lang="en-US" sz="7200" b="1" spc="-244" dirty="0">
                <a:solidFill>
                  <a:srgbClr val="BCFAA9"/>
                </a:solidFill>
                <a:latin typeface="Raleway"/>
              </a:rPr>
              <a:t>7.4 seconds</a:t>
            </a:r>
          </a:p>
        </p:txBody>
      </p:sp>
      <p:sp>
        <p:nvSpPr>
          <p:cNvPr id="5" name="TextBox 5"/>
          <p:cNvSpPr txBox="1"/>
          <p:nvPr/>
        </p:nvSpPr>
        <p:spPr>
          <a:xfrm>
            <a:off x="458270" y="8724900"/>
            <a:ext cx="3586810" cy="692497"/>
          </a:xfrm>
          <a:prstGeom prst="rect">
            <a:avLst/>
          </a:prstGeom>
        </p:spPr>
        <p:txBody>
          <a:bodyPr lIns="0" tIns="0" rIns="0" bIns="0" rtlCol="0" anchor="t">
            <a:spAutoFit/>
          </a:bodyPr>
          <a:lstStyle/>
          <a:p>
            <a:pPr algn="l">
              <a:lnSpc>
                <a:spcPts val="2715"/>
              </a:lnSpc>
            </a:pPr>
            <a:r>
              <a:rPr lang="en-US" sz="2800" b="1" i="1" spc="-95" dirty="0">
                <a:solidFill>
                  <a:srgbClr val="EEF8EB"/>
                </a:solidFill>
                <a:latin typeface="Raleway"/>
              </a:rPr>
              <a:t>*</a:t>
            </a:r>
            <a:r>
              <a:rPr lang="en-US" sz="2800" b="1" i="1" spc="-95" dirty="0">
                <a:solidFill>
                  <a:srgbClr val="EEF8EB"/>
                </a:solidFill>
                <a:latin typeface="Raleway"/>
                <a:hlinkClick r:id="" action="ppaction://noaction"/>
              </a:rPr>
              <a:t>Ladders, Inc.'s 2018</a:t>
            </a:r>
          </a:p>
          <a:p>
            <a:pPr algn="l">
              <a:lnSpc>
                <a:spcPts val="2716"/>
              </a:lnSpc>
            </a:pPr>
            <a:r>
              <a:rPr lang="en-US" sz="2800" b="1" i="1" spc="-95" dirty="0">
                <a:solidFill>
                  <a:srgbClr val="EEF8EB"/>
                </a:solidFill>
                <a:latin typeface="Raleway"/>
                <a:hlinkClick r:id="" action="ppaction://noaction"/>
              </a:rPr>
              <a:t>"Eye-Tracking Study”</a:t>
            </a:r>
            <a:endParaRPr lang="en-US" sz="2800" b="1" i="1" spc="-95" dirty="0">
              <a:solidFill>
                <a:srgbClr val="EEF8EB"/>
              </a:solidFill>
              <a:latin typeface="Raleway"/>
            </a:endParaRPr>
          </a:p>
        </p:txBody>
      </p:sp>
      <p:sp>
        <p:nvSpPr>
          <p:cNvPr id="6" name="TextBox 6"/>
          <p:cNvSpPr txBox="1"/>
          <p:nvPr/>
        </p:nvSpPr>
        <p:spPr>
          <a:xfrm>
            <a:off x="8422444" y="567180"/>
            <a:ext cx="9598552" cy="897682"/>
          </a:xfrm>
          <a:prstGeom prst="rect">
            <a:avLst/>
          </a:prstGeom>
        </p:spPr>
        <p:txBody>
          <a:bodyPr wrap="square" lIns="0" tIns="0" rIns="0" bIns="0" rtlCol="0" anchor="t">
            <a:spAutoFit/>
          </a:bodyPr>
          <a:lstStyle/>
          <a:p>
            <a:pPr>
              <a:lnSpc>
                <a:spcPts val="6984"/>
              </a:lnSpc>
            </a:pPr>
            <a:r>
              <a:rPr lang="en-US" sz="7200" b="1" spc="-244" dirty="0">
                <a:solidFill>
                  <a:srgbClr val="BCFAA9"/>
                </a:solidFill>
                <a:latin typeface="Raleway"/>
              </a:rPr>
              <a:t>30 seconds–1+ minute</a:t>
            </a:r>
          </a:p>
        </p:txBody>
      </p:sp>
      <p:sp>
        <p:nvSpPr>
          <p:cNvPr id="7" name="TextBox 7"/>
          <p:cNvSpPr txBox="1"/>
          <p:nvPr/>
        </p:nvSpPr>
        <p:spPr>
          <a:xfrm>
            <a:off x="838200" y="3377203"/>
            <a:ext cx="17602200" cy="1282402"/>
          </a:xfrm>
          <a:prstGeom prst="rect">
            <a:avLst/>
          </a:prstGeom>
        </p:spPr>
        <p:txBody>
          <a:bodyPr wrap="square" lIns="0" tIns="0" rIns="0" bIns="0" rtlCol="0" anchor="t">
            <a:spAutoFit/>
          </a:bodyPr>
          <a:lstStyle/>
          <a:p>
            <a:pPr>
              <a:lnSpc>
                <a:spcPts val="5044"/>
              </a:lnSpc>
            </a:pPr>
            <a:r>
              <a:rPr lang="en-US" sz="5200" b="1" spc="-176" dirty="0">
                <a:solidFill>
                  <a:srgbClr val="BCFAA9"/>
                </a:solidFill>
                <a:latin typeface="Raleway"/>
              </a:rPr>
              <a:t>To get an interview, </a:t>
            </a:r>
          </a:p>
          <a:p>
            <a:pPr>
              <a:lnSpc>
                <a:spcPts val="5044"/>
              </a:lnSpc>
            </a:pPr>
            <a:r>
              <a:rPr lang="en-US" sz="5200" b="1" spc="-176" dirty="0">
                <a:solidFill>
                  <a:srgbClr val="BCFAA9"/>
                </a:solidFill>
                <a:latin typeface="Raleway"/>
              </a:rPr>
              <a:t>          your resume needs to *</a:t>
            </a:r>
            <a:r>
              <a:rPr lang="en-US" sz="5200" b="1" i="1" u="sng" spc="-176" dirty="0">
                <a:solidFill>
                  <a:srgbClr val="BCFAA9"/>
                </a:solidFill>
                <a:latin typeface="Raleway"/>
              </a:rPr>
              <a:t>catch attention* </a:t>
            </a:r>
            <a:r>
              <a:rPr lang="en-US" sz="5200" b="1" spc="-176" dirty="0">
                <a:solidFill>
                  <a:srgbClr val="BCFAA9"/>
                </a:solidFill>
                <a:latin typeface="Raleway"/>
              </a:rPr>
              <a:t>at both stages.</a:t>
            </a:r>
          </a:p>
        </p:txBody>
      </p:sp>
      <p:sp>
        <p:nvSpPr>
          <p:cNvPr id="8" name="TextBox 8"/>
          <p:cNvSpPr txBox="1"/>
          <p:nvPr/>
        </p:nvSpPr>
        <p:spPr>
          <a:xfrm>
            <a:off x="-533400" y="1599853"/>
            <a:ext cx="7925657" cy="1069426"/>
          </a:xfrm>
          <a:prstGeom prst="rect">
            <a:avLst/>
          </a:prstGeom>
        </p:spPr>
        <p:txBody>
          <a:bodyPr lIns="0" tIns="0" rIns="0" bIns="0" rtlCol="0" anchor="t">
            <a:spAutoFit/>
          </a:bodyPr>
          <a:lstStyle/>
          <a:p>
            <a:pPr algn="r">
              <a:lnSpc>
                <a:spcPts val="4074"/>
              </a:lnSpc>
            </a:pPr>
            <a:r>
              <a:rPr lang="en-US" sz="4200" b="1" spc="-142" dirty="0">
                <a:solidFill>
                  <a:srgbClr val="EEF8EB"/>
                </a:solidFill>
                <a:latin typeface="Raleway"/>
              </a:rPr>
              <a:t>initial “yes/no/maybe”</a:t>
            </a:r>
          </a:p>
          <a:p>
            <a:pPr algn="r">
              <a:lnSpc>
                <a:spcPts val="4074"/>
              </a:lnSpc>
            </a:pPr>
            <a:r>
              <a:rPr lang="en-US" sz="4200" b="1" spc="-142" dirty="0">
                <a:solidFill>
                  <a:srgbClr val="EEF8EB"/>
                </a:solidFill>
                <a:latin typeface="Raleway"/>
              </a:rPr>
              <a:t>screening time</a:t>
            </a:r>
          </a:p>
        </p:txBody>
      </p:sp>
      <p:sp>
        <p:nvSpPr>
          <p:cNvPr id="9" name="TextBox 9"/>
          <p:cNvSpPr txBox="1"/>
          <p:nvPr/>
        </p:nvSpPr>
        <p:spPr>
          <a:xfrm>
            <a:off x="8786114" y="1599853"/>
            <a:ext cx="8885587" cy="1069426"/>
          </a:xfrm>
          <a:prstGeom prst="rect">
            <a:avLst/>
          </a:prstGeom>
        </p:spPr>
        <p:txBody>
          <a:bodyPr lIns="0" tIns="0" rIns="0" bIns="0" rtlCol="0" anchor="t">
            <a:spAutoFit/>
          </a:bodyPr>
          <a:lstStyle/>
          <a:p>
            <a:pPr>
              <a:lnSpc>
                <a:spcPts val="4074"/>
              </a:lnSpc>
            </a:pPr>
            <a:r>
              <a:rPr lang="en-US" sz="4200" b="1" spc="-142" dirty="0">
                <a:solidFill>
                  <a:srgbClr val="EEF8EB"/>
                </a:solidFill>
                <a:latin typeface="Raleway"/>
              </a:rPr>
              <a:t>additional review of</a:t>
            </a:r>
          </a:p>
          <a:p>
            <a:pPr>
              <a:lnSpc>
                <a:spcPts val="4074"/>
              </a:lnSpc>
            </a:pPr>
            <a:r>
              <a:rPr lang="en-US" sz="4200" b="1" spc="-142" dirty="0">
                <a:solidFill>
                  <a:srgbClr val="EEF8EB"/>
                </a:solidFill>
                <a:latin typeface="Raleway"/>
              </a:rPr>
              <a:t>each “yes/maybe” resume</a:t>
            </a:r>
          </a:p>
        </p:txBody>
      </p:sp>
      <p:grpSp>
        <p:nvGrpSpPr>
          <p:cNvPr id="10" name="Group 10"/>
          <p:cNvGrpSpPr/>
          <p:nvPr/>
        </p:nvGrpSpPr>
        <p:grpSpPr>
          <a:xfrm>
            <a:off x="7899728" y="528800"/>
            <a:ext cx="126305" cy="2126006"/>
            <a:chOff x="0" y="0"/>
            <a:chExt cx="168406" cy="2834675"/>
          </a:xfrm>
        </p:grpSpPr>
        <p:grpSp>
          <p:nvGrpSpPr>
            <p:cNvPr id="11" name="Group 11"/>
            <p:cNvGrpSpPr/>
            <p:nvPr/>
          </p:nvGrpSpPr>
          <p:grpSpPr>
            <a:xfrm>
              <a:off x="0" y="0"/>
              <a:ext cx="168406" cy="2114900"/>
              <a:chOff x="0" y="0"/>
              <a:chExt cx="152400" cy="1913890"/>
            </a:xfrm>
          </p:grpSpPr>
          <p:sp>
            <p:nvSpPr>
              <p:cNvPr id="12" name="Freeform 12"/>
              <p:cNvSpPr/>
              <p:nvPr/>
            </p:nvSpPr>
            <p:spPr>
              <a:xfrm>
                <a:off x="0" y="0"/>
                <a:ext cx="152400" cy="1913890"/>
              </a:xfrm>
              <a:custGeom>
                <a:avLst/>
                <a:gdLst/>
                <a:ahLst/>
                <a:cxnLst/>
                <a:rect l="l" t="t" r="r" b="b"/>
                <a:pathLst>
                  <a:path w="152400" h="1913890">
                    <a:moveTo>
                      <a:pt x="0" y="0"/>
                    </a:moveTo>
                    <a:lnTo>
                      <a:pt x="152400" y="0"/>
                    </a:lnTo>
                    <a:lnTo>
                      <a:pt x="152400" y="1913890"/>
                    </a:lnTo>
                    <a:lnTo>
                      <a:pt x="0" y="1913890"/>
                    </a:lnTo>
                    <a:close/>
                  </a:path>
                </a:pathLst>
              </a:custGeom>
              <a:solidFill>
                <a:srgbClr val="FFFFFF"/>
              </a:solidFill>
            </p:spPr>
            <p:txBody>
              <a:bodyPr/>
              <a:lstStyle/>
              <a:p>
                <a:endParaRPr lang="en-US"/>
              </a:p>
            </p:txBody>
          </p:sp>
        </p:grpSp>
        <p:grpSp>
          <p:nvGrpSpPr>
            <p:cNvPr id="13" name="Group 13"/>
            <p:cNvGrpSpPr/>
            <p:nvPr/>
          </p:nvGrpSpPr>
          <p:grpSpPr>
            <a:xfrm>
              <a:off x="0" y="719775"/>
              <a:ext cx="168406" cy="2114900"/>
              <a:chOff x="0" y="0"/>
              <a:chExt cx="152400" cy="1913890"/>
            </a:xfrm>
          </p:grpSpPr>
          <p:sp>
            <p:nvSpPr>
              <p:cNvPr id="14" name="Freeform 14"/>
              <p:cNvSpPr/>
              <p:nvPr/>
            </p:nvSpPr>
            <p:spPr>
              <a:xfrm>
                <a:off x="0" y="0"/>
                <a:ext cx="152400" cy="1913890"/>
              </a:xfrm>
              <a:custGeom>
                <a:avLst/>
                <a:gdLst/>
                <a:ahLst/>
                <a:cxnLst/>
                <a:rect l="l" t="t" r="r" b="b"/>
                <a:pathLst>
                  <a:path w="152400" h="1913890">
                    <a:moveTo>
                      <a:pt x="0" y="0"/>
                    </a:moveTo>
                    <a:lnTo>
                      <a:pt x="152400" y="0"/>
                    </a:lnTo>
                    <a:lnTo>
                      <a:pt x="152400" y="1913890"/>
                    </a:lnTo>
                    <a:lnTo>
                      <a:pt x="0" y="1913890"/>
                    </a:lnTo>
                    <a:close/>
                  </a:path>
                </a:pathLst>
              </a:custGeom>
              <a:solidFill>
                <a:srgbClr val="FFFFFF"/>
              </a:solidFill>
            </p:spPr>
            <p:txBody>
              <a:bodyPr/>
              <a:lstStyle/>
              <a:p>
                <a:endParaRPr lang="en-US"/>
              </a:p>
            </p:txBody>
          </p:sp>
        </p:grpSp>
      </p:grpSp>
      <p:sp>
        <p:nvSpPr>
          <p:cNvPr id="15" name="TextBox 4"/>
          <p:cNvSpPr txBox="1"/>
          <p:nvPr/>
        </p:nvSpPr>
        <p:spPr>
          <a:xfrm>
            <a:off x="7308885" y="447739"/>
            <a:ext cx="733644" cy="897682"/>
          </a:xfrm>
          <a:prstGeom prst="rect">
            <a:avLst/>
          </a:prstGeom>
        </p:spPr>
        <p:txBody>
          <a:bodyPr wrap="square" lIns="0" tIns="0" rIns="0" bIns="0" rtlCol="0" anchor="t">
            <a:spAutoFit/>
          </a:bodyPr>
          <a:lstStyle/>
          <a:p>
            <a:pPr algn="l">
              <a:lnSpc>
                <a:spcPts val="6984"/>
              </a:lnSpc>
            </a:pPr>
            <a:r>
              <a:rPr lang="en-US" sz="7200" b="1" spc="-244" dirty="0">
                <a:solidFill>
                  <a:srgbClr val="BCFAA9"/>
                </a:solidFill>
                <a:latin typeface="Raleway"/>
              </a:rPr>
              <a:t>*</a:t>
            </a:r>
          </a:p>
        </p:txBody>
      </p:sp>
    </p:spTree>
    <p:extLst>
      <p:ext uri="{BB962C8B-B14F-4D97-AF65-F5344CB8AC3E}">
        <p14:creationId xmlns:p14="http://schemas.microsoft.com/office/powerpoint/2010/main" val="4232401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2" name="AutoShape 2"/>
          <p:cNvSpPr/>
          <p:nvPr/>
        </p:nvSpPr>
        <p:spPr>
          <a:xfrm>
            <a:off x="-262404" y="-114301"/>
            <a:ext cx="8459920" cy="10744201"/>
          </a:xfrm>
          <a:prstGeom prst="rect">
            <a:avLst/>
          </a:prstGeom>
          <a:solidFill>
            <a:srgbClr val="55A51C">
              <a:alpha val="14901"/>
            </a:srgbClr>
          </a:solidFill>
        </p:spPr>
        <p:txBody>
          <a:bodyPr/>
          <a:lstStyle/>
          <a:p>
            <a:endParaRPr lang="en-US"/>
          </a:p>
        </p:txBody>
      </p:sp>
      <p:sp>
        <p:nvSpPr>
          <p:cNvPr id="33" name="Freeform 11"/>
          <p:cNvSpPr/>
          <p:nvPr/>
        </p:nvSpPr>
        <p:spPr>
          <a:xfrm>
            <a:off x="13630028" y="3597561"/>
            <a:ext cx="4132514" cy="2696235"/>
          </a:xfrm>
          <a:custGeom>
            <a:avLst/>
            <a:gdLst/>
            <a:ahLst/>
            <a:cxnLst/>
            <a:rect l="l" t="t" r="r" b="b"/>
            <a:pathLst>
              <a:path w="905516" h="729942">
                <a:moveTo>
                  <a:pt x="0" y="0"/>
                </a:moveTo>
                <a:lnTo>
                  <a:pt x="905516" y="0"/>
                </a:lnTo>
                <a:lnTo>
                  <a:pt x="905516" y="729942"/>
                </a:lnTo>
                <a:lnTo>
                  <a:pt x="0" y="729942"/>
                </a:lnTo>
                <a:close/>
              </a:path>
            </a:pathLst>
          </a:custGeom>
          <a:solidFill>
            <a:srgbClr val="FCDBAA"/>
          </a:solidFill>
        </p:spPr>
        <p:txBody>
          <a:bodyPr/>
          <a:lstStyle/>
          <a:p>
            <a:endParaRPr lang="en-US"/>
          </a:p>
        </p:txBody>
      </p:sp>
      <p:sp>
        <p:nvSpPr>
          <p:cNvPr id="46" name="TextBox 45"/>
          <p:cNvSpPr txBox="1"/>
          <p:nvPr/>
        </p:nvSpPr>
        <p:spPr>
          <a:xfrm>
            <a:off x="10719014" y="7632633"/>
            <a:ext cx="4889523" cy="1523494"/>
          </a:xfrm>
          <a:prstGeom prst="rect">
            <a:avLst/>
          </a:prstGeom>
          <a:solidFill>
            <a:srgbClr val="F8FFEF"/>
          </a:solidFill>
          <a:ln w="38100">
            <a:solidFill>
              <a:srgbClr val="005FC8"/>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0070C0"/>
                </a:solidFill>
                <a:effectLst/>
                <a:uLnTx/>
                <a:uFillTx/>
                <a:latin typeface="Raleway"/>
                <a:ea typeface="+mn-ea"/>
                <a:cs typeface="+mn-cs"/>
              </a:rPr>
              <a:t>Marketing Lens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0070C0"/>
                </a:solidFill>
                <a:effectLst/>
                <a:uLnTx/>
                <a:uFillTx/>
                <a:latin typeface="Raleway"/>
                <a:ea typeface="+mn-ea"/>
                <a:cs typeface="+mn-cs"/>
              </a:rPr>
              <a:t>Historical Content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0070C0"/>
                </a:solidFill>
                <a:effectLst/>
                <a:uLnTx/>
                <a:uFillTx/>
                <a:latin typeface="Raleway"/>
                <a:ea typeface="+mn-ea"/>
                <a:cs typeface="+mn-cs"/>
              </a:rPr>
              <a:t>Bren Design Strategies</a:t>
            </a:r>
          </a:p>
        </p:txBody>
      </p:sp>
      <p:pic>
        <p:nvPicPr>
          <p:cNvPr id="48" name="Picture 9"/>
          <p:cNvPicPr>
            <a:picLocks noChangeAspect="1"/>
          </p:cNvPicPr>
          <p:nvPr/>
        </p:nvPicPr>
        <p:blipFill>
          <a:blip r:embed="rId3"/>
          <a:srcRect/>
          <a:stretch>
            <a:fillRect/>
          </a:stretch>
        </p:blipFill>
        <p:spPr>
          <a:xfrm>
            <a:off x="1001983" y="1497283"/>
            <a:ext cx="5475017" cy="5475017"/>
          </a:xfrm>
          <a:prstGeom prst="rect">
            <a:avLst/>
          </a:prstGeom>
        </p:spPr>
      </p:pic>
      <p:sp>
        <p:nvSpPr>
          <p:cNvPr id="44" name="Freeform 5"/>
          <p:cNvSpPr/>
          <p:nvPr/>
        </p:nvSpPr>
        <p:spPr>
          <a:xfrm>
            <a:off x="8504800" y="3590016"/>
            <a:ext cx="4118404" cy="2696235"/>
          </a:xfrm>
          <a:custGeom>
            <a:avLst/>
            <a:gdLst/>
            <a:ahLst/>
            <a:cxnLst/>
            <a:rect l="l" t="t" r="r" b="b"/>
            <a:pathLst>
              <a:path w="1211478" h="729942">
                <a:moveTo>
                  <a:pt x="0" y="0"/>
                </a:moveTo>
                <a:lnTo>
                  <a:pt x="1211478" y="0"/>
                </a:lnTo>
                <a:lnTo>
                  <a:pt x="1211478" y="729942"/>
                </a:lnTo>
                <a:lnTo>
                  <a:pt x="0" y="729942"/>
                </a:lnTo>
                <a:close/>
              </a:path>
            </a:pathLst>
          </a:custGeom>
          <a:solidFill>
            <a:schemeClr val="bg1">
              <a:lumMod val="75000"/>
            </a:schemeClr>
          </a:solidFill>
        </p:spPr>
        <p:txBody>
          <a:bodyPr/>
          <a:lstStyle/>
          <a:p>
            <a:endParaRPr lang="en-US"/>
          </a:p>
        </p:txBody>
      </p:sp>
      <p:sp>
        <p:nvSpPr>
          <p:cNvPr id="30" name="Freeform 8"/>
          <p:cNvSpPr/>
          <p:nvPr/>
        </p:nvSpPr>
        <p:spPr>
          <a:xfrm>
            <a:off x="8535931" y="2286598"/>
            <a:ext cx="9491519" cy="715267"/>
          </a:xfrm>
          <a:custGeom>
            <a:avLst/>
            <a:gdLst/>
            <a:ahLst/>
            <a:cxnLst/>
            <a:rect l="l" t="t" r="r" b="b"/>
            <a:pathLst>
              <a:path w="2509501" h="344263">
                <a:moveTo>
                  <a:pt x="0" y="0"/>
                </a:moveTo>
                <a:lnTo>
                  <a:pt x="2509501" y="0"/>
                </a:lnTo>
                <a:lnTo>
                  <a:pt x="2509501" y="344263"/>
                </a:lnTo>
                <a:lnTo>
                  <a:pt x="0" y="344263"/>
                </a:lnTo>
                <a:close/>
              </a:path>
            </a:pathLst>
          </a:custGeom>
          <a:solidFill>
            <a:srgbClr val="AADCE8"/>
          </a:solidFill>
        </p:spPr>
        <p:txBody>
          <a:bodyPr/>
          <a:lstStyle/>
          <a:p>
            <a:endParaRPr lang="en-US"/>
          </a:p>
        </p:txBody>
      </p:sp>
      <p:sp>
        <p:nvSpPr>
          <p:cNvPr id="17" name="TextBox 5"/>
          <p:cNvSpPr txBox="1"/>
          <p:nvPr/>
        </p:nvSpPr>
        <p:spPr>
          <a:xfrm>
            <a:off x="9251272" y="2447357"/>
            <a:ext cx="8060836" cy="448841"/>
          </a:xfrm>
          <a:prstGeom prst="rect">
            <a:avLst/>
          </a:prstGeom>
        </p:spPr>
        <p:txBody>
          <a:bodyPr wrap="square" lIns="0" tIns="0" rIns="0" bIns="0" rtlCol="0" anchor="t">
            <a:spAutoFit/>
          </a:bodyPr>
          <a:lstStyle/>
          <a:p>
            <a:pPr marL="0" marR="0" lvl="0" indent="0" algn="l" defTabSz="914400" rtl="0" eaLnBrk="1" fontAlgn="auto" latinLnBrk="0" hangingPunct="1">
              <a:lnSpc>
                <a:spcPts val="3468"/>
              </a:lnSpc>
              <a:spcBef>
                <a:spcPts val="0"/>
              </a:spcBef>
              <a:spcAft>
                <a:spcPts val="0"/>
              </a:spcAft>
              <a:buClrTx/>
              <a:buSzTx/>
              <a:buFontTx/>
              <a:buNone/>
              <a:tabLst/>
              <a:defRPr/>
            </a:pPr>
            <a:r>
              <a:rPr kumimoji="0" lang="en-US" sz="3300" b="1" i="0" u="none" strike="noStrike" kern="1200" cap="none" spc="170" normalizeH="0" baseline="0" noProof="0" dirty="0">
                <a:ln>
                  <a:noFill/>
                </a:ln>
                <a:solidFill>
                  <a:srgbClr val="005ABB"/>
                </a:solidFill>
                <a:effectLst/>
                <a:uLnTx/>
                <a:uFillTx/>
                <a:latin typeface="Raleway"/>
                <a:ea typeface="+mn-ea"/>
                <a:cs typeface="+mn-cs"/>
              </a:rPr>
              <a:t>Aim </a:t>
            </a:r>
            <a:r>
              <a:rPr kumimoji="0" lang="en-US" sz="4000" b="1" i="0" u="none" strike="noStrike" kern="1200" cap="none" spc="170" normalizeH="0" baseline="0" noProof="0" dirty="0">
                <a:ln>
                  <a:noFill/>
                </a:ln>
                <a:solidFill>
                  <a:srgbClr val="005ABB"/>
                </a:solidFill>
                <a:effectLst/>
                <a:uLnTx/>
                <a:uFillTx/>
                <a:latin typeface="Raleway"/>
                <a:ea typeface="+mn-ea"/>
                <a:cs typeface="+mn-cs"/>
              </a:rPr>
              <a:t>=</a:t>
            </a:r>
            <a:r>
              <a:rPr kumimoji="0" lang="en-US" sz="3300" b="1" i="0" u="none" strike="noStrike" kern="1200" cap="none" spc="170" normalizeH="0" baseline="0" noProof="0" dirty="0">
                <a:ln>
                  <a:noFill/>
                </a:ln>
                <a:solidFill>
                  <a:srgbClr val="005ABB"/>
                </a:solidFill>
                <a:effectLst/>
                <a:uLnTx/>
                <a:uFillTx/>
                <a:latin typeface="Raleway"/>
                <a:ea typeface="+mn-ea"/>
                <a:cs typeface="+mn-cs"/>
              </a:rPr>
              <a:t>       to       influence       people.                                   </a:t>
            </a:r>
          </a:p>
        </p:txBody>
      </p:sp>
      <p:sp>
        <p:nvSpPr>
          <p:cNvPr id="3" name="TextBox 3"/>
          <p:cNvSpPr txBox="1"/>
          <p:nvPr/>
        </p:nvSpPr>
        <p:spPr>
          <a:xfrm>
            <a:off x="452938" y="727537"/>
            <a:ext cx="7942986" cy="1023037"/>
          </a:xfrm>
          <a:prstGeom prst="rect">
            <a:avLst/>
          </a:prstGeom>
        </p:spPr>
        <p:txBody>
          <a:bodyPr wrap="square" lIns="0" tIns="0" rIns="0" bIns="0" rtlCol="0" anchor="t">
            <a:spAutoFit/>
          </a:bodyPr>
          <a:lstStyle/>
          <a:p>
            <a:pPr marL="0" marR="0" lvl="0" indent="0" algn="l" defTabSz="914400" rtl="0" eaLnBrk="1" fontAlgn="auto" latinLnBrk="0" hangingPunct="1">
              <a:lnSpc>
                <a:spcPts val="8470"/>
              </a:lnSpc>
              <a:spcBef>
                <a:spcPts val="0"/>
              </a:spcBef>
              <a:spcAft>
                <a:spcPts val="0"/>
              </a:spcAft>
              <a:buClrTx/>
              <a:buSzTx/>
              <a:buFontTx/>
              <a:buNone/>
              <a:tabLst/>
              <a:defRPr/>
            </a:pPr>
            <a:r>
              <a:rPr kumimoji="0" lang="en-US" sz="6700" b="1" i="0" u="none" strike="noStrike" kern="1200" cap="none" spc="0" normalizeH="0" baseline="0" noProof="0" dirty="0">
                <a:ln>
                  <a:noFill/>
                </a:ln>
                <a:solidFill>
                  <a:srgbClr val="55A51C"/>
                </a:solidFill>
                <a:effectLst/>
                <a:uLnTx/>
                <a:uFillTx/>
                <a:latin typeface="Raleway"/>
                <a:ea typeface="+mn-ea"/>
                <a:cs typeface="+mn-cs"/>
              </a:rPr>
              <a:t>BREN MINDSET </a:t>
            </a:r>
          </a:p>
        </p:txBody>
      </p:sp>
      <p:sp>
        <p:nvSpPr>
          <p:cNvPr id="4" name="AutoShape 4"/>
          <p:cNvSpPr/>
          <p:nvPr/>
        </p:nvSpPr>
        <p:spPr>
          <a:xfrm>
            <a:off x="487739" y="1790700"/>
            <a:ext cx="3812454" cy="49748"/>
          </a:xfrm>
          <a:prstGeom prst="rect">
            <a:avLst/>
          </a:prstGeom>
          <a:solidFill>
            <a:srgbClr val="55A51C"/>
          </a:solidFill>
        </p:spPr>
        <p:txBody>
          <a:bodyPr/>
          <a:lstStyle/>
          <a:p>
            <a:endParaRPr lang="en-US"/>
          </a:p>
        </p:txBody>
      </p:sp>
      <p:pic>
        <p:nvPicPr>
          <p:cNvPr id="6" name="Picture 6"/>
          <p:cNvPicPr>
            <a:picLocks noChangeAspect="1"/>
          </p:cNvPicPr>
          <p:nvPr/>
        </p:nvPicPr>
        <p:blipFill>
          <a:blip r:embed="rId4"/>
          <a:srcRect l="11075" r="11627" b="33658"/>
          <a:stretch>
            <a:fillRect/>
          </a:stretch>
        </p:blipFill>
        <p:spPr>
          <a:xfrm>
            <a:off x="1055742" y="6849177"/>
            <a:ext cx="5267812" cy="3012269"/>
          </a:xfrm>
          <a:prstGeom prst="rect">
            <a:avLst/>
          </a:prstGeom>
        </p:spPr>
      </p:pic>
      <p:pic>
        <p:nvPicPr>
          <p:cNvPr id="12" name="Picture 12"/>
          <p:cNvPicPr>
            <a:picLocks noChangeAspect="1"/>
          </p:cNvPicPr>
          <p:nvPr/>
        </p:nvPicPr>
        <p:blipFill>
          <a:blip r:embed="rId5"/>
          <a:srcRect l="11590" t="4803" r="11335" b="28826"/>
          <a:stretch>
            <a:fillRect/>
          </a:stretch>
        </p:blipFill>
        <p:spPr>
          <a:xfrm>
            <a:off x="1077382" y="3832226"/>
            <a:ext cx="5258527" cy="3016951"/>
          </a:xfrm>
          <a:prstGeom prst="rect">
            <a:avLst/>
          </a:prstGeom>
        </p:spPr>
      </p:pic>
      <p:sp>
        <p:nvSpPr>
          <p:cNvPr id="13" name="TextBox 5"/>
          <p:cNvSpPr txBox="1"/>
          <p:nvPr/>
        </p:nvSpPr>
        <p:spPr>
          <a:xfrm>
            <a:off x="8520457" y="714337"/>
            <a:ext cx="9777219" cy="1000274"/>
          </a:xfrm>
          <a:prstGeom prst="rect">
            <a:avLst/>
          </a:prstGeom>
        </p:spPr>
        <p:txBody>
          <a:bodyPr wrap="square" lIns="0" tIns="0" rIns="0" bIns="0" rtlCol="0" anchor="t">
            <a:spAutoFit/>
          </a:bodyPr>
          <a:lstStyle/>
          <a:p>
            <a:pPr marL="0" marR="0" lvl="0" indent="0" algn="l" defTabSz="914400" rtl="0" eaLnBrk="1" fontAlgn="auto" latinLnBrk="0" hangingPunct="1">
              <a:lnSpc>
                <a:spcPts val="3947"/>
              </a:lnSpc>
              <a:spcBef>
                <a:spcPts val="0"/>
              </a:spcBef>
              <a:spcAft>
                <a:spcPts val="0"/>
              </a:spcAft>
              <a:buClrTx/>
              <a:buSzTx/>
              <a:buFontTx/>
              <a:buNone/>
              <a:tabLst/>
              <a:defRPr/>
            </a:pPr>
            <a:r>
              <a:rPr kumimoji="0" lang="en-US" sz="3700" b="1" i="0" u="none" strike="noStrike" kern="1200" cap="none" spc="210" normalizeH="0" baseline="0" noProof="0" dirty="0">
                <a:ln>
                  <a:noFill/>
                </a:ln>
                <a:solidFill>
                  <a:srgbClr val="005ABB"/>
                </a:solidFill>
                <a:effectLst/>
                <a:uLnTx/>
                <a:uFillTx/>
                <a:latin typeface="Raleway"/>
                <a:ea typeface="+mn-ea"/>
                <a:cs typeface="+mn-cs"/>
              </a:rPr>
              <a:t>1) Write your resume for the positions you want, not those you’ve done.</a:t>
            </a:r>
          </a:p>
        </p:txBody>
      </p:sp>
      <p:sp>
        <p:nvSpPr>
          <p:cNvPr id="14" name="TextBox 13"/>
          <p:cNvSpPr txBox="1"/>
          <p:nvPr/>
        </p:nvSpPr>
        <p:spPr>
          <a:xfrm>
            <a:off x="1157630" y="4127615"/>
            <a:ext cx="4724400"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black"/>
                </a:solidFill>
                <a:effectLst/>
                <a:uLnTx/>
                <a:uFillTx/>
                <a:latin typeface="Raleway" panose="020B0604020202020204" charset="0"/>
                <a:ea typeface="+mn-ea"/>
                <a:cs typeface="+mn-cs"/>
              </a:rPr>
              <a:t>Think like a salesperson</a:t>
            </a:r>
          </a:p>
        </p:txBody>
      </p:sp>
      <p:sp>
        <p:nvSpPr>
          <p:cNvPr id="16" name="TextBox 15"/>
          <p:cNvSpPr txBox="1"/>
          <p:nvPr/>
        </p:nvSpPr>
        <p:spPr>
          <a:xfrm>
            <a:off x="1252127" y="6966037"/>
            <a:ext cx="472440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Raleway" panose="020B0604020202020204" charset="0"/>
                <a:ea typeface="+mn-ea"/>
                <a:cs typeface="+mn-cs"/>
              </a:rPr>
              <a:t>Act like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Raleway" panose="020B0604020202020204" charset="0"/>
                <a:ea typeface="+mn-ea"/>
                <a:cs typeface="+mn-cs"/>
              </a:rPr>
              <a:t>an artist</a:t>
            </a:r>
          </a:p>
        </p:txBody>
      </p:sp>
      <p:pic>
        <p:nvPicPr>
          <p:cNvPr id="23" name="Picture 10"/>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352128">
            <a:off x="10546171" y="2381433"/>
            <a:ext cx="638276" cy="567268"/>
          </a:xfrm>
          <a:prstGeom prst="rect">
            <a:avLst/>
          </a:prstGeom>
        </p:spPr>
      </p:pic>
      <p:pic>
        <p:nvPicPr>
          <p:cNvPr id="24" name="Picture 10"/>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352128">
            <a:off x="11812702" y="2381434"/>
            <a:ext cx="638276" cy="567268"/>
          </a:xfrm>
          <a:prstGeom prst="rect">
            <a:avLst/>
          </a:prstGeom>
        </p:spPr>
      </p:pic>
      <p:pic>
        <p:nvPicPr>
          <p:cNvPr id="25" name="Picture 10"/>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352128">
            <a:off x="14784502" y="2360598"/>
            <a:ext cx="638276" cy="567268"/>
          </a:xfrm>
          <a:prstGeom prst="rect">
            <a:avLst/>
          </a:prstGeom>
        </p:spPr>
      </p:pic>
      <p:sp>
        <p:nvSpPr>
          <p:cNvPr id="7" name="TextBox 6"/>
          <p:cNvSpPr txBox="1"/>
          <p:nvPr/>
        </p:nvSpPr>
        <p:spPr>
          <a:xfrm>
            <a:off x="13642565" y="3659451"/>
            <a:ext cx="4107440"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5FC8"/>
                </a:solidFill>
                <a:effectLst/>
                <a:uLnTx/>
                <a:uFillTx/>
                <a:latin typeface="Raleway"/>
                <a:ea typeface="+mn-ea"/>
                <a:cs typeface="+mn-cs"/>
              </a:rPr>
              <a:t>Dynamic marketing document</a:t>
            </a:r>
          </a:p>
        </p:txBody>
      </p:sp>
      <p:sp>
        <p:nvSpPr>
          <p:cNvPr id="26" name="TextBox 25"/>
          <p:cNvSpPr txBox="1"/>
          <p:nvPr/>
        </p:nvSpPr>
        <p:spPr>
          <a:xfrm>
            <a:off x="8534400" y="3667565"/>
            <a:ext cx="4071365"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5FC8"/>
                </a:solidFill>
                <a:effectLst/>
                <a:uLnTx/>
                <a:uFillTx/>
                <a:latin typeface="Raleway"/>
                <a:ea typeface="+mn-ea"/>
                <a:cs typeface="+mn-cs"/>
              </a:rPr>
              <a:t>More static historical record</a:t>
            </a:r>
          </a:p>
        </p:txBody>
      </p:sp>
      <p:sp>
        <p:nvSpPr>
          <p:cNvPr id="28" name="TextBox 27"/>
          <p:cNvSpPr txBox="1"/>
          <p:nvPr/>
        </p:nvSpPr>
        <p:spPr>
          <a:xfrm>
            <a:off x="12638865" y="3815728"/>
            <a:ext cx="1003700"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005FC8"/>
                </a:solidFill>
                <a:effectLst/>
                <a:uLnTx/>
                <a:uFillTx/>
                <a:latin typeface="Raleway"/>
                <a:ea typeface="+mn-ea"/>
                <a:cs typeface="+mn-cs"/>
              </a:rPr>
              <a:t>vs.</a:t>
            </a:r>
          </a:p>
        </p:txBody>
      </p:sp>
      <p:pic>
        <p:nvPicPr>
          <p:cNvPr id="35" name="Picture 1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15019691" y="4752441"/>
            <a:ext cx="1122520" cy="1270341"/>
          </a:xfrm>
          <a:prstGeom prst="rect">
            <a:avLst/>
          </a:prstGeom>
        </p:spPr>
      </p:pic>
      <p:pic>
        <p:nvPicPr>
          <p:cNvPr id="39" name="Picture 2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14531605" y="5346725"/>
            <a:ext cx="488086" cy="697266"/>
          </a:xfrm>
          <a:prstGeom prst="rect">
            <a:avLst/>
          </a:prstGeom>
        </p:spPr>
      </p:pic>
      <p:pic>
        <p:nvPicPr>
          <p:cNvPr id="40" name="Picture 2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a:off x="16374992" y="4912219"/>
            <a:ext cx="492817" cy="634776"/>
          </a:xfrm>
          <a:prstGeom prst="rect">
            <a:avLst/>
          </a:prstGeom>
        </p:spPr>
      </p:pic>
      <p:pic>
        <p:nvPicPr>
          <p:cNvPr id="41" name="Picture 28"/>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a:xfrm>
            <a:off x="9372600" y="4827697"/>
            <a:ext cx="916686" cy="1232708"/>
          </a:xfrm>
          <a:prstGeom prst="rect">
            <a:avLst/>
          </a:prstGeom>
        </p:spPr>
      </p:pic>
      <p:pic>
        <p:nvPicPr>
          <p:cNvPr id="42" name="Picture 29"/>
          <p:cNvPicPr>
            <a:picLocks noChangeAspect="1"/>
          </p:cNvPicPr>
          <p:nvPr/>
        </p:nvPicPr>
        <p:blipFill>
          <a:blip r:embed="rId11"/>
          <a:srcRect l="35611"/>
          <a:stretch>
            <a:fillRect/>
          </a:stretch>
        </p:blipFill>
        <p:spPr>
          <a:xfrm>
            <a:off x="10614492" y="4804707"/>
            <a:ext cx="1097778" cy="1278689"/>
          </a:xfrm>
          <a:prstGeom prst="rect">
            <a:avLst/>
          </a:prstGeom>
        </p:spPr>
      </p:pic>
      <p:pic>
        <p:nvPicPr>
          <p:cNvPr id="50" name="Picture 48"/>
          <p:cNvPicPr>
            <a:picLocks noChangeAspect="1"/>
          </p:cNvPicPr>
          <p:nvPr/>
        </p:nvPicPr>
        <p:blipFill>
          <a:blip r:embed="rId12"/>
          <a:srcRect/>
          <a:stretch>
            <a:fillRect/>
          </a:stretch>
        </p:blipFill>
        <p:spPr>
          <a:xfrm>
            <a:off x="2919705" y="2476500"/>
            <a:ext cx="1576095" cy="525365"/>
          </a:xfrm>
          <a:prstGeom prst="rect">
            <a:avLst/>
          </a:prstGeom>
        </p:spPr>
      </p:pic>
      <p:sp>
        <p:nvSpPr>
          <p:cNvPr id="49" name="TextBox 13"/>
          <p:cNvSpPr txBox="1"/>
          <p:nvPr/>
        </p:nvSpPr>
        <p:spPr>
          <a:xfrm>
            <a:off x="2078294" y="3086100"/>
            <a:ext cx="3488946" cy="418191"/>
          </a:xfrm>
          <a:prstGeom prst="rect">
            <a:avLst/>
          </a:prstGeom>
        </p:spPr>
        <p:txBody>
          <a:bodyPr lIns="0" tIns="0" rIns="0" bIns="0" rtlCol="0" anchor="t">
            <a:spAutoFit/>
          </a:bodyPr>
          <a:lstStyle/>
          <a:p>
            <a:pPr marL="0" marR="0" lvl="0" indent="0" algn="ctr" defTabSz="914400" rtl="0" eaLnBrk="1" fontAlgn="auto" latinLnBrk="0" hangingPunct="1">
              <a:lnSpc>
                <a:spcPts val="324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Raleway"/>
                <a:ea typeface="+mn-ea"/>
                <a:cs typeface="+mn-cs"/>
              </a:rPr>
              <a:t>Marketing Lens</a:t>
            </a:r>
            <a:endParaRPr kumimoji="0" lang="en-US" sz="1200" b="1" i="0" u="none" strike="noStrike" kern="1200" cap="none" spc="0" normalizeH="0" baseline="0" noProof="0" dirty="0">
              <a:ln>
                <a:noFill/>
              </a:ln>
              <a:solidFill>
                <a:prstClr val="white"/>
              </a:solidFill>
              <a:effectLst/>
              <a:uLnTx/>
              <a:uFillTx/>
              <a:latin typeface="Raleway"/>
              <a:ea typeface="+mn-ea"/>
              <a:cs typeface="+mn-cs"/>
            </a:endParaRPr>
          </a:p>
        </p:txBody>
      </p:sp>
      <p:pic>
        <p:nvPicPr>
          <p:cNvPr id="69" name="Picture 23"/>
          <p:cNvPicPr>
            <a:picLocks noChangeAspect="1"/>
          </p:cNvPicPr>
          <p:nvPr/>
        </p:nvPicPr>
        <p:blipFill>
          <a:blip r:embed="rId13"/>
          <a:srcRect/>
          <a:stretch>
            <a:fillRect/>
          </a:stretch>
        </p:blipFill>
        <p:spPr>
          <a:xfrm>
            <a:off x="14416637" y="7686545"/>
            <a:ext cx="876207" cy="913527"/>
          </a:xfrm>
          <a:prstGeom prst="rect">
            <a:avLst/>
          </a:prstGeom>
        </p:spPr>
      </p:pic>
      <p:sp>
        <p:nvSpPr>
          <p:cNvPr id="5" name="Right Arrow 4"/>
          <p:cNvSpPr/>
          <p:nvPr/>
        </p:nvSpPr>
        <p:spPr>
          <a:xfrm rot="5400000">
            <a:off x="14528420" y="6330646"/>
            <a:ext cx="1113650" cy="1046584"/>
          </a:xfrm>
          <a:prstGeom prst="rightArrow">
            <a:avLst/>
          </a:prstGeom>
          <a:solidFill>
            <a:srgbClr val="FCD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4193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7" grpId="0"/>
      <p:bldP spid="26" grpId="0"/>
      <p:bldP spid="28" grpId="0"/>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rcRect l="550" t="14417" r="20275" b="17066"/>
          <a:stretch>
            <a:fillRect/>
          </a:stretch>
        </a:blip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4806241" y="6170216"/>
            <a:ext cx="4906118" cy="4906098"/>
            <a:chOff x="0" y="0"/>
            <a:chExt cx="6350000" cy="6349975"/>
          </a:xfrm>
        </p:grpSpPr>
        <p:sp>
          <p:nvSpPr>
            <p:cNvPr id="3" name="Freeform 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5187" r="-25187"/>
              </a:stretch>
            </a:blipFill>
          </p:spPr>
          <p:txBody>
            <a:bodyPr/>
            <a:lstStyle/>
            <a:p>
              <a:endParaRPr lang="en-US"/>
            </a:p>
          </p:txBody>
        </p:sp>
      </p:grpSp>
      <p:grpSp>
        <p:nvGrpSpPr>
          <p:cNvPr id="4" name="Group 4"/>
          <p:cNvGrpSpPr/>
          <p:nvPr/>
        </p:nvGrpSpPr>
        <p:grpSpPr>
          <a:xfrm rot="-10800000">
            <a:off x="-418754" y="1181101"/>
            <a:ext cx="9638954" cy="3120030"/>
            <a:chOff x="0" y="0"/>
            <a:chExt cx="6350000" cy="1934867"/>
          </a:xfrm>
        </p:grpSpPr>
        <p:sp>
          <p:nvSpPr>
            <p:cNvPr id="5" name="Freeform 5"/>
            <p:cNvSpPr/>
            <p:nvPr/>
          </p:nvSpPr>
          <p:spPr>
            <a:xfrm>
              <a:off x="91440" y="105410"/>
              <a:ext cx="6238240" cy="1849776"/>
            </a:xfrm>
            <a:custGeom>
              <a:avLst/>
              <a:gdLst/>
              <a:ahLst/>
              <a:cxnLst/>
              <a:rect l="l" t="t" r="r" b="b"/>
              <a:pathLst>
                <a:path w="6238240" h="1849776">
                  <a:moveTo>
                    <a:pt x="5615940" y="1306217"/>
                  </a:moveTo>
                  <a:cubicBezTo>
                    <a:pt x="5615940" y="1299867"/>
                    <a:pt x="5617210" y="1294787"/>
                    <a:pt x="5617210" y="1288437"/>
                  </a:cubicBezTo>
                  <a:lnTo>
                    <a:pt x="5617210" y="467360"/>
                  </a:lnTo>
                  <a:cubicBezTo>
                    <a:pt x="5617210" y="210820"/>
                    <a:pt x="5407660" y="0"/>
                    <a:pt x="5151120" y="0"/>
                  </a:cubicBezTo>
                  <a:lnTo>
                    <a:pt x="467360" y="0"/>
                  </a:lnTo>
                  <a:cubicBezTo>
                    <a:pt x="210820" y="0"/>
                    <a:pt x="0" y="210820"/>
                    <a:pt x="0" y="467360"/>
                  </a:cubicBezTo>
                  <a:lnTo>
                    <a:pt x="0" y="1288437"/>
                  </a:lnTo>
                  <a:cubicBezTo>
                    <a:pt x="0" y="1544976"/>
                    <a:pt x="209550" y="1755797"/>
                    <a:pt x="466090" y="1755797"/>
                  </a:cubicBezTo>
                  <a:lnTo>
                    <a:pt x="5149850" y="1755797"/>
                  </a:lnTo>
                  <a:cubicBezTo>
                    <a:pt x="5262880" y="1755797"/>
                    <a:pt x="5367020" y="1715157"/>
                    <a:pt x="5447030" y="1647847"/>
                  </a:cubicBezTo>
                  <a:cubicBezTo>
                    <a:pt x="5577840" y="1715157"/>
                    <a:pt x="5890260" y="1849776"/>
                    <a:pt x="6236970" y="1652926"/>
                  </a:cubicBezTo>
                  <a:cubicBezTo>
                    <a:pt x="6238240" y="1652926"/>
                    <a:pt x="5925820" y="1654197"/>
                    <a:pt x="5615940" y="1306217"/>
                  </a:cubicBezTo>
                  <a:close/>
                </a:path>
              </a:pathLst>
            </a:custGeom>
            <a:solidFill>
              <a:srgbClr val="F8FFEF"/>
            </a:solidFill>
          </p:spPr>
          <p:txBody>
            <a:bodyPr/>
            <a:lstStyle/>
            <a:p>
              <a:endParaRPr lang="en-US"/>
            </a:p>
          </p:txBody>
        </p:sp>
      </p:grpSp>
      <p:sp>
        <p:nvSpPr>
          <p:cNvPr id="6" name="TextBox 6"/>
          <p:cNvSpPr txBox="1"/>
          <p:nvPr/>
        </p:nvSpPr>
        <p:spPr>
          <a:xfrm>
            <a:off x="760164" y="1657865"/>
            <a:ext cx="4121802" cy="2114035"/>
          </a:xfrm>
          <a:prstGeom prst="rect">
            <a:avLst/>
          </a:prstGeom>
        </p:spPr>
        <p:txBody>
          <a:bodyPr wrap="square" lIns="0" tIns="0" rIns="0" bIns="0" rtlCol="0" anchor="t">
            <a:spAutoFit/>
          </a:bodyPr>
          <a:lstStyle/>
          <a:p>
            <a:pPr algn="ctr"/>
            <a:r>
              <a:rPr lang="en-US" sz="4500" b="1" dirty="0">
                <a:solidFill>
                  <a:srgbClr val="005ABB"/>
                </a:solidFill>
                <a:latin typeface="Raleway"/>
              </a:rPr>
              <a:t>Are you just</a:t>
            </a:r>
          </a:p>
          <a:p>
            <a:pPr algn="ctr"/>
            <a:r>
              <a:rPr lang="en-US" sz="4500" b="1" dirty="0">
                <a:solidFill>
                  <a:srgbClr val="005ABB"/>
                </a:solidFill>
                <a:latin typeface="Raleway"/>
              </a:rPr>
              <a:t>one in the</a:t>
            </a:r>
          </a:p>
          <a:p>
            <a:pPr algn="ctr"/>
            <a:r>
              <a:rPr lang="en-US" sz="4500" b="1" dirty="0">
                <a:solidFill>
                  <a:srgbClr val="005ABB"/>
                </a:solidFill>
                <a:latin typeface="Raleway"/>
              </a:rPr>
              <a:t>stack?</a:t>
            </a:r>
          </a:p>
        </p:txBody>
      </p:sp>
      <p:grpSp>
        <p:nvGrpSpPr>
          <p:cNvPr id="7" name="Group 7"/>
          <p:cNvGrpSpPr/>
          <p:nvPr/>
        </p:nvGrpSpPr>
        <p:grpSpPr>
          <a:xfrm>
            <a:off x="5943600" y="4688068"/>
            <a:ext cx="9578972" cy="3299022"/>
            <a:chOff x="0" y="0"/>
            <a:chExt cx="6350000" cy="1934867"/>
          </a:xfrm>
        </p:grpSpPr>
        <p:sp>
          <p:nvSpPr>
            <p:cNvPr id="8" name="Freeform 8"/>
            <p:cNvSpPr/>
            <p:nvPr/>
          </p:nvSpPr>
          <p:spPr>
            <a:xfrm>
              <a:off x="91440" y="105410"/>
              <a:ext cx="6238240" cy="1849776"/>
            </a:xfrm>
            <a:custGeom>
              <a:avLst/>
              <a:gdLst/>
              <a:ahLst/>
              <a:cxnLst/>
              <a:rect l="l" t="t" r="r" b="b"/>
              <a:pathLst>
                <a:path w="6238240" h="1849776">
                  <a:moveTo>
                    <a:pt x="5615940" y="1306217"/>
                  </a:moveTo>
                  <a:cubicBezTo>
                    <a:pt x="5615940" y="1299867"/>
                    <a:pt x="5617210" y="1294787"/>
                    <a:pt x="5617210" y="1288437"/>
                  </a:cubicBezTo>
                  <a:lnTo>
                    <a:pt x="5617210" y="467360"/>
                  </a:lnTo>
                  <a:cubicBezTo>
                    <a:pt x="5617210" y="210820"/>
                    <a:pt x="5407660" y="0"/>
                    <a:pt x="5151120" y="0"/>
                  </a:cubicBezTo>
                  <a:lnTo>
                    <a:pt x="467360" y="0"/>
                  </a:lnTo>
                  <a:cubicBezTo>
                    <a:pt x="210820" y="0"/>
                    <a:pt x="0" y="210820"/>
                    <a:pt x="0" y="467360"/>
                  </a:cubicBezTo>
                  <a:lnTo>
                    <a:pt x="0" y="1288437"/>
                  </a:lnTo>
                  <a:cubicBezTo>
                    <a:pt x="0" y="1544976"/>
                    <a:pt x="209550" y="1755797"/>
                    <a:pt x="466090" y="1755797"/>
                  </a:cubicBezTo>
                  <a:lnTo>
                    <a:pt x="5149850" y="1755797"/>
                  </a:lnTo>
                  <a:cubicBezTo>
                    <a:pt x="5262880" y="1755797"/>
                    <a:pt x="5367020" y="1715157"/>
                    <a:pt x="5447030" y="1647847"/>
                  </a:cubicBezTo>
                  <a:cubicBezTo>
                    <a:pt x="5577840" y="1715157"/>
                    <a:pt x="5890260" y="1849776"/>
                    <a:pt x="6236970" y="1652926"/>
                  </a:cubicBezTo>
                  <a:cubicBezTo>
                    <a:pt x="6238240" y="1652926"/>
                    <a:pt x="5925820" y="1654197"/>
                    <a:pt x="5615940" y="1306217"/>
                  </a:cubicBezTo>
                  <a:close/>
                </a:path>
              </a:pathLst>
            </a:custGeom>
            <a:solidFill>
              <a:srgbClr val="F8FFEF"/>
            </a:solidFill>
          </p:spPr>
          <p:txBody>
            <a:bodyPr/>
            <a:lstStyle/>
            <a:p>
              <a:endParaRPr lang="en-US"/>
            </a:p>
          </p:txBody>
        </p:sp>
      </p:grpSp>
      <p:sp>
        <p:nvSpPr>
          <p:cNvPr id="9" name="TextBox 9"/>
          <p:cNvSpPr txBox="1"/>
          <p:nvPr/>
        </p:nvSpPr>
        <p:spPr>
          <a:xfrm>
            <a:off x="6477000" y="5369901"/>
            <a:ext cx="3812986" cy="2114035"/>
          </a:xfrm>
          <a:prstGeom prst="rect">
            <a:avLst/>
          </a:prstGeom>
        </p:spPr>
        <p:txBody>
          <a:bodyPr wrap="square" lIns="0" tIns="0" rIns="0" bIns="0" rtlCol="0" anchor="t">
            <a:spAutoFit/>
          </a:bodyPr>
          <a:lstStyle/>
          <a:p>
            <a:pPr algn="ctr"/>
            <a:r>
              <a:rPr lang="en-US" sz="4500" b="1" dirty="0">
                <a:solidFill>
                  <a:srgbClr val="005ABB"/>
                </a:solidFill>
                <a:latin typeface="Raleway"/>
              </a:rPr>
              <a:t>. . .or standing</a:t>
            </a:r>
          </a:p>
          <a:p>
            <a:pPr algn="ctr"/>
            <a:r>
              <a:rPr lang="en-US" sz="4500" b="1" dirty="0">
                <a:solidFill>
                  <a:srgbClr val="005ABB"/>
                </a:solidFill>
                <a:latin typeface="Raleway"/>
              </a:rPr>
              <a:t> out from</a:t>
            </a:r>
          </a:p>
          <a:p>
            <a:pPr algn="ctr"/>
            <a:r>
              <a:rPr lang="en-US" sz="4500" b="1" dirty="0">
                <a:solidFill>
                  <a:srgbClr val="005ABB"/>
                </a:solidFill>
                <a:latin typeface="Raleway"/>
              </a:rPr>
              <a:t> the pack?</a:t>
            </a:r>
          </a:p>
        </p:txBody>
      </p:sp>
      <p:pic>
        <p:nvPicPr>
          <p:cNvPr id="11" name="Picture 11"/>
          <p:cNvPicPr>
            <a:picLocks noChangeAspect="1"/>
          </p:cNvPicPr>
          <p:nvPr/>
        </p:nvPicPr>
        <p:blipFill rotWithShape="1">
          <a:blip r:embed="rId5"/>
          <a:srcRect l="22737" t="10258" r="21111" b="33590"/>
          <a:stretch/>
        </p:blipFill>
        <p:spPr>
          <a:xfrm>
            <a:off x="10457284" y="5255601"/>
            <a:ext cx="3431621" cy="2282028"/>
          </a:xfrm>
          <a:prstGeom prst="rect">
            <a:avLst/>
          </a:prstGeom>
        </p:spPr>
      </p:pic>
      <p:grpSp>
        <p:nvGrpSpPr>
          <p:cNvPr id="12" name="Group 12"/>
          <p:cNvGrpSpPr/>
          <p:nvPr/>
        </p:nvGrpSpPr>
        <p:grpSpPr>
          <a:xfrm>
            <a:off x="12648699" y="8250561"/>
            <a:ext cx="3007920" cy="916524"/>
            <a:chOff x="0" y="0"/>
            <a:chExt cx="6350000" cy="1934867"/>
          </a:xfrm>
        </p:grpSpPr>
        <p:sp>
          <p:nvSpPr>
            <p:cNvPr id="13" name="Freeform 13"/>
            <p:cNvSpPr/>
            <p:nvPr/>
          </p:nvSpPr>
          <p:spPr>
            <a:xfrm>
              <a:off x="91440" y="105410"/>
              <a:ext cx="6238240" cy="1849776"/>
            </a:xfrm>
            <a:custGeom>
              <a:avLst/>
              <a:gdLst/>
              <a:ahLst/>
              <a:cxnLst/>
              <a:rect l="l" t="t" r="r" b="b"/>
              <a:pathLst>
                <a:path w="6238240" h="1849776">
                  <a:moveTo>
                    <a:pt x="5615940" y="1306217"/>
                  </a:moveTo>
                  <a:cubicBezTo>
                    <a:pt x="5615940" y="1299867"/>
                    <a:pt x="5617210" y="1294787"/>
                    <a:pt x="5617210" y="1288437"/>
                  </a:cubicBezTo>
                  <a:lnTo>
                    <a:pt x="5617210" y="467360"/>
                  </a:lnTo>
                  <a:cubicBezTo>
                    <a:pt x="5617210" y="210820"/>
                    <a:pt x="5407660" y="0"/>
                    <a:pt x="5151120" y="0"/>
                  </a:cubicBezTo>
                  <a:lnTo>
                    <a:pt x="467360" y="0"/>
                  </a:lnTo>
                  <a:cubicBezTo>
                    <a:pt x="210820" y="0"/>
                    <a:pt x="0" y="210820"/>
                    <a:pt x="0" y="467360"/>
                  </a:cubicBezTo>
                  <a:lnTo>
                    <a:pt x="0" y="1288437"/>
                  </a:lnTo>
                  <a:cubicBezTo>
                    <a:pt x="0" y="1544976"/>
                    <a:pt x="209550" y="1755797"/>
                    <a:pt x="466090" y="1755797"/>
                  </a:cubicBezTo>
                  <a:lnTo>
                    <a:pt x="5149850" y="1755797"/>
                  </a:lnTo>
                  <a:cubicBezTo>
                    <a:pt x="5262880" y="1755797"/>
                    <a:pt x="5367020" y="1715157"/>
                    <a:pt x="5447030" y="1647847"/>
                  </a:cubicBezTo>
                  <a:cubicBezTo>
                    <a:pt x="5577840" y="1715157"/>
                    <a:pt x="5890260" y="1849776"/>
                    <a:pt x="6236970" y="1652926"/>
                  </a:cubicBezTo>
                  <a:cubicBezTo>
                    <a:pt x="6238240" y="1652926"/>
                    <a:pt x="5925820" y="1654197"/>
                    <a:pt x="5615940" y="1306217"/>
                  </a:cubicBezTo>
                  <a:close/>
                </a:path>
              </a:pathLst>
            </a:custGeom>
            <a:solidFill>
              <a:srgbClr val="BCFAA9"/>
            </a:solidFill>
          </p:spPr>
          <p:txBody>
            <a:bodyPr/>
            <a:lstStyle/>
            <a:p>
              <a:endParaRPr lang="en-US"/>
            </a:p>
          </p:txBody>
        </p:sp>
      </p:grpSp>
      <p:sp>
        <p:nvSpPr>
          <p:cNvPr id="14" name="TextBox 14"/>
          <p:cNvSpPr txBox="1"/>
          <p:nvPr/>
        </p:nvSpPr>
        <p:spPr>
          <a:xfrm>
            <a:off x="12278940" y="8494063"/>
            <a:ext cx="3503831" cy="486670"/>
          </a:xfrm>
          <a:prstGeom prst="rect">
            <a:avLst/>
          </a:prstGeom>
        </p:spPr>
        <p:txBody>
          <a:bodyPr lIns="0" tIns="0" rIns="0" bIns="0" rtlCol="0" anchor="t">
            <a:spAutoFit/>
          </a:bodyPr>
          <a:lstStyle/>
          <a:p>
            <a:pPr algn="ctr">
              <a:lnSpc>
                <a:spcPts val="3528"/>
              </a:lnSpc>
            </a:pPr>
            <a:r>
              <a:rPr lang="en-US" sz="3600" b="1" dirty="0">
                <a:solidFill>
                  <a:srgbClr val="429607"/>
                </a:solidFill>
                <a:latin typeface="Raleway"/>
              </a:rPr>
              <a:t>Notice me!</a:t>
            </a:r>
          </a:p>
        </p:txBody>
      </p:sp>
      <p:pic>
        <p:nvPicPr>
          <p:cNvPr id="15" name="Picture 10"/>
          <p:cNvPicPr>
            <a:picLocks noChangeAspect="1"/>
          </p:cNvPicPr>
          <p:nvPr/>
        </p:nvPicPr>
        <p:blipFill rotWithShape="1">
          <a:blip r:embed="rId6"/>
          <a:srcRect l="26094" t="1302" r="6476" b="36603"/>
          <a:stretch/>
        </p:blipFill>
        <p:spPr>
          <a:xfrm>
            <a:off x="4724400" y="1520751"/>
            <a:ext cx="3899912" cy="238826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3" name="TextBox 3"/>
          <p:cNvSpPr txBox="1"/>
          <p:nvPr/>
        </p:nvSpPr>
        <p:spPr>
          <a:xfrm>
            <a:off x="452937" y="1668389"/>
            <a:ext cx="7741857" cy="1090042"/>
          </a:xfrm>
          <a:prstGeom prst="rect">
            <a:avLst/>
          </a:prstGeom>
        </p:spPr>
        <p:txBody>
          <a:bodyPr wrap="square" lIns="0" tIns="0" rIns="0" bIns="0" rtlCol="0" anchor="t">
            <a:spAutoFit/>
          </a:bodyPr>
          <a:lstStyle/>
          <a:p>
            <a:pPr algn="l">
              <a:lnSpc>
                <a:spcPts val="8470"/>
              </a:lnSpc>
            </a:pPr>
            <a:r>
              <a:rPr lang="en-US" sz="6700" b="1" dirty="0">
                <a:solidFill>
                  <a:srgbClr val="55A51C"/>
                </a:solidFill>
                <a:latin typeface="Raleway"/>
              </a:rPr>
              <a:t>BREN MINDSET #2</a:t>
            </a:r>
          </a:p>
        </p:txBody>
      </p:sp>
      <p:sp>
        <p:nvSpPr>
          <p:cNvPr id="4" name="AutoShape 4"/>
          <p:cNvSpPr/>
          <p:nvPr/>
        </p:nvSpPr>
        <p:spPr>
          <a:xfrm>
            <a:off x="487739" y="2731552"/>
            <a:ext cx="3812454" cy="49748"/>
          </a:xfrm>
          <a:prstGeom prst="rect">
            <a:avLst/>
          </a:prstGeom>
          <a:solidFill>
            <a:srgbClr val="55A51C"/>
          </a:solidFill>
        </p:spPr>
        <p:txBody>
          <a:bodyPr/>
          <a:lstStyle/>
          <a:p>
            <a:endParaRPr lang="en-US"/>
          </a:p>
        </p:txBody>
      </p:sp>
      <p:sp>
        <p:nvSpPr>
          <p:cNvPr id="19" name="TextBox 5"/>
          <p:cNvSpPr txBox="1"/>
          <p:nvPr/>
        </p:nvSpPr>
        <p:spPr>
          <a:xfrm>
            <a:off x="468979" y="3455012"/>
            <a:ext cx="8561956" cy="503921"/>
          </a:xfrm>
          <a:prstGeom prst="rect">
            <a:avLst/>
          </a:prstGeom>
        </p:spPr>
        <p:txBody>
          <a:bodyPr wrap="square" lIns="0" tIns="0" rIns="0" bIns="0" rtlCol="0" anchor="t">
            <a:spAutoFit/>
          </a:bodyPr>
          <a:lstStyle/>
          <a:p>
            <a:pPr algn="l">
              <a:lnSpc>
                <a:spcPts val="3947"/>
              </a:lnSpc>
            </a:pPr>
            <a:r>
              <a:rPr lang="en-US" sz="4200" b="1" spc="210" dirty="0">
                <a:solidFill>
                  <a:srgbClr val="55A51C"/>
                </a:solidFill>
                <a:latin typeface="Raleway"/>
              </a:rPr>
              <a:t>Find + leverage connections!</a:t>
            </a:r>
            <a:endParaRPr lang="en-US" sz="3400" b="1" dirty="0">
              <a:solidFill>
                <a:srgbClr val="55A51C"/>
              </a:solidFill>
              <a:latin typeface="Raleway"/>
            </a:endParaRPr>
          </a:p>
        </p:txBody>
      </p:sp>
      <p:sp>
        <p:nvSpPr>
          <p:cNvPr id="35" name="TextBox 5"/>
          <p:cNvSpPr txBox="1"/>
          <p:nvPr/>
        </p:nvSpPr>
        <p:spPr>
          <a:xfrm>
            <a:off x="468979" y="4058188"/>
            <a:ext cx="8351981" cy="448841"/>
          </a:xfrm>
          <a:prstGeom prst="rect">
            <a:avLst/>
          </a:prstGeom>
        </p:spPr>
        <p:txBody>
          <a:bodyPr wrap="square" lIns="0" tIns="0" rIns="0" bIns="0" rtlCol="0" anchor="t">
            <a:spAutoFit/>
          </a:bodyPr>
          <a:lstStyle/>
          <a:p>
            <a:pPr marL="0" lvl="0" indent="0">
              <a:lnSpc>
                <a:spcPts val="3468"/>
              </a:lnSpc>
            </a:pPr>
            <a:r>
              <a:rPr lang="en-US" sz="3400" b="1" dirty="0">
                <a:solidFill>
                  <a:srgbClr val="55A51C"/>
                </a:solidFill>
                <a:latin typeface="Raleway"/>
                <a:sym typeface="Wingdings" panose="05000000000000000000" pitchFamily="2" charset="2"/>
              </a:rPr>
              <a:t>(proactively + when applying)</a:t>
            </a:r>
            <a:endParaRPr lang="en-US" sz="3400" b="1" dirty="0">
              <a:solidFill>
                <a:srgbClr val="55A51C"/>
              </a:solidFill>
              <a:latin typeface="Raleway"/>
            </a:endParaRPr>
          </a:p>
        </p:txBody>
      </p:sp>
      <p:sp>
        <p:nvSpPr>
          <p:cNvPr id="36" name="TextBox 3"/>
          <p:cNvSpPr txBox="1"/>
          <p:nvPr/>
        </p:nvSpPr>
        <p:spPr>
          <a:xfrm>
            <a:off x="990600" y="7456131"/>
            <a:ext cx="5638800" cy="846386"/>
          </a:xfrm>
          <a:prstGeom prst="rect">
            <a:avLst/>
          </a:prstGeom>
        </p:spPr>
        <p:txBody>
          <a:bodyPr wrap="square" lIns="0" tIns="0" rIns="0" bIns="0" rtlCol="0" anchor="t">
            <a:spAutoFit/>
          </a:bodyPr>
          <a:lstStyle/>
          <a:p>
            <a:pPr algn="l"/>
            <a:r>
              <a:rPr lang="en-US" sz="5500" b="1" dirty="0">
                <a:solidFill>
                  <a:srgbClr val="55A51C"/>
                </a:solidFill>
                <a:latin typeface="Raleway"/>
              </a:rPr>
              <a:t>THE BREN EDGE</a:t>
            </a:r>
          </a:p>
        </p:txBody>
      </p:sp>
      <p:pic>
        <p:nvPicPr>
          <p:cNvPr id="37" name="Picture 4" descr="https://dl.boxcloud.com/api/2.0/internal_files/688945609135/versions/731521139935/representations/png_paged_2048x2048/content/1.png?access_token=1!eythPeO6MW3pa4qEG7vcJ7qYq-IrlHwNmbgSeTzWx14IcshBsFlyc9Cg_xI6aS-Ecv5T5_DDKY1VpXGsSEuPXdmYcu69KoNttyHDSs0GMCiacjictOn67RwqMYKih1bXMI324AIbmgP90Ygj-QTpjqjEkW8IC2rnBHJU013w08pbBRk3_WDj7PBGV8iqsP1YFrAQYukjs1PtU4z4Ywfl22kU-DbOZc5lmF4jcS8otdl1hfbhyYzSMqMkePlx7znazCrWe1cTlMjah6FDSapWGgx2qYaL69Jmw3wMrdpPEGhBmS-ykUNN-We19HjEQymg7HvrelGzAwZKcGzOgHWrxVkA7TKQ_qihvBcyCPEuGG3eVDFS0-3x29GJH8HtOS7OCm-Y5ymDJAhkCoScbgaHVNYq-PMc8qSrBg8u87EeW7UojUlJRRDaZtD0SuL6h1BRX6ekJhLnkGZnMa0Pd0jUiRiLH2k6t-poxVLqyMpBQI4RDAvkeSxw_prxppap5AGdkRqtEFnfOoCoDQBCo43YWcywAR0Uvt6c9xsOovfsq9Zx_WHLE9ZGWNjdKf0DJkyatMOFEritIe4VEEgzkGhsojCadzUWZ8FBSygM-5br5TTxnBKlR7Q6yyrRHI0Exa70DErvCWpqIdeSn2wu2KaPkTdnkt4hz1Eq87M97lSyQybcWByWKMPTvJQKbjh3QzXVyz9868O9PWJIzD8KEIpYyFwKzmfW5tUDGaBxKwKNKdFTKuk8DMfyhMc.&amp;shared_link=https%3A%2F%2Fucsb.app.box.com%2Fs%2F7xoxheblz10ogta59laakak0b572ls4m&amp;box_client_name=box-content-preview&amp;box_client_version=2.48.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7508062"/>
            <a:ext cx="762000" cy="7944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74242" y="4612300"/>
            <a:ext cx="8839200" cy="4972050"/>
          </a:xfrm>
          <a:prstGeom prst="rect">
            <a:avLst/>
          </a:prstGeom>
        </p:spPr>
      </p:pic>
      <p:sp>
        <p:nvSpPr>
          <p:cNvPr id="9" name="TextBox 5">
            <a:extLst>
              <a:ext uri="{FF2B5EF4-FFF2-40B4-BE49-F238E27FC236}">
                <a16:creationId xmlns:a16="http://schemas.microsoft.com/office/drawing/2014/main" id="{7BCADEF6-25DF-48A3-9345-F469A4A0C81A}"/>
              </a:ext>
            </a:extLst>
          </p:cNvPr>
          <p:cNvSpPr txBox="1"/>
          <p:nvPr/>
        </p:nvSpPr>
        <p:spPr>
          <a:xfrm>
            <a:off x="487739" y="923144"/>
            <a:ext cx="10439399" cy="503921"/>
          </a:xfrm>
          <a:prstGeom prst="rect">
            <a:avLst/>
          </a:prstGeom>
        </p:spPr>
        <p:txBody>
          <a:bodyPr wrap="square" lIns="0" tIns="0" rIns="0" bIns="0" rtlCol="0" anchor="t">
            <a:spAutoFit/>
          </a:bodyPr>
          <a:lstStyle/>
          <a:p>
            <a:pPr algn="l">
              <a:lnSpc>
                <a:spcPts val="3947"/>
              </a:lnSpc>
            </a:pPr>
            <a:r>
              <a:rPr lang="en-US" sz="4200" b="1" spc="210" dirty="0">
                <a:solidFill>
                  <a:srgbClr val="55A51C"/>
                </a:solidFill>
                <a:latin typeface="Raleway"/>
              </a:rPr>
              <a:t>What else helps you stand out?</a:t>
            </a:r>
            <a:endParaRPr lang="en-US" sz="3400" b="1" dirty="0">
              <a:solidFill>
                <a:srgbClr val="55A51C"/>
              </a:solidFill>
              <a:latin typeface="Raleway"/>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35"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9357C5D-D164-490A-9878-1E8F13CA9AF4}"/>
              </a:ext>
            </a:extLst>
          </p:cNvPr>
          <p:cNvSpPr/>
          <p:nvPr/>
        </p:nvSpPr>
        <p:spPr>
          <a:xfrm>
            <a:off x="6476997" y="6409290"/>
            <a:ext cx="8153403" cy="3725310"/>
          </a:xfrm>
          <a:prstGeom prst="rect">
            <a:avLst/>
          </a:prstGeom>
          <a:solidFill>
            <a:srgbClr val="C8E5E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4"/>
          <p:cNvSpPr txBox="1"/>
          <p:nvPr/>
        </p:nvSpPr>
        <p:spPr>
          <a:xfrm>
            <a:off x="6656294" y="1772408"/>
            <a:ext cx="7593106" cy="8231612"/>
          </a:xfrm>
          <a:prstGeom prst="rect">
            <a:avLst/>
          </a:prstGeom>
        </p:spPr>
        <p:txBody>
          <a:bodyPr wrap="square" lIns="0" tIns="0" rIns="0" bIns="0" rtlCol="0" anchor="t">
            <a:spAutoFit/>
          </a:bodyPr>
          <a:lstStyle/>
          <a:p>
            <a:pPr marL="0" marR="0" lvl="0" indent="0" algn="l" defTabSz="914400" rtl="0" eaLnBrk="1" fontAlgn="auto" latinLnBrk="0" hangingPunct="1">
              <a:lnSpc>
                <a:spcPts val="3960"/>
              </a:lnSpc>
              <a:spcBef>
                <a:spcPts val="0"/>
              </a:spcBef>
              <a:spcAft>
                <a:spcPts val="0"/>
              </a:spcAft>
              <a:buClrTx/>
              <a:buSzTx/>
              <a:buFontTx/>
              <a:buNone/>
              <a:tabLst/>
              <a:defRPr/>
            </a:pPr>
            <a:r>
              <a:rPr kumimoji="0" lang="en-US" sz="3300" b="0" i="0" u="none" strike="noStrike" kern="1200" cap="none" spc="0" normalizeH="0" baseline="0" noProof="0" dirty="0">
                <a:ln>
                  <a:noFill/>
                </a:ln>
                <a:solidFill>
                  <a:srgbClr val="55A51C"/>
                </a:solidFill>
                <a:effectLst/>
                <a:uLnTx/>
                <a:uFillTx/>
                <a:latin typeface="Raleway Bold" panose="020B0604020202020204" charset="0"/>
                <a:ea typeface="+mn-ea"/>
                <a:cs typeface="+mn-cs"/>
              </a:rPr>
              <a:t>Go to</a:t>
            </a:r>
            <a:r>
              <a:rPr kumimoji="0" lang="en-US" sz="3300" b="0" i="0" u="none" strike="noStrike" kern="1200" cap="none" spc="0" normalizeH="0" baseline="0" noProof="0" dirty="0">
                <a:ln>
                  <a:noFill/>
                </a:ln>
                <a:solidFill>
                  <a:srgbClr val="000000"/>
                </a:solidFill>
                <a:effectLst/>
                <a:uLnTx/>
                <a:uFillTx/>
                <a:latin typeface="Raleway Bold" panose="020B0604020202020204" charset="0"/>
                <a:ea typeface="+mn-ea"/>
                <a:cs typeface="+mn-cs"/>
              </a:rPr>
              <a:t> </a:t>
            </a:r>
            <a:r>
              <a:rPr kumimoji="0" lang="en-US" sz="3300" b="0" i="0" u="sng" strike="noStrike" kern="1200" cap="none" spc="0" normalizeH="0" baseline="0" noProof="0" dirty="0">
                <a:ln>
                  <a:noFill/>
                </a:ln>
                <a:solidFill>
                  <a:srgbClr val="04859B"/>
                </a:solidFill>
                <a:effectLst/>
                <a:uLnTx/>
                <a:uFillTx/>
                <a:latin typeface="Raleway" panose="020B0604020202020204" charset="0"/>
                <a:ea typeface="+mn-ea"/>
                <a:cs typeface="+mn-cs"/>
                <a:hlinkClick r:id="rId3" tooltip="https://brenconnect.force.com/s/"/>
              </a:rPr>
              <a:t>https://brenconnect.bren.ucsb.edu/s/</a:t>
            </a:r>
            <a:endParaRPr kumimoji="0" lang="en-US" sz="3300" b="0" i="0" u="sng" strike="noStrike" kern="1200" cap="none" spc="0" normalizeH="0" baseline="0" noProof="0" dirty="0">
              <a:ln>
                <a:noFill/>
              </a:ln>
              <a:solidFill>
                <a:srgbClr val="04859B"/>
              </a:solidFill>
              <a:effectLst/>
              <a:uLnTx/>
              <a:uFillTx/>
              <a:latin typeface="Raleway" panose="020B0604020202020204" charset="0"/>
              <a:ea typeface="+mn-ea"/>
              <a:cs typeface="+mn-cs"/>
              <a:hlinkClick r:id="" action="ppaction://noaction"/>
            </a:endParaRPr>
          </a:p>
          <a:p>
            <a:pPr marL="0" marR="0" lvl="0" indent="0" algn="l" defTabSz="914400" rtl="0" eaLnBrk="1" fontAlgn="auto" latinLnBrk="0" hangingPunct="1">
              <a:lnSpc>
                <a:spcPts val="3960"/>
              </a:lnSpc>
              <a:spcBef>
                <a:spcPts val="0"/>
              </a:spcBef>
              <a:spcAft>
                <a:spcPts val="0"/>
              </a:spcAft>
              <a:buClrTx/>
              <a:buSzTx/>
              <a:buFontTx/>
              <a:buNone/>
              <a:tabLst/>
              <a:defRPr/>
            </a:pPr>
            <a:endParaRPr kumimoji="0" lang="en-US" sz="3300" b="0" i="0" u="sng" strike="noStrike" kern="1200" cap="none" spc="0" normalizeH="0" baseline="0" noProof="0" dirty="0">
              <a:ln>
                <a:noFill/>
              </a:ln>
              <a:solidFill>
                <a:srgbClr val="04859B"/>
              </a:solidFill>
              <a:effectLst/>
              <a:uLnTx/>
              <a:uFillTx/>
              <a:latin typeface="Raleway" panose="020B0604020202020204" charset="0"/>
              <a:ea typeface="+mn-ea"/>
              <a:cs typeface="+mn-cs"/>
              <a:hlinkClick r:id="" action="ppaction://noaction"/>
            </a:endParaRPr>
          </a:p>
          <a:p>
            <a:pPr marL="0" marR="0" lvl="0" indent="0" algn="l" defTabSz="914400" rtl="0" eaLnBrk="1" fontAlgn="auto" latinLnBrk="0" hangingPunct="1">
              <a:lnSpc>
                <a:spcPts val="4199"/>
              </a:lnSpc>
              <a:spcBef>
                <a:spcPts val="0"/>
              </a:spcBef>
              <a:spcAft>
                <a:spcPts val="0"/>
              </a:spcAft>
              <a:buClrTx/>
              <a:buSzTx/>
              <a:buFontTx/>
              <a:buNone/>
              <a:tabLst/>
              <a:defRPr/>
            </a:pPr>
            <a:r>
              <a:rPr kumimoji="0" lang="en-US" sz="3499" b="0" i="0" u="none" strike="noStrike" kern="1200" cap="none" spc="0" normalizeH="0" baseline="0" noProof="0" dirty="0">
                <a:ln>
                  <a:noFill/>
                </a:ln>
                <a:solidFill>
                  <a:srgbClr val="55A51C"/>
                </a:solidFill>
                <a:effectLst/>
                <a:uLnTx/>
                <a:uFillTx/>
                <a:latin typeface="Raleway Bold" panose="020B0604020202020204" charset="0"/>
                <a:ea typeface="+mn-ea"/>
                <a:cs typeface="+mn-cs"/>
              </a:rPr>
              <a:t>Create account. . . you have 2 options:</a:t>
            </a:r>
          </a:p>
          <a:p>
            <a:pPr marL="870585" marR="0" lvl="1" indent="-514350" algn="l" defTabSz="914400" rtl="0" eaLnBrk="1" fontAlgn="auto" latinLnBrk="0" hangingPunct="1">
              <a:lnSpc>
                <a:spcPts val="3960"/>
              </a:lnSpc>
              <a:spcBef>
                <a:spcPts val="0"/>
              </a:spcBef>
              <a:spcAft>
                <a:spcPts val="0"/>
              </a:spcAft>
              <a:buClrTx/>
              <a:buSzTx/>
              <a:buFont typeface="+mj-lt"/>
              <a:buAutoNum type="arabicPeriod"/>
              <a:tabLst/>
              <a:defRPr/>
            </a:pPr>
            <a:r>
              <a:rPr kumimoji="0" lang="en-US" sz="3300" b="0" i="0" u="none" strike="noStrike" kern="1200" cap="none" spc="0" normalizeH="0" baseline="0" noProof="0" dirty="0">
                <a:ln>
                  <a:noFill/>
                </a:ln>
                <a:solidFill>
                  <a:srgbClr val="005ABB"/>
                </a:solidFill>
                <a:effectLst/>
                <a:uLnTx/>
                <a:uFillTx/>
                <a:latin typeface="Raleway Bold" panose="020B0604020202020204" charset="0"/>
                <a:ea typeface="+mn-ea"/>
                <a:cs typeface="+mn-cs"/>
              </a:rPr>
              <a:t>SSO </a:t>
            </a:r>
            <a:r>
              <a:rPr kumimoji="0" lang="en-US" sz="3300" b="0" i="0" u="none" strike="noStrike" kern="1200" cap="none" spc="0" normalizeH="0" baseline="0" noProof="0" dirty="0">
                <a:ln>
                  <a:noFill/>
                </a:ln>
                <a:solidFill>
                  <a:srgbClr val="005ABB"/>
                </a:solidFill>
                <a:effectLst/>
                <a:uLnTx/>
                <a:uFillTx/>
                <a:latin typeface="Raleway" panose="020B0604020202020204" charset="0"/>
                <a:ea typeface="+mn-ea"/>
                <a:cs typeface="+mn-cs"/>
              </a:rPr>
              <a:t>(use UCSB Google account!)</a:t>
            </a:r>
          </a:p>
          <a:p>
            <a:pPr marL="870585" marR="0" lvl="1" indent="-514350" algn="l" defTabSz="914400" rtl="0" eaLnBrk="1" fontAlgn="auto" latinLnBrk="0" hangingPunct="1">
              <a:lnSpc>
                <a:spcPts val="3960"/>
              </a:lnSpc>
              <a:spcBef>
                <a:spcPts val="0"/>
              </a:spcBef>
              <a:spcAft>
                <a:spcPts val="0"/>
              </a:spcAft>
              <a:buClrTx/>
              <a:buSzTx/>
              <a:buFont typeface="+mj-lt"/>
              <a:buAutoNum type="arabicPeriod"/>
              <a:tabLst/>
              <a:defRPr/>
            </a:pPr>
            <a:r>
              <a:rPr kumimoji="0" lang="en-US" sz="3300" b="0" i="0" u="none" strike="noStrike" kern="1200" cap="none" spc="0" normalizeH="0" baseline="0" noProof="0" dirty="0">
                <a:ln>
                  <a:noFill/>
                </a:ln>
                <a:solidFill>
                  <a:srgbClr val="005ABB"/>
                </a:solidFill>
                <a:effectLst/>
                <a:uLnTx/>
                <a:uFillTx/>
                <a:latin typeface="Raleway Bold" panose="020B0604020202020204" charset="0"/>
                <a:ea typeface="+mn-ea"/>
                <a:cs typeface="+mn-cs"/>
              </a:rPr>
              <a:t>Unique user name &amp; password</a:t>
            </a:r>
            <a:r>
              <a:rPr kumimoji="0" lang="en-US" sz="3300" b="0" i="0" u="none" strike="noStrike" kern="1200" cap="none" spc="0" normalizeH="0" baseline="0" noProof="0" dirty="0">
                <a:ln>
                  <a:noFill/>
                </a:ln>
                <a:solidFill>
                  <a:srgbClr val="005ABB"/>
                </a:solidFill>
                <a:effectLst/>
                <a:uLnTx/>
                <a:uFillTx/>
                <a:latin typeface="Raleway" panose="020B0604020202020204" charset="0"/>
                <a:ea typeface="+mn-ea"/>
                <a:cs typeface="+mn-cs"/>
              </a:rPr>
              <a:t> (use your @ucsb.edu email NOT @</a:t>
            </a:r>
            <a:r>
              <a:rPr kumimoji="0" lang="en-US" sz="3300" b="0" i="0" u="none" strike="noStrike" kern="1200" cap="none" spc="0" normalizeH="0" baseline="0" noProof="0" dirty="0" err="1">
                <a:ln>
                  <a:noFill/>
                </a:ln>
                <a:solidFill>
                  <a:srgbClr val="005ABB"/>
                </a:solidFill>
                <a:effectLst/>
                <a:uLnTx/>
                <a:uFillTx/>
                <a:latin typeface="Raleway" panose="020B0604020202020204" charset="0"/>
                <a:ea typeface="+mn-ea"/>
                <a:cs typeface="+mn-cs"/>
              </a:rPr>
              <a:t>bren</a:t>
            </a:r>
            <a:r>
              <a:rPr kumimoji="0" lang="en-US" sz="3300" b="0" i="0" u="none" strike="noStrike" kern="1200" cap="none" spc="0" normalizeH="0" baseline="0" noProof="0" dirty="0">
                <a:ln>
                  <a:noFill/>
                </a:ln>
                <a:solidFill>
                  <a:srgbClr val="005ABB"/>
                </a:solidFill>
                <a:effectLst/>
                <a:uLnTx/>
                <a:uFillTx/>
                <a:latin typeface="Raleway" panose="020B0604020202020204" charset="0"/>
                <a:ea typeface="+mn-ea"/>
                <a:cs typeface="+mn-cs"/>
              </a:rPr>
              <a:t> one)</a:t>
            </a:r>
          </a:p>
          <a:p>
            <a:pPr marL="0" marR="0" lvl="0" indent="0" algn="l" defTabSz="914400" rtl="0" eaLnBrk="1" fontAlgn="auto" latinLnBrk="0" hangingPunct="1">
              <a:lnSpc>
                <a:spcPts val="3960"/>
              </a:lnSpc>
              <a:spcBef>
                <a:spcPts val="0"/>
              </a:spcBef>
              <a:spcAft>
                <a:spcPts val="0"/>
              </a:spcAft>
              <a:buClrTx/>
              <a:buSzTx/>
              <a:buFontTx/>
              <a:buNone/>
              <a:tabLst/>
              <a:defRPr/>
            </a:pPr>
            <a:r>
              <a:rPr kumimoji="0" lang="en-US" sz="3300" b="0" i="0" u="none" strike="noStrike" kern="1200" cap="none" spc="0" normalizeH="0" baseline="0" noProof="0" dirty="0">
                <a:ln>
                  <a:noFill/>
                </a:ln>
                <a:solidFill>
                  <a:srgbClr val="55A51C"/>
                </a:solidFill>
                <a:effectLst/>
                <a:uLnTx/>
                <a:uFillTx/>
                <a:latin typeface="Raleway Bold" panose="020B0604020202020204" charset="0"/>
                <a:ea typeface="+mn-ea"/>
                <a:cs typeface="+mn-cs"/>
              </a:rPr>
              <a:t>On your own—update profile and explore:</a:t>
            </a:r>
          </a:p>
          <a:p>
            <a:pPr marL="712470" marR="0" lvl="1" indent="-356235" algn="l" defTabSz="914400" rtl="0" eaLnBrk="1" fontAlgn="auto" latinLnBrk="0" hangingPunct="1">
              <a:lnSpc>
                <a:spcPts val="3960"/>
              </a:lnSpc>
              <a:spcBef>
                <a:spcPts val="0"/>
              </a:spcBef>
              <a:spcAft>
                <a:spcPts val="0"/>
              </a:spcAft>
              <a:buClrTx/>
              <a:buSzTx/>
              <a:buFont typeface="Arial"/>
              <a:buChar char="•"/>
              <a:tabLst/>
              <a:defRPr/>
            </a:pPr>
            <a:r>
              <a:rPr kumimoji="0" lang="en-US" sz="3300" b="0" i="0" u="none" strike="noStrike" kern="1200" cap="none" spc="0" normalizeH="0" baseline="0" noProof="0" dirty="0">
                <a:ln>
                  <a:noFill/>
                </a:ln>
                <a:solidFill>
                  <a:srgbClr val="005ABB"/>
                </a:solidFill>
                <a:effectLst/>
                <a:uLnTx/>
                <a:uFillTx/>
                <a:latin typeface="Raleway" panose="020B0604020202020204" charset="0"/>
                <a:ea typeface="+mn-ea"/>
                <a:cs typeface="+mn-cs"/>
              </a:rPr>
              <a:t>Add </a:t>
            </a:r>
            <a:r>
              <a:rPr kumimoji="0" lang="en-US" sz="3300" b="0" i="0" u="none" strike="noStrike" kern="1200" cap="none" spc="0" normalizeH="0" baseline="0" noProof="0" dirty="0" err="1">
                <a:ln>
                  <a:noFill/>
                </a:ln>
                <a:solidFill>
                  <a:srgbClr val="005ABB"/>
                </a:solidFill>
                <a:effectLst/>
                <a:uLnTx/>
                <a:uFillTx/>
                <a:latin typeface="Raleway" panose="020B0604020202020204" charset="0"/>
                <a:ea typeface="+mn-ea"/>
                <a:cs typeface="+mn-cs"/>
              </a:rPr>
              <a:t>env</a:t>
            </a:r>
            <a:r>
              <a:rPr kumimoji="0" lang="en-US" sz="3300" b="0" i="0" u="none" strike="noStrike" kern="1200" cap="none" spc="0" normalizeH="0" baseline="0" noProof="0" dirty="0">
                <a:ln>
                  <a:noFill/>
                </a:ln>
                <a:solidFill>
                  <a:srgbClr val="005ABB"/>
                </a:solidFill>
                <a:effectLst/>
                <a:uLnTx/>
                <a:uFillTx/>
                <a:latin typeface="Raleway" panose="020B0604020202020204" charset="0"/>
                <a:ea typeface="+mn-ea"/>
                <a:cs typeface="+mn-cs"/>
              </a:rPr>
              <a:t>. work &amp; education history to profile</a:t>
            </a:r>
          </a:p>
          <a:p>
            <a:pPr marL="712470" marR="0" lvl="1" indent="-356235" algn="l" defTabSz="914400" rtl="0" eaLnBrk="1" fontAlgn="auto" latinLnBrk="0" hangingPunct="1">
              <a:lnSpc>
                <a:spcPts val="3960"/>
              </a:lnSpc>
              <a:spcBef>
                <a:spcPts val="0"/>
              </a:spcBef>
              <a:spcAft>
                <a:spcPts val="0"/>
              </a:spcAft>
              <a:buClrTx/>
              <a:buSzTx/>
              <a:buFont typeface="Arial"/>
              <a:buChar char="•"/>
              <a:tabLst/>
              <a:defRPr/>
            </a:pPr>
            <a:r>
              <a:rPr kumimoji="0" lang="en-US" sz="3300" b="0" i="0" u="none" strike="noStrike" kern="1200" cap="none" spc="0" normalizeH="0" baseline="0" noProof="0" dirty="0">
                <a:ln>
                  <a:noFill/>
                </a:ln>
                <a:solidFill>
                  <a:srgbClr val="005ABB"/>
                </a:solidFill>
                <a:effectLst/>
                <a:uLnTx/>
                <a:uFillTx/>
                <a:latin typeface="Raleway" panose="020B0604020202020204" charset="0"/>
                <a:ea typeface="+mn-ea"/>
                <a:cs typeface="+mn-cs"/>
              </a:rPr>
              <a:t>Add a professional headshot </a:t>
            </a:r>
          </a:p>
          <a:p>
            <a:pPr marL="712470" marR="0" lvl="1" indent="-356235" algn="l" defTabSz="914400" rtl="0" eaLnBrk="1" fontAlgn="auto" latinLnBrk="0" hangingPunct="1">
              <a:lnSpc>
                <a:spcPts val="3960"/>
              </a:lnSpc>
              <a:spcBef>
                <a:spcPts val="0"/>
              </a:spcBef>
              <a:spcAft>
                <a:spcPts val="0"/>
              </a:spcAft>
              <a:buClrTx/>
              <a:buSzTx/>
              <a:buFont typeface="Arial"/>
              <a:buChar char="•"/>
              <a:tabLst/>
              <a:defRPr/>
            </a:pPr>
            <a:r>
              <a:rPr kumimoji="0" lang="en-US" sz="3300" b="0" i="0" u="none" strike="noStrike" kern="1200" cap="none" spc="0" normalizeH="0" baseline="0" noProof="0" dirty="0">
                <a:ln>
                  <a:noFill/>
                </a:ln>
                <a:solidFill>
                  <a:srgbClr val="005ABB"/>
                </a:solidFill>
                <a:effectLst/>
                <a:uLnTx/>
                <a:uFillTx/>
                <a:latin typeface="Raleway" panose="020B0604020202020204" charset="0"/>
                <a:ea typeface="+mn-ea"/>
                <a:cs typeface="+mn-cs"/>
              </a:rPr>
              <a:t>Watch our </a:t>
            </a:r>
            <a:r>
              <a:rPr kumimoji="0" lang="en-US" sz="3300" b="0" i="0" u="none" strike="noStrike" kern="1200" cap="none" spc="0" normalizeH="0" baseline="0" noProof="0" dirty="0">
                <a:ln>
                  <a:noFill/>
                </a:ln>
                <a:solidFill>
                  <a:srgbClr val="005ABB"/>
                </a:solidFill>
                <a:effectLst/>
                <a:uLnTx/>
                <a:uFillTx/>
                <a:latin typeface="Raleway" panose="020B0604020202020204" charset="0"/>
                <a:ea typeface="+mn-ea"/>
                <a:cs typeface="+mn-cs"/>
                <a:hlinkClick r:id="rId4"/>
              </a:rPr>
              <a:t>intro video</a:t>
            </a:r>
            <a:r>
              <a:rPr kumimoji="0" lang="en-US" sz="3300" b="0" i="0" u="none" strike="noStrike" kern="1200" cap="none" spc="0" normalizeH="0" baseline="0" noProof="0" dirty="0">
                <a:ln>
                  <a:noFill/>
                </a:ln>
                <a:solidFill>
                  <a:srgbClr val="005ABB"/>
                </a:solidFill>
                <a:effectLst/>
                <a:uLnTx/>
                <a:uFillTx/>
                <a:latin typeface="Raleway" panose="020B0604020202020204" charset="0"/>
                <a:ea typeface="+mn-ea"/>
                <a:cs typeface="+mn-cs"/>
              </a:rPr>
              <a:t> and start exploring! :)</a:t>
            </a:r>
          </a:p>
        </p:txBody>
      </p:sp>
      <p:sp>
        <p:nvSpPr>
          <p:cNvPr id="5" name="TextBox 5"/>
          <p:cNvSpPr txBox="1"/>
          <p:nvPr/>
        </p:nvSpPr>
        <p:spPr>
          <a:xfrm>
            <a:off x="8063032" y="605038"/>
            <a:ext cx="7080474" cy="857250"/>
          </a:xfrm>
          <a:prstGeom prst="rect">
            <a:avLst/>
          </a:prstGeom>
        </p:spPr>
        <p:txBody>
          <a:bodyPr lIns="0" tIns="0" rIns="0" bIns="0" rtlCol="0" anchor="t">
            <a:spAutoFit/>
          </a:bodyPr>
          <a:lstStyle/>
          <a:p>
            <a:pPr marL="0" marR="0" lvl="0" indent="0" algn="l" defTabSz="914400" rtl="0" eaLnBrk="1" fontAlgn="auto" latinLnBrk="0" hangingPunct="1">
              <a:lnSpc>
                <a:spcPts val="6720"/>
              </a:lnSpc>
              <a:spcBef>
                <a:spcPts val="0"/>
              </a:spcBef>
              <a:spcAft>
                <a:spcPts val="0"/>
              </a:spcAft>
              <a:buClrTx/>
              <a:buSzTx/>
              <a:buFontTx/>
              <a:buNone/>
              <a:tabLst/>
              <a:defRPr/>
            </a:pPr>
            <a:r>
              <a:rPr kumimoji="0" lang="en-US" sz="5600" b="0" i="0" u="none" strike="noStrike" kern="1200" cap="none" spc="0" normalizeH="0" baseline="0" noProof="0">
                <a:ln>
                  <a:noFill/>
                </a:ln>
                <a:solidFill>
                  <a:srgbClr val="005ABB"/>
                </a:solidFill>
                <a:effectLst/>
                <a:uLnTx/>
                <a:uFillTx/>
                <a:latin typeface="Raleway Bold"/>
                <a:ea typeface="+mn-ea"/>
                <a:cs typeface="+mn-cs"/>
              </a:rPr>
              <a:t>How to Sign Up</a:t>
            </a:r>
          </a:p>
        </p:txBody>
      </p:sp>
      <p:pic>
        <p:nvPicPr>
          <p:cNvPr id="9" name="Picture 8" descr="A screenshot of a sign in&#10;&#10;Description automatically generated">
            <a:extLst>
              <a:ext uri="{FF2B5EF4-FFF2-40B4-BE49-F238E27FC236}">
                <a16:creationId xmlns:a16="http://schemas.microsoft.com/office/drawing/2014/main" id="{5219B18B-AD93-3B06-794D-8C0895A0F0AB}"/>
              </a:ext>
            </a:extLst>
          </p:cNvPr>
          <p:cNvPicPr>
            <a:picLocks noChangeAspect="1"/>
          </p:cNvPicPr>
          <p:nvPr/>
        </p:nvPicPr>
        <p:blipFill>
          <a:blip r:embed="rId5"/>
          <a:stretch>
            <a:fillRect/>
          </a:stretch>
        </p:blipFill>
        <p:spPr>
          <a:xfrm>
            <a:off x="818310" y="442913"/>
            <a:ext cx="5400675" cy="9401175"/>
          </a:xfrm>
          <a:prstGeom prst="rect">
            <a:avLst/>
          </a:prstGeom>
        </p:spPr>
      </p:pic>
      <p:sp>
        <p:nvSpPr>
          <p:cNvPr id="10" name="Oval 9">
            <a:extLst>
              <a:ext uri="{FF2B5EF4-FFF2-40B4-BE49-F238E27FC236}">
                <a16:creationId xmlns:a16="http://schemas.microsoft.com/office/drawing/2014/main" id="{1C564D44-4ADC-8455-336C-00AA9183590C}"/>
              </a:ext>
            </a:extLst>
          </p:cNvPr>
          <p:cNvSpPr/>
          <p:nvPr/>
        </p:nvSpPr>
        <p:spPr>
          <a:xfrm>
            <a:off x="1075764" y="1899397"/>
            <a:ext cx="806823" cy="77320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Calibri"/>
                <a:cs typeface="Calibri"/>
              </a:rPr>
              <a:t>1</a:t>
            </a:r>
          </a:p>
        </p:txBody>
      </p:sp>
      <p:sp>
        <p:nvSpPr>
          <p:cNvPr id="11" name="Oval 10">
            <a:extLst>
              <a:ext uri="{FF2B5EF4-FFF2-40B4-BE49-F238E27FC236}">
                <a16:creationId xmlns:a16="http://schemas.microsoft.com/office/drawing/2014/main" id="{AD8391C8-55AF-EFFE-D6A9-E1C9DBE60FB7}"/>
              </a:ext>
            </a:extLst>
          </p:cNvPr>
          <p:cNvSpPr/>
          <p:nvPr/>
        </p:nvSpPr>
        <p:spPr>
          <a:xfrm>
            <a:off x="5535704" y="4140573"/>
            <a:ext cx="806823" cy="77320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E9E38BA0-1368-3962-FE81-3BC2A7EBE861}"/>
              </a:ext>
            </a:extLst>
          </p:cNvPr>
          <p:cNvSpPr txBox="1"/>
          <p:nvPr/>
        </p:nvSpPr>
        <p:spPr>
          <a:xfrm>
            <a:off x="5715000" y="4235824"/>
            <a:ext cx="76199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Calibri"/>
                <a:cs typeface="Calibri"/>
              </a:rPr>
              <a:t>2</a:t>
            </a:r>
            <a:endParaRPr kumimoji="0" lang="en-US" sz="2800" b="0" i="0" u="none" strike="noStrike" kern="1200" cap="none" spc="0" normalizeH="0" baseline="0" noProof="0">
              <a:ln>
                <a:noFill/>
              </a:ln>
              <a:solidFill>
                <a:prstClr val="white"/>
              </a:solidFill>
              <a:effectLst/>
              <a:uLnTx/>
              <a:uFillTx/>
              <a:latin typeface="Calibri"/>
              <a:ea typeface="Calibri"/>
              <a:cs typeface="Calibri"/>
            </a:endParaRPr>
          </a:p>
        </p:txBody>
      </p:sp>
      <p:sp>
        <p:nvSpPr>
          <p:cNvPr id="2" name="Rectangle 1">
            <a:extLst>
              <a:ext uri="{FF2B5EF4-FFF2-40B4-BE49-F238E27FC236}">
                <a16:creationId xmlns:a16="http://schemas.microsoft.com/office/drawing/2014/main" id="{EB3E080B-B046-4F76-B1BE-9DFAAE2A9B2D}"/>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CA3330DE-8406-403C-919D-C0ADEA151EAF}"/>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2">
            <a:extLst>
              <a:ext uri="{FF2B5EF4-FFF2-40B4-BE49-F238E27FC236}">
                <a16:creationId xmlns:a16="http://schemas.microsoft.com/office/drawing/2014/main" id="{30F29B69-6D0D-4040-81B6-5D3D196B283D}"/>
              </a:ext>
            </a:extLst>
          </p:cNvPr>
          <p:cNvPicPr>
            <a:picLocks noChangeAspect="1"/>
          </p:cNvPicPr>
          <p:nvPr/>
        </p:nvPicPr>
        <p:blipFill>
          <a:blip r:embed="rId6"/>
          <a:stretch>
            <a:fillRect/>
          </a:stretch>
        </p:blipFill>
        <p:spPr>
          <a:xfrm>
            <a:off x="13831424" y="304800"/>
            <a:ext cx="4608975" cy="46089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duotone>
              <a:prstClr val="black"/>
              <a:schemeClr val="accent3">
                <a:tint val="45000"/>
                <a:satMod val="400000"/>
              </a:schemeClr>
            </a:duotone>
          </a:blip>
          <a:tile tx="0" ty="0" sx="100000" sy="100000" flip="none" algn="tl"/>
        </a:blipFill>
        <a:effectLst/>
      </p:bgPr>
    </p:bg>
    <p:spTree>
      <p:nvGrpSpPr>
        <p:cNvPr id="1" name=""/>
        <p:cNvGrpSpPr/>
        <p:nvPr/>
      </p:nvGrpSpPr>
      <p:grpSpPr>
        <a:xfrm>
          <a:off x="0" y="0"/>
          <a:ext cx="0" cy="0"/>
          <a:chOff x="0" y="0"/>
          <a:chExt cx="0" cy="0"/>
        </a:xfrm>
      </p:grpSpPr>
      <p:sp>
        <p:nvSpPr>
          <p:cNvPr id="2" name="AutoShape 2"/>
          <p:cNvSpPr/>
          <p:nvPr/>
        </p:nvSpPr>
        <p:spPr>
          <a:xfrm>
            <a:off x="1028700" y="9258300"/>
            <a:ext cx="16230600" cy="38100"/>
          </a:xfrm>
          <a:prstGeom prst="rect">
            <a:avLst/>
          </a:prstGeom>
          <a:solidFill>
            <a:srgbClr val="EEF8EB"/>
          </a:solidFill>
        </p:spPr>
        <p:txBody>
          <a:bodyPr/>
          <a:lstStyle/>
          <a:p>
            <a:endParaRPr lang="en-US"/>
          </a:p>
        </p:txBody>
      </p:sp>
      <p:sp>
        <p:nvSpPr>
          <p:cNvPr id="3" name="AutoShape 3"/>
          <p:cNvSpPr/>
          <p:nvPr/>
        </p:nvSpPr>
        <p:spPr>
          <a:xfrm>
            <a:off x="1028700" y="990600"/>
            <a:ext cx="16230600" cy="38100"/>
          </a:xfrm>
          <a:prstGeom prst="rect">
            <a:avLst/>
          </a:prstGeom>
          <a:solidFill>
            <a:srgbClr val="EEF8EB"/>
          </a:solidFill>
        </p:spPr>
        <p:txBody>
          <a:bodyPr/>
          <a:lstStyle/>
          <a:p>
            <a:endParaRPr lang="en-US"/>
          </a:p>
        </p:txBody>
      </p:sp>
      <p:sp>
        <p:nvSpPr>
          <p:cNvPr id="4" name="TextBox 4"/>
          <p:cNvSpPr txBox="1"/>
          <p:nvPr/>
        </p:nvSpPr>
        <p:spPr>
          <a:xfrm>
            <a:off x="1828800" y="4381500"/>
            <a:ext cx="15113570" cy="923330"/>
          </a:xfrm>
          <a:prstGeom prst="rect">
            <a:avLst/>
          </a:prstGeom>
        </p:spPr>
        <p:txBody>
          <a:bodyPr wrap="square" lIns="0" tIns="0" rIns="0" bIns="0" rtlCol="0" anchor="t">
            <a:spAutoFit/>
          </a:bodyPr>
          <a:lstStyle/>
          <a:p>
            <a:pPr marL="0" marR="0" lvl="0" indent="0" algn="ctr" defTabSz="914400" rtl="0" eaLnBrk="1" fontAlgn="auto" latinLnBrk="0" hangingPunct="1">
              <a:lnSpc>
                <a:spcPts val="7200"/>
              </a:lnSpc>
              <a:spcBef>
                <a:spcPts val="0"/>
              </a:spcBef>
              <a:spcAft>
                <a:spcPts val="0"/>
              </a:spcAft>
              <a:buClrTx/>
              <a:buSzTx/>
              <a:buFontTx/>
              <a:buNone/>
              <a:tabLst/>
              <a:defRPr/>
            </a:pPr>
            <a:r>
              <a:rPr lang="en-US" sz="7200" b="1" spc="215" dirty="0">
                <a:solidFill>
                  <a:srgbClr val="EEF8EB"/>
                </a:solidFill>
                <a:latin typeface="Raleway"/>
              </a:rPr>
              <a:t>Let’s take a look:</a:t>
            </a:r>
            <a:endParaRPr kumimoji="0" lang="en-US" sz="7200" b="1" i="0" u="none" strike="noStrike" kern="1200" cap="none" spc="215" normalizeH="0" baseline="0" noProof="0" dirty="0">
              <a:ln>
                <a:noFill/>
              </a:ln>
              <a:solidFill>
                <a:srgbClr val="EEF8EB"/>
              </a:solidFill>
              <a:effectLst/>
              <a:uLnTx/>
              <a:uFillTx/>
              <a:latin typeface="Raleway"/>
              <a:ea typeface="+mn-ea"/>
              <a:cs typeface="+mn-cs"/>
            </a:endParaRPr>
          </a:p>
        </p:txBody>
      </p:sp>
      <p:sp>
        <p:nvSpPr>
          <p:cNvPr id="5" name="TextBox 7">
            <a:extLst>
              <a:ext uri="{FF2B5EF4-FFF2-40B4-BE49-F238E27FC236}">
                <a16:creationId xmlns:a16="http://schemas.microsoft.com/office/drawing/2014/main" id="{DD971CCA-5917-6B9B-3C6E-E54D51837031}"/>
              </a:ext>
            </a:extLst>
          </p:cNvPr>
          <p:cNvSpPr txBox="1"/>
          <p:nvPr/>
        </p:nvSpPr>
        <p:spPr>
          <a:xfrm>
            <a:off x="3505200" y="5448300"/>
            <a:ext cx="11658600" cy="410369"/>
          </a:xfrm>
          <a:prstGeom prst="rect">
            <a:avLst/>
          </a:prstGeom>
        </p:spPr>
        <p:txBody>
          <a:bodyPr wrap="square" lIns="0" tIns="0" rIns="0" bIns="0" rtlCol="0" anchor="t">
            <a:spAutoFit/>
          </a:bodyPr>
          <a:lstStyle/>
          <a:p>
            <a:pPr marL="457200" marR="0" lvl="0" indent="-457200" algn="ctr" defTabSz="914400" rtl="0" eaLnBrk="1" fontAlgn="auto" latinLnBrk="0" hangingPunct="1">
              <a:lnSpc>
                <a:spcPts val="3195"/>
              </a:lnSpc>
              <a:spcBef>
                <a:spcPts val="0"/>
              </a:spcBef>
              <a:spcAft>
                <a:spcPts val="0"/>
              </a:spcAft>
              <a:buClrTx/>
              <a:buSzTx/>
              <a:buFont typeface="Wingdings" panose="05000000000000000000" pitchFamily="2" charset="2"/>
              <a:buChar char="à"/>
              <a:tabLst/>
              <a:defRPr/>
            </a:pPr>
            <a:r>
              <a:rPr kumimoji="0" lang="en-US" sz="3000" b="1" i="0" u="none" strike="noStrike" kern="1200" cap="none" spc="0" normalizeH="0" baseline="0" noProof="0" dirty="0">
                <a:ln>
                  <a:noFill/>
                </a:ln>
                <a:solidFill>
                  <a:srgbClr val="005ABB"/>
                </a:solidFill>
                <a:effectLst/>
                <a:uLnTx/>
                <a:uFillTx/>
                <a:latin typeface="Raleway"/>
                <a:ea typeface="+mn-ea"/>
                <a:cs typeface="+mn-cs"/>
                <a:sym typeface="Wingdings" panose="05000000000000000000" pitchFamily="2" charset="2"/>
                <a:hlinkClick r:id="rId4"/>
              </a:rPr>
              <a:t>Examples found here on </a:t>
            </a:r>
            <a:r>
              <a:rPr kumimoji="0" lang="en-US" sz="3000" b="1" i="0" u="none" strike="noStrike" kern="1200" cap="none" spc="0" normalizeH="0" baseline="0" noProof="0" dirty="0" err="1">
                <a:ln>
                  <a:noFill/>
                </a:ln>
                <a:solidFill>
                  <a:srgbClr val="005ABB"/>
                </a:solidFill>
                <a:effectLst/>
                <a:uLnTx/>
                <a:uFillTx/>
                <a:latin typeface="Raleway"/>
                <a:ea typeface="+mn-ea"/>
                <a:cs typeface="+mn-cs"/>
                <a:sym typeface="Wingdings" panose="05000000000000000000" pitchFamily="2" charset="2"/>
                <a:hlinkClick r:id="rId4"/>
              </a:rPr>
              <a:t>BrenConnect</a:t>
            </a:r>
            <a:r>
              <a:rPr kumimoji="0" lang="en-US" sz="3000" b="1" i="0" u="none" strike="noStrike" kern="1200" cap="none" spc="0" normalizeH="0" baseline="0" noProof="0" dirty="0">
                <a:ln>
                  <a:noFill/>
                </a:ln>
                <a:solidFill>
                  <a:srgbClr val="005ABB"/>
                </a:solidFill>
                <a:effectLst/>
                <a:uLnTx/>
                <a:uFillTx/>
                <a:latin typeface="Raleway"/>
                <a:ea typeface="+mn-ea"/>
                <a:cs typeface="+mn-cs"/>
                <a:sym typeface="Wingdings" panose="05000000000000000000" pitchFamily="2" charset="2"/>
                <a:hlinkClick r:id="rId4"/>
              </a:rPr>
              <a:t> </a:t>
            </a:r>
            <a:endParaRPr kumimoji="0" lang="en-US" sz="3000" b="1" i="0" u="none" strike="noStrike" kern="1200" cap="none" spc="0" normalizeH="0" baseline="0" noProof="0" dirty="0">
              <a:ln>
                <a:noFill/>
              </a:ln>
              <a:solidFill>
                <a:srgbClr val="005ABB"/>
              </a:solidFill>
              <a:effectLst/>
              <a:uLnTx/>
              <a:uFillTx/>
              <a:latin typeface="Raleway"/>
              <a:ea typeface="+mn-ea"/>
              <a:cs typeface="+mn-cs"/>
              <a:sym typeface="Wingdings" panose="05000000000000000000" pitchFamily="2" charset="2"/>
              <a:hlinkClick r:id="rId5"/>
            </a:endParaRPr>
          </a:p>
        </p:txBody>
      </p:sp>
    </p:spTree>
    <p:extLst>
      <p:ext uri="{BB962C8B-B14F-4D97-AF65-F5344CB8AC3E}">
        <p14:creationId xmlns:p14="http://schemas.microsoft.com/office/powerpoint/2010/main" val="502205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1028700" y="1906780"/>
            <a:ext cx="6764039" cy="9525"/>
          </a:xfrm>
          <a:prstGeom prst="rect">
            <a:avLst/>
          </a:prstGeom>
          <a:solidFill>
            <a:srgbClr val="55A51C"/>
          </a:solidFill>
        </p:spPr>
        <p:txBody>
          <a:bodyPr/>
          <a:lstStyle/>
          <a:p>
            <a:endParaRPr lang="en-US"/>
          </a:p>
        </p:txBody>
      </p:sp>
      <p:sp>
        <p:nvSpPr>
          <p:cNvPr id="5" name="AutoShape 5"/>
          <p:cNvSpPr/>
          <p:nvPr/>
        </p:nvSpPr>
        <p:spPr>
          <a:xfrm>
            <a:off x="1028700" y="1847013"/>
            <a:ext cx="6764039" cy="59768"/>
          </a:xfrm>
          <a:prstGeom prst="rect">
            <a:avLst/>
          </a:prstGeom>
          <a:solidFill>
            <a:srgbClr val="F9FCFF"/>
          </a:solidFill>
        </p:spPr>
        <p:txBody>
          <a:bodyPr/>
          <a:lstStyle/>
          <a:p>
            <a:endParaRPr lang="en-US"/>
          </a:p>
        </p:txBody>
      </p:sp>
      <p:grpSp>
        <p:nvGrpSpPr>
          <p:cNvPr id="6" name="Group 6"/>
          <p:cNvGrpSpPr/>
          <p:nvPr/>
        </p:nvGrpSpPr>
        <p:grpSpPr>
          <a:xfrm>
            <a:off x="2512513" y="6450907"/>
            <a:ext cx="4819714" cy="3973231"/>
            <a:chOff x="0" y="0"/>
            <a:chExt cx="2219960" cy="1830070"/>
          </a:xfrm>
        </p:grpSpPr>
        <p:sp>
          <p:nvSpPr>
            <p:cNvPr id="7" name="Freeform 7"/>
            <p:cNvSpPr/>
            <p:nvPr/>
          </p:nvSpPr>
          <p:spPr>
            <a:xfrm>
              <a:off x="25400" y="25400"/>
              <a:ext cx="2152650" cy="1187450"/>
            </a:xfrm>
            <a:custGeom>
              <a:avLst/>
              <a:gdLst/>
              <a:ahLst/>
              <a:cxnLst/>
              <a:rect l="l" t="t" r="r" b="b"/>
              <a:pathLst>
                <a:path w="2152650" h="1187450">
                  <a:moveTo>
                    <a:pt x="2026920" y="1187450"/>
                  </a:moveTo>
                  <a:lnTo>
                    <a:pt x="125730" y="1187450"/>
                  </a:lnTo>
                  <a:cubicBezTo>
                    <a:pt x="57150" y="1187450"/>
                    <a:pt x="0" y="1131570"/>
                    <a:pt x="0" y="1061720"/>
                  </a:cubicBezTo>
                  <a:lnTo>
                    <a:pt x="0" y="125730"/>
                  </a:lnTo>
                  <a:cubicBezTo>
                    <a:pt x="0" y="55880"/>
                    <a:pt x="55880" y="0"/>
                    <a:pt x="125730" y="0"/>
                  </a:cubicBezTo>
                  <a:lnTo>
                    <a:pt x="2026920" y="0"/>
                  </a:lnTo>
                  <a:cubicBezTo>
                    <a:pt x="2095500" y="0"/>
                    <a:pt x="2152650" y="55880"/>
                    <a:pt x="2152650" y="125730"/>
                  </a:cubicBezTo>
                  <a:lnTo>
                    <a:pt x="2152650" y="1062990"/>
                  </a:lnTo>
                  <a:cubicBezTo>
                    <a:pt x="2152650" y="1131570"/>
                    <a:pt x="2095500" y="1187450"/>
                    <a:pt x="2026920" y="1187450"/>
                  </a:cubicBezTo>
                  <a:close/>
                </a:path>
              </a:pathLst>
            </a:custGeom>
            <a:solidFill>
              <a:srgbClr val="AD9181"/>
            </a:solidFill>
          </p:spPr>
          <p:txBody>
            <a:bodyPr/>
            <a:lstStyle/>
            <a:p>
              <a:endParaRPr lang="en-US"/>
            </a:p>
          </p:txBody>
        </p:sp>
        <p:sp>
          <p:nvSpPr>
            <p:cNvPr id="8" name="Freeform 8"/>
            <p:cNvSpPr/>
            <p:nvPr/>
          </p:nvSpPr>
          <p:spPr>
            <a:xfrm>
              <a:off x="0" y="0"/>
              <a:ext cx="2204720" cy="1830070"/>
            </a:xfrm>
            <a:custGeom>
              <a:avLst/>
              <a:gdLst/>
              <a:ahLst/>
              <a:cxnLst/>
              <a:rect l="l" t="t" r="r" b="b"/>
              <a:pathLst>
                <a:path w="2204720" h="1830070">
                  <a:moveTo>
                    <a:pt x="2052320" y="0"/>
                  </a:moveTo>
                  <a:lnTo>
                    <a:pt x="151130" y="0"/>
                  </a:lnTo>
                  <a:cubicBezTo>
                    <a:pt x="67310" y="0"/>
                    <a:pt x="0" y="67310"/>
                    <a:pt x="0" y="151130"/>
                  </a:cubicBezTo>
                  <a:lnTo>
                    <a:pt x="0" y="1088390"/>
                  </a:lnTo>
                  <a:cubicBezTo>
                    <a:pt x="0" y="1170940"/>
                    <a:pt x="67310" y="1239520"/>
                    <a:pt x="151130" y="1239520"/>
                  </a:cubicBezTo>
                  <a:lnTo>
                    <a:pt x="1076960" y="1239520"/>
                  </a:lnTo>
                  <a:lnTo>
                    <a:pt x="1076960" y="1380490"/>
                  </a:lnTo>
                  <a:lnTo>
                    <a:pt x="1075690" y="1380490"/>
                  </a:lnTo>
                  <a:lnTo>
                    <a:pt x="1075690" y="1828800"/>
                  </a:lnTo>
                  <a:lnTo>
                    <a:pt x="1126490" y="1828800"/>
                  </a:lnTo>
                  <a:lnTo>
                    <a:pt x="1126490" y="1381760"/>
                  </a:lnTo>
                  <a:lnTo>
                    <a:pt x="1127760" y="1381760"/>
                  </a:lnTo>
                  <a:lnTo>
                    <a:pt x="1127760" y="1238250"/>
                  </a:lnTo>
                  <a:lnTo>
                    <a:pt x="2053590" y="1238250"/>
                  </a:lnTo>
                  <a:cubicBezTo>
                    <a:pt x="2136140" y="1238250"/>
                    <a:pt x="2204720" y="1170940"/>
                    <a:pt x="2204720" y="1087120"/>
                  </a:cubicBezTo>
                  <a:lnTo>
                    <a:pt x="2204720" y="151130"/>
                  </a:lnTo>
                  <a:cubicBezTo>
                    <a:pt x="2203450" y="67310"/>
                    <a:pt x="2136140" y="0"/>
                    <a:pt x="2052320" y="0"/>
                  </a:cubicBezTo>
                  <a:close/>
                  <a:moveTo>
                    <a:pt x="2152650" y="1087120"/>
                  </a:moveTo>
                  <a:cubicBezTo>
                    <a:pt x="2152650" y="1141730"/>
                    <a:pt x="2108200" y="1187450"/>
                    <a:pt x="2052320" y="1187450"/>
                  </a:cubicBezTo>
                  <a:lnTo>
                    <a:pt x="151130" y="1187450"/>
                  </a:lnTo>
                  <a:cubicBezTo>
                    <a:pt x="95250" y="1187450"/>
                    <a:pt x="50800" y="1143000"/>
                    <a:pt x="50800" y="1087120"/>
                  </a:cubicBezTo>
                  <a:lnTo>
                    <a:pt x="50800" y="151130"/>
                  </a:lnTo>
                  <a:cubicBezTo>
                    <a:pt x="50800" y="95250"/>
                    <a:pt x="95250" y="50800"/>
                    <a:pt x="151130" y="50800"/>
                  </a:cubicBezTo>
                  <a:lnTo>
                    <a:pt x="2052320" y="50800"/>
                  </a:lnTo>
                  <a:cubicBezTo>
                    <a:pt x="2106930" y="50800"/>
                    <a:pt x="2152650" y="95250"/>
                    <a:pt x="2152650" y="151130"/>
                  </a:cubicBezTo>
                  <a:lnTo>
                    <a:pt x="2152650" y="1087120"/>
                  </a:lnTo>
                  <a:close/>
                  <a:moveTo>
                    <a:pt x="1075690" y="1830070"/>
                  </a:moveTo>
                  <a:lnTo>
                    <a:pt x="1126490" y="1830070"/>
                  </a:lnTo>
                  <a:lnTo>
                    <a:pt x="1126490" y="1830070"/>
                  </a:lnTo>
                  <a:lnTo>
                    <a:pt x="1075690" y="1830070"/>
                  </a:lnTo>
                  <a:close/>
                </a:path>
              </a:pathLst>
            </a:custGeom>
            <a:solidFill>
              <a:srgbClr val="32232E"/>
            </a:solidFill>
          </p:spPr>
          <p:txBody>
            <a:bodyPr/>
            <a:lstStyle/>
            <a:p>
              <a:endParaRPr lang="en-US"/>
            </a:p>
          </p:txBody>
        </p:sp>
      </p:grpSp>
      <p:grpSp>
        <p:nvGrpSpPr>
          <p:cNvPr id="9" name="Group 9"/>
          <p:cNvGrpSpPr/>
          <p:nvPr/>
        </p:nvGrpSpPr>
        <p:grpSpPr>
          <a:xfrm rot="393516">
            <a:off x="11546461" y="5565820"/>
            <a:ext cx="5869881" cy="6820655"/>
            <a:chOff x="0" y="0"/>
            <a:chExt cx="2219960" cy="2579538"/>
          </a:xfrm>
        </p:grpSpPr>
        <p:sp>
          <p:nvSpPr>
            <p:cNvPr id="10" name="Freeform 10"/>
            <p:cNvSpPr/>
            <p:nvPr/>
          </p:nvSpPr>
          <p:spPr>
            <a:xfrm>
              <a:off x="25400" y="25400"/>
              <a:ext cx="2152650" cy="1187450"/>
            </a:xfrm>
            <a:custGeom>
              <a:avLst/>
              <a:gdLst/>
              <a:ahLst/>
              <a:cxnLst/>
              <a:rect l="l" t="t" r="r" b="b"/>
              <a:pathLst>
                <a:path w="2152650" h="1187450">
                  <a:moveTo>
                    <a:pt x="2026920" y="1187450"/>
                  </a:moveTo>
                  <a:lnTo>
                    <a:pt x="125730" y="1187450"/>
                  </a:lnTo>
                  <a:cubicBezTo>
                    <a:pt x="57150" y="1187450"/>
                    <a:pt x="0" y="1131570"/>
                    <a:pt x="0" y="1061720"/>
                  </a:cubicBezTo>
                  <a:lnTo>
                    <a:pt x="0" y="125730"/>
                  </a:lnTo>
                  <a:cubicBezTo>
                    <a:pt x="0" y="55880"/>
                    <a:pt x="55880" y="0"/>
                    <a:pt x="125730" y="0"/>
                  </a:cubicBezTo>
                  <a:lnTo>
                    <a:pt x="2026920" y="0"/>
                  </a:lnTo>
                  <a:cubicBezTo>
                    <a:pt x="2095500" y="0"/>
                    <a:pt x="2152650" y="55880"/>
                    <a:pt x="2152650" y="125730"/>
                  </a:cubicBezTo>
                  <a:lnTo>
                    <a:pt x="2152650" y="1062990"/>
                  </a:lnTo>
                  <a:cubicBezTo>
                    <a:pt x="2152650" y="1131570"/>
                    <a:pt x="2095500" y="1187450"/>
                    <a:pt x="2026920" y="1187450"/>
                  </a:cubicBezTo>
                  <a:close/>
                </a:path>
              </a:pathLst>
            </a:custGeom>
            <a:solidFill>
              <a:srgbClr val="AD9181"/>
            </a:solidFill>
          </p:spPr>
          <p:txBody>
            <a:bodyPr/>
            <a:lstStyle/>
            <a:p>
              <a:endParaRPr lang="en-US"/>
            </a:p>
          </p:txBody>
        </p:sp>
        <p:sp>
          <p:nvSpPr>
            <p:cNvPr id="11" name="Freeform 11"/>
            <p:cNvSpPr/>
            <p:nvPr/>
          </p:nvSpPr>
          <p:spPr>
            <a:xfrm>
              <a:off x="0" y="0"/>
              <a:ext cx="2204720" cy="2579538"/>
            </a:xfrm>
            <a:custGeom>
              <a:avLst/>
              <a:gdLst/>
              <a:ahLst/>
              <a:cxnLst/>
              <a:rect l="l" t="t" r="r" b="b"/>
              <a:pathLst>
                <a:path w="2204720" h="2579538">
                  <a:moveTo>
                    <a:pt x="2052320" y="0"/>
                  </a:moveTo>
                  <a:lnTo>
                    <a:pt x="151130" y="0"/>
                  </a:lnTo>
                  <a:cubicBezTo>
                    <a:pt x="67310" y="0"/>
                    <a:pt x="0" y="67310"/>
                    <a:pt x="0" y="151130"/>
                  </a:cubicBezTo>
                  <a:lnTo>
                    <a:pt x="0" y="1088390"/>
                  </a:lnTo>
                  <a:cubicBezTo>
                    <a:pt x="0" y="1170940"/>
                    <a:pt x="67310" y="1239520"/>
                    <a:pt x="151130" y="1239520"/>
                  </a:cubicBezTo>
                  <a:lnTo>
                    <a:pt x="1076960" y="1239520"/>
                  </a:lnTo>
                  <a:lnTo>
                    <a:pt x="1076960" y="1380490"/>
                  </a:lnTo>
                  <a:lnTo>
                    <a:pt x="1075690" y="1380490"/>
                  </a:lnTo>
                  <a:lnTo>
                    <a:pt x="1075690" y="1828800"/>
                  </a:lnTo>
                  <a:lnTo>
                    <a:pt x="1126490" y="1828800"/>
                  </a:lnTo>
                  <a:lnTo>
                    <a:pt x="1126490" y="1381760"/>
                  </a:lnTo>
                  <a:lnTo>
                    <a:pt x="1127760" y="1381760"/>
                  </a:lnTo>
                  <a:lnTo>
                    <a:pt x="1127760" y="1238250"/>
                  </a:lnTo>
                  <a:lnTo>
                    <a:pt x="2053590" y="1238250"/>
                  </a:lnTo>
                  <a:cubicBezTo>
                    <a:pt x="2136140" y="1238250"/>
                    <a:pt x="2204720" y="1170940"/>
                    <a:pt x="2204720" y="1087120"/>
                  </a:cubicBezTo>
                  <a:lnTo>
                    <a:pt x="2204720" y="151130"/>
                  </a:lnTo>
                  <a:cubicBezTo>
                    <a:pt x="2203450" y="67310"/>
                    <a:pt x="2136140" y="0"/>
                    <a:pt x="2052320" y="0"/>
                  </a:cubicBezTo>
                  <a:close/>
                  <a:moveTo>
                    <a:pt x="2152650" y="1087120"/>
                  </a:moveTo>
                  <a:cubicBezTo>
                    <a:pt x="2152650" y="1141730"/>
                    <a:pt x="2108200" y="1187450"/>
                    <a:pt x="2052320" y="1187450"/>
                  </a:cubicBezTo>
                  <a:lnTo>
                    <a:pt x="151130" y="1187450"/>
                  </a:lnTo>
                  <a:cubicBezTo>
                    <a:pt x="95250" y="1187450"/>
                    <a:pt x="50800" y="1143000"/>
                    <a:pt x="50800" y="1087120"/>
                  </a:cubicBezTo>
                  <a:lnTo>
                    <a:pt x="50800" y="151130"/>
                  </a:lnTo>
                  <a:cubicBezTo>
                    <a:pt x="50800" y="95250"/>
                    <a:pt x="95250" y="50800"/>
                    <a:pt x="151130" y="50800"/>
                  </a:cubicBezTo>
                  <a:lnTo>
                    <a:pt x="2052320" y="50800"/>
                  </a:lnTo>
                  <a:cubicBezTo>
                    <a:pt x="2106930" y="50800"/>
                    <a:pt x="2152650" y="95250"/>
                    <a:pt x="2152650" y="151130"/>
                  </a:cubicBezTo>
                  <a:lnTo>
                    <a:pt x="2152650" y="1087120"/>
                  </a:lnTo>
                  <a:close/>
                  <a:moveTo>
                    <a:pt x="1075690" y="1830070"/>
                  </a:moveTo>
                  <a:lnTo>
                    <a:pt x="1126490" y="1830070"/>
                  </a:lnTo>
                  <a:lnTo>
                    <a:pt x="1126490" y="2579538"/>
                  </a:lnTo>
                  <a:lnTo>
                    <a:pt x="1075690" y="2579538"/>
                  </a:lnTo>
                  <a:close/>
                </a:path>
              </a:pathLst>
            </a:custGeom>
            <a:solidFill>
              <a:srgbClr val="32232E"/>
            </a:solidFill>
          </p:spPr>
          <p:txBody>
            <a:bodyPr/>
            <a:lstStyle/>
            <a:p>
              <a:endParaRPr lang="en-US"/>
            </a:p>
          </p:txBody>
        </p:sp>
      </p:grpSp>
      <p:sp>
        <p:nvSpPr>
          <p:cNvPr id="12" name="TextBox 12"/>
          <p:cNvSpPr txBox="1"/>
          <p:nvPr/>
        </p:nvSpPr>
        <p:spPr>
          <a:xfrm rot="404235">
            <a:off x="11958700" y="5793138"/>
            <a:ext cx="5527181" cy="2693045"/>
          </a:xfrm>
          <a:prstGeom prst="rect">
            <a:avLst/>
          </a:prstGeom>
        </p:spPr>
        <p:txBody>
          <a:bodyPr wrap="square" lIns="0" tIns="0" rIns="0" bIns="0" rtlCol="0" anchor="t">
            <a:spAutoFit/>
          </a:bodyPr>
          <a:lstStyle/>
          <a:p>
            <a:pPr marL="0" marR="0" lvl="0" indent="0" algn="l" defTabSz="914400" rtl="0" eaLnBrk="1" fontAlgn="auto" latinLnBrk="0" hangingPunct="1">
              <a:lnSpc>
                <a:spcPts val="2969"/>
              </a:lnSpc>
              <a:spcBef>
                <a:spcPts val="0"/>
              </a:spcBef>
              <a:spcAft>
                <a:spcPts val="0"/>
              </a:spcAft>
              <a:buClrTx/>
              <a:buSzTx/>
              <a:buFontTx/>
              <a:buNone/>
              <a:tabLst/>
              <a:defRPr/>
            </a:pPr>
            <a:r>
              <a:rPr lang="en-US" sz="2999" dirty="0">
                <a:solidFill>
                  <a:srgbClr val="FFFFFF"/>
                </a:solidFill>
                <a:latin typeface="Raleway Bold"/>
              </a:rPr>
              <a:t>Data</a:t>
            </a:r>
            <a:r>
              <a:rPr kumimoji="0" lang="en-US" sz="2999" b="0" i="0" u="none" strike="noStrike" kern="1200" cap="none" spc="0" normalizeH="0" baseline="0" noProof="0" dirty="0">
                <a:ln>
                  <a:noFill/>
                </a:ln>
                <a:solidFill>
                  <a:srgbClr val="FFFFFF"/>
                </a:solidFill>
                <a:effectLst/>
                <a:uLnTx/>
                <a:uFillTx/>
                <a:latin typeface="Raleway Bold"/>
                <a:ea typeface="+mn-ea"/>
                <a:cs typeface="+mn-cs"/>
              </a:rPr>
              <a:t>-Related Training/Projects:</a:t>
            </a:r>
          </a:p>
          <a:p>
            <a:pPr marL="514350" marR="0" lvl="0" indent="-514350" algn="l" defTabSz="914400" rtl="0" eaLnBrk="1" fontAlgn="auto" latinLnBrk="0" hangingPunct="1">
              <a:lnSpc>
                <a:spcPts val="2969"/>
              </a:lnSpc>
              <a:spcBef>
                <a:spcPts val="0"/>
              </a:spcBef>
              <a:spcAft>
                <a:spcPts val="0"/>
              </a:spcAft>
              <a:buClrTx/>
              <a:buSzTx/>
              <a:buFontTx/>
              <a:buAutoNum type="arabicParenR"/>
              <a:tabLst/>
              <a:defRPr/>
            </a:pPr>
            <a:r>
              <a:rPr lang="en-US" sz="2999" dirty="0">
                <a:solidFill>
                  <a:srgbClr val="FFFFFF"/>
                </a:solidFill>
                <a:latin typeface="Raleway"/>
              </a:rPr>
              <a:t>Capstone Project</a:t>
            </a:r>
            <a:endParaRPr kumimoji="0" lang="en-US" sz="2999" b="0" i="0" u="none" strike="noStrike" kern="1200" cap="none" spc="0" normalizeH="0" baseline="0" noProof="0" dirty="0">
              <a:ln>
                <a:noFill/>
              </a:ln>
              <a:solidFill>
                <a:srgbClr val="FFFFFF"/>
              </a:solidFill>
              <a:effectLst/>
              <a:uLnTx/>
              <a:uFillTx/>
              <a:latin typeface="Raleway"/>
              <a:ea typeface="+mn-ea"/>
              <a:cs typeface="+mn-cs"/>
            </a:endParaRPr>
          </a:p>
          <a:p>
            <a:pPr marL="514350" marR="0" lvl="0" indent="-514350" algn="l" defTabSz="914400" rtl="0" eaLnBrk="1" fontAlgn="auto" latinLnBrk="0" hangingPunct="1">
              <a:lnSpc>
                <a:spcPts val="2969"/>
              </a:lnSpc>
              <a:spcBef>
                <a:spcPts val="0"/>
              </a:spcBef>
              <a:spcAft>
                <a:spcPts val="0"/>
              </a:spcAft>
              <a:buClrTx/>
              <a:buSzTx/>
              <a:buFontTx/>
              <a:buAutoNum type="arabicParenR"/>
              <a:tabLst/>
              <a:defRPr/>
            </a:pPr>
            <a:r>
              <a:rPr kumimoji="0" lang="en-US" sz="2999" b="0" i="0" u="none" strike="noStrike" kern="1200" cap="none" spc="0" normalizeH="0" baseline="0" noProof="0" dirty="0">
                <a:ln>
                  <a:noFill/>
                </a:ln>
                <a:solidFill>
                  <a:srgbClr val="FFFFFF"/>
                </a:solidFill>
                <a:effectLst/>
                <a:uLnTx/>
                <a:uFillTx/>
                <a:latin typeface="Raleway"/>
                <a:ea typeface="+mn-ea"/>
                <a:cs typeface="+mn-cs"/>
              </a:rPr>
              <a:t>US Water Policy Research</a:t>
            </a:r>
          </a:p>
          <a:p>
            <a:pPr marL="514350" marR="0" lvl="0" indent="-514350" algn="l" defTabSz="914400" rtl="0" eaLnBrk="1" fontAlgn="auto" latinLnBrk="0" hangingPunct="1">
              <a:lnSpc>
                <a:spcPts val="2969"/>
              </a:lnSpc>
              <a:spcBef>
                <a:spcPts val="0"/>
              </a:spcBef>
              <a:spcAft>
                <a:spcPts val="0"/>
              </a:spcAft>
              <a:buClrTx/>
              <a:buSzTx/>
              <a:buFontTx/>
              <a:buAutoNum type="arabicParenR"/>
              <a:tabLst/>
              <a:defRPr/>
            </a:pPr>
            <a:r>
              <a:rPr kumimoji="0" lang="en-US" sz="2999" b="0" i="0" u="none" strike="noStrike" kern="1200" cap="none" spc="0" normalizeH="0" baseline="0" noProof="0" dirty="0">
                <a:ln>
                  <a:noFill/>
                </a:ln>
                <a:solidFill>
                  <a:srgbClr val="FFFFFF"/>
                </a:solidFill>
                <a:effectLst/>
                <a:uLnTx/>
                <a:uFillTx/>
                <a:latin typeface="Raleway"/>
                <a:ea typeface="+mn-ea"/>
                <a:cs typeface="+mn-cs"/>
              </a:rPr>
              <a:t> 2) Study on Emerging Contaminants Legislation </a:t>
            </a:r>
          </a:p>
          <a:p>
            <a:pPr marL="514350" marR="0" lvl="0" indent="-514350" algn="l" defTabSz="914400" rtl="0" eaLnBrk="1" fontAlgn="auto" latinLnBrk="0" hangingPunct="1">
              <a:lnSpc>
                <a:spcPts val="2969"/>
              </a:lnSpc>
              <a:spcBef>
                <a:spcPts val="0"/>
              </a:spcBef>
              <a:spcAft>
                <a:spcPts val="0"/>
              </a:spcAft>
              <a:buClrTx/>
              <a:buSzTx/>
              <a:buFontTx/>
              <a:buAutoNum type="arabicParenR"/>
              <a:tabLst/>
              <a:defRPr/>
            </a:pPr>
            <a:r>
              <a:rPr kumimoji="0" lang="en-US" sz="2999" b="0" i="0" u="none" strike="noStrike" kern="1200" cap="none" spc="0" normalizeH="0" baseline="0" noProof="0" dirty="0">
                <a:ln>
                  <a:noFill/>
                </a:ln>
                <a:solidFill>
                  <a:srgbClr val="FFFFFF"/>
                </a:solidFill>
                <a:effectLst/>
                <a:uLnTx/>
                <a:uFillTx/>
                <a:latin typeface="Raleway"/>
                <a:ea typeface="+mn-ea"/>
                <a:cs typeface="+mn-cs"/>
              </a:rPr>
              <a:t>Water Pollution Prevention Sustainable Dev. Project</a:t>
            </a:r>
          </a:p>
        </p:txBody>
      </p:sp>
      <p:grpSp>
        <p:nvGrpSpPr>
          <p:cNvPr id="13" name="Group 13"/>
          <p:cNvGrpSpPr/>
          <p:nvPr/>
        </p:nvGrpSpPr>
        <p:grpSpPr>
          <a:xfrm rot="-785786">
            <a:off x="8515951" y="3552132"/>
            <a:ext cx="3792360" cy="3126310"/>
            <a:chOff x="0" y="0"/>
            <a:chExt cx="2219960" cy="1830070"/>
          </a:xfrm>
        </p:grpSpPr>
        <p:sp>
          <p:nvSpPr>
            <p:cNvPr id="14" name="Freeform 14"/>
            <p:cNvSpPr/>
            <p:nvPr/>
          </p:nvSpPr>
          <p:spPr>
            <a:xfrm>
              <a:off x="25400" y="25400"/>
              <a:ext cx="2152650" cy="1187450"/>
            </a:xfrm>
            <a:custGeom>
              <a:avLst/>
              <a:gdLst/>
              <a:ahLst/>
              <a:cxnLst/>
              <a:rect l="l" t="t" r="r" b="b"/>
              <a:pathLst>
                <a:path w="2152650" h="1187450">
                  <a:moveTo>
                    <a:pt x="2026920" y="1187450"/>
                  </a:moveTo>
                  <a:lnTo>
                    <a:pt x="125730" y="1187450"/>
                  </a:lnTo>
                  <a:cubicBezTo>
                    <a:pt x="57150" y="1187450"/>
                    <a:pt x="0" y="1131570"/>
                    <a:pt x="0" y="1061720"/>
                  </a:cubicBezTo>
                  <a:lnTo>
                    <a:pt x="0" y="125730"/>
                  </a:lnTo>
                  <a:cubicBezTo>
                    <a:pt x="0" y="55880"/>
                    <a:pt x="55880" y="0"/>
                    <a:pt x="125730" y="0"/>
                  </a:cubicBezTo>
                  <a:lnTo>
                    <a:pt x="2026920" y="0"/>
                  </a:lnTo>
                  <a:cubicBezTo>
                    <a:pt x="2095500" y="0"/>
                    <a:pt x="2152650" y="55880"/>
                    <a:pt x="2152650" y="125730"/>
                  </a:cubicBezTo>
                  <a:lnTo>
                    <a:pt x="2152650" y="1062990"/>
                  </a:lnTo>
                  <a:cubicBezTo>
                    <a:pt x="2152650" y="1131570"/>
                    <a:pt x="2095500" y="1187450"/>
                    <a:pt x="2026920" y="1187450"/>
                  </a:cubicBezTo>
                  <a:close/>
                </a:path>
              </a:pathLst>
            </a:custGeom>
            <a:solidFill>
              <a:srgbClr val="AD9181"/>
            </a:solidFill>
          </p:spPr>
          <p:txBody>
            <a:bodyPr/>
            <a:lstStyle/>
            <a:p>
              <a:endParaRPr lang="en-US"/>
            </a:p>
          </p:txBody>
        </p:sp>
        <p:sp>
          <p:nvSpPr>
            <p:cNvPr id="15" name="Freeform 15"/>
            <p:cNvSpPr/>
            <p:nvPr/>
          </p:nvSpPr>
          <p:spPr>
            <a:xfrm>
              <a:off x="0" y="0"/>
              <a:ext cx="2204720" cy="1830070"/>
            </a:xfrm>
            <a:custGeom>
              <a:avLst/>
              <a:gdLst/>
              <a:ahLst/>
              <a:cxnLst/>
              <a:rect l="l" t="t" r="r" b="b"/>
              <a:pathLst>
                <a:path w="2204720" h="1830070">
                  <a:moveTo>
                    <a:pt x="2052320" y="0"/>
                  </a:moveTo>
                  <a:lnTo>
                    <a:pt x="151130" y="0"/>
                  </a:lnTo>
                  <a:cubicBezTo>
                    <a:pt x="67310" y="0"/>
                    <a:pt x="0" y="67310"/>
                    <a:pt x="0" y="151130"/>
                  </a:cubicBezTo>
                  <a:lnTo>
                    <a:pt x="0" y="1088390"/>
                  </a:lnTo>
                  <a:cubicBezTo>
                    <a:pt x="0" y="1170940"/>
                    <a:pt x="67310" y="1239520"/>
                    <a:pt x="151130" y="1239520"/>
                  </a:cubicBezTo>
                  <a:lnTo>
                    <a:pt x="1076960" y="1239520"/>
                  </a:lnTo>
                  <a:lnTo>
                    <a:pt x="1076960" y="1380490"/>
                  </a:lnTo>
                  <a:lnTo>
                    <a:pt x="1075690" y="1380490"/>
                  </a:lnTo>
                  <a:lnTo>
                    <a:pt x="1075690" y="1828800"/>
                  </a:lnTo>
                  <a:lnTo>
                    <a:pt x="1126490" y="1828800"/>
                  </a:lnTo>
                  <a:lnTo>
                    <a:pt x="1126490" y="1381760"/>
                  </a:lnTo>
                  <a:lnTo>
                    <a:pt x="1127760" y="1381760"/>
                  </a:lnTo>
                  <a:lnTo>
                    <a:pt x="1127760" y="1238250"/>
                  </a:lnTo>
                  <a:lnTo>
                    <a:pt x="2053590" y="1238250"/>
                  </a:lnTo>
                  <a:cubicBezTo>
                    <a:pt x="2136140" y="1238250"/>
                    <a:pt x="2204720" y="1170940"/>
                    <a:pt x="2204720" y="1087120"/>
                  </a:cubicBezTo>
                  <a:lnTo>
                    <a:pt x="2204720" y="151130"/>
                  </a:lnTo>
                  <a:cubicBezTo>
                    <a:pt x="2203450" y="67310"/>
                    <a:pt x="2136140" y="0"/>
                    <a:pt x="2052320" y="0"/>
                  </a:cubicBezTo>
                  <a:close/>
                  <a:moveTo>
                    <a:pt x="2152650" y="1087120"/>
                  </a:moveTo>
                  <a:cubicBezTo>
                    <a:pt x="2152650" y="1141730"/>
                    <a:pt x="2108200" y="1187450"/>
                    <a:pt x="2052320" y="1187450"/>
                  </a:cubicBezTo>
                  <a:lnTo>
                    <a:pt x="151130" y="1187450"/>
                  </a:lnTo>
                  <a:cubicBezTo>
                    <a:pt x="95250" y="1187450"/>
                    <a:pt x="50800" y="1143000"/>
                    <a:pt x="50800" y="1087120"/>
                  </a:cubicBezTo>
                  <a:lnTo>
                    <a:pt x="50800" y="151130"/>
                  </a:lnTo>
                  <a:cubicBezTo>
                    <a:pt x="50800" y="95250"/>
                    <a:pt x="95250" y="50800"/>
                    <a:pt x="151130" y="50800"/>
                  </a:cubicBezTo>
                  <a:lnTo>
                    <a:pt x="2052320" y="50800"/>
                  </a:lnTo>
                  <a:cubicBezTo>
                    <a:pt x="2106930" y="50800"/>
                    <a:pt x="2152650" y="95250"/>
                    <a:pt x="2152650" y="151130"/>
                  </a:cubicBezTo>
                  <a:lnTo>
                    <a:pt x="2152650" y="1087120"/>
                  </a:lnTo>
                  <a:close/>
                  <a:moveTo>
                    <a:pt x="1075690" y="1830070"/>
                  </a:moveTo>
                  <a:lnTo>
                    <a:pt x="1126490" y="1830070"/>
                  </a:lnTo>
                  <a:lnTo>
                    <a:pt x="1126490" y="1830070"/>
                  </a:lnTo>
                  <a:lnTo>
                    <a:pt x="1075690" y="1830070"/>
                  </a:lnTo>
                  <a:close/>
                </a:path>
              </a:pathLst>
            </a:custGeom>
            <a:solidFill>
              <a:srgbClr val="32232E"/>
            </a:solidFill>
          </p:spPr>
          <p:txBody>
            <a:bodyPr/>
            <a:lstStyle/>
            <a:p>
              <a:endParaRPr lang="en-US"/>
            </a:p>
          </p:txBody>
        </p:sp>
      </p:grpSp>
      <p:grpSp>
        <p:nvGrpSpPr>
          <p:cNvPr id="16" name="Group 16"/>
          <p:cNvGrpSpPr/>
          <p:nvPr/>
        </p:nvGrpSpPr>
        <p:grpSpPr>
          <a:xfrm rot="568891">
            <a:off x="13193638" y="2294061"/>
            <a:ext cx="3283582" cy="2706889"/>
            <a:chOff x="0" y="0"/>
            <a:chExt cx="2219960" cy="1830070"/>
          </a:xfrm>
        </p:grpSpPr>
        <p:sp>
          <p:nvSpPr>
            <p:cNvPr id="17" name="Freeform 17"/>
            <p:cNvSpPr/>
            <p:nvPr/>
          </p:nvSpPr>
          <p:spPr>
            <a:xfrm>
              <a:off x="25400" y="25400"/>
              <a:ext cx="2152650" cy="1187450"/>
            </a:xfrm>
            <a:custGeom>
              <a:avLst/>
              <a:gdLst/>
              <a:ahLst/>
              <a:cxnLst/>
              <a:rect l="l" t="t" r="r" b="b"/>
              <a:pathLst>
                <a:path w="2152650" h="1187450">
                  <a:moveTo>
                    <a:pt x="2026920" y="1187450"/>
                  </a:moveTo>
                  <a:lnTo>
                    <a:pt x="125730" y="1187450"/>
                  </a:lnTo>
                  <a:cubicBezTo>
                    <a:pt x="57150" y="1187450"/>
                    <a:pt x="0" y="1131570"/>
                    <a:pt x="0" y="1061720"/>
                  </a:cubicBezTo>
                  <a:lnTo>
                    <a:pt x="0" y="125730"/>
                  </a:lnTo>
                  <a:cubicBezTo>
                    <a:pt x="0" y="55880"/>
                    <a:pt x="55880" y="0"/>
                    <a:pt x="125730" y="0"/>
                  </a:cubicBezTo>
                  <a:lnTo>
                    <a:pt x="2026920" y="0"/>
                  </a:lnTo>
                  <a:cubicBezTo>
                    <a:pt x="2095500" y="0"/>
                    <a:pt x="2152650" y="55880"/>
                    <a:pt x="2152650" y="125730"/>
                  </a:cubicBezTo>
                  <a:lnTo>
                    <a:pt x="2152650" y="1062990"/>
                  </a:lnTo>
                  <a:cubicBezTo>
                    <a:pt x="2152650" y="1131570"/>
                    <a:pt x="2095500" y="1187450"/>
                    <a:pt x="2026920" y="1187450"/>
                  </a:cubicBezTo>
                  <a:close/>
                </a:path>
              </a:pathLst>
            </a:custGeom>
            <a:solidFill>
              <a:srgbClr val="AD9181"/>
            </a:solidFill>
          </p:spPr>
          <p:txBody>
            <a:bodyPr/>
            <a:lstStyle/>
            <a:p>
              <a:endParaRPr lang="en-US"/>
            </a:p>
          </p:txBody>
        </p:sp>
        <p:sp>
          <p:nvSpPr>
            <p:cNvPr id="18" name="Freeform 18"/>
            <p:cNvSpPr/>
            <p:nvPr/>
          </p:nvSpPr>
          <p:spPr>
            <a:xfrm>
              <a:off x="0" y="0"/>
              <a:ext cx="2204720" cy="1830070"/>
            </a:xfrm>
            <a:custGeom>
              <a:avLst/>
              <a:gdLst/>
              <a:ahLst/>
              <a:cxnLst/>
              <a:rect l="l" t="t" r="r" b="b"/>
              <a:pathLst>
                <a:path w="2204720" h="1830070">
                  <a:moveTo>
                    <a:pt x="2052320" y="0"/>
                  </a:moveTo>
                  <a:lnTo>
                    <a:pt x="151130" y="0"/>
                  </a:lnTo>
                  <a:cubicBezTo>
                    <a:pt x="67310" y="0"/>
                    <a:pt x="0" y="67310"/>
                    <a:pt x="0" y="151130"/>
                  </a:cubicBezTo>
                  <a:lnTo>
                    <a:pt x="0" y="1088390"/>
                  </a:lnTo>
                  <a:cubicBezTo>
                    <a:pt x="0" y="1170940"/>
                    <a:pt x="67310" y="1239520"/>
                    <a:pt x="151130" y="1239520"/>
                  </a:cubicBezTo>
                  <a:lnTo>
                    <a:pt x="1076960" y="1239520"/>
                  </a:lnTo>
                  <a:lnTo>
                    <a:pt x="1076960" y="1380490"/>
                  </a:lnTo>
                  <a:lnTo>
                    <a:pt x="1075690" y="1380490"/>
                  </a:lnTo>
                  <a:lnTo>
                    <a:pt x="1075690" y="1828800"/>
                  </a:lnTo>
                  <a:lnTo>
                    <a:pt x="1126490" y="1828800"/>
                  </a:lnTo>
                  <a:lnTo>
                    <a:pt x="1126490" y="1381760"/>
                  </a:lnTo>
                  <a:lnTo>
                    <a:pt x="1127760" y="1381760"/>
                  </a:lnTo>
                  <a:lnTo>
                    <a:pt x="1127760" y="1238250"/>
                  </a:lnTo>
                  <a:lnTo>
                    <a:pt x="2053590" y="1238250"/>
                  </a:lnTo>
                  <a:cubicBezTo>
                    <a:pt x="2136140" y="1238250"/>
                    <a:pt x="2204720" y="1170940"/>
                    <a:pt x="2204720" y="1087120"/>
                  </a:cubicBezTo>
                  <a:lnTo>
                    <a:pt x="2204720" y="151130"/>
                  </a:lnTo>
                  <a:cubicBezTo>
                    <a:pt x="2203450" y="67310"/>
                    <a:pt x="2136140" y="0"/>
                    <a:pt x="2052320" y="0"/>
                  </a:cubicBezTo>
                  <a:close/>
                  <a:moveTo>
                    <a:pt x="2152650" y="1087120"/>
                  </a:moveTo>
                  <a:cubicBezTo>
                    <a:pt x="2152650" y="1141730"/>
                    <a:pt x="2108200" y="1187450"/>
                    <a:pt x="2052320" y="1187450"/>
                  </a:cubicBezTo>
                  <a:lnTo>
                    <a:pt x="151130" y="1187450"/>
                  </a:lnTo>
                  <a:cubicBezTo>
                    <a:pt x="95250" y="1187450"/>
                    <a:pt x="50800" y="1143000"/>
                    <a:pt x="50800" y="1087120"/>
                  </a:cubicBezTo>
                  <a:lnTo>
                    <a:pt x="50800" y="151130"/>
                  </a:lnTo>
                  <a:cubicBezTo>
                    <a:pt x="50800" y="95250"/>
                    <a:pt x="95250" y="50800"/>
                    <a:pt x="151130" y="50800"/>
                  </a:cubicBezTo>
                  <a:lnTo>
                    <a:pt x="2052320" y="50800"/>
                  </a:lnTo>
                  <a:cubicBezTo>
                    <a:pt x="2106930" y="50800"/>
                    <a:pt x="2152650" y="95250"/>
                    <a:pt x="2152650" y="151130"/>
                  </a:cubicBezTo>
                  <a:lnTo>
                    <a:pt x="2152650" y="1087120"/>
                  </a:lnTo>
                  <a:close/>
                  <a:moveTo>
                    <a:pt x="1075690" y="1830070"/>
                  </a:moveTo>
                  <a:lnTo>
                    <a:pt x="1126490" y="1830070"/>
                  </a:lnTo>
                  <a:lnTo>
                    <a:pt x="1126490" y="1830070"/>
                  </a:lnTo>
                  <a:lnTo>
                    <a:pt x="1075690" y="1830070"/>
                  </a:lnTo>
                  <a:close/>
                </a:path>
              </a:pathLst>
            </a:custGeom>
            <a:solidFill>
              <a:srgbClr val="32232E"/>
            </a:solidFill>
          </p:spPr>
          <p:txBody>
            <a:bodyPr/>
            <a:lstStyle/>
            <a:p>
              <a:endParaRPr lang="en-US"/>
            </a:p>
          </p:txBody>
        </p:sp>
      </p:grpSp>
      <p:pic>
        <p:nvPicPr>
          <p:cNvPr id="19" name="Picture 19"/>
          <p:cNvPicPr>
            <a:picLocks noChangeAspect="1"/>
          </p:cNvPicPr>
          <p:nvPr/>
        </p:nvPicPr>
        <p:blipFill>
          <a:blip r:embed="rId4"/>
          <a:srcRect/>
          <a:stretch>
            <a:fillRect/>
          </a:stretch>
        </p:blipFill>
        <p:spPr>
          <a:xfrm>
            <a:off x="557044" y="8128710"/>
            <a:ext cx="1474030" cy="1474030"/>
          </a:xfrm>
          <a:prstGeom prst="rect">
            <a:avLst/>
          </a:prstGeom>
        </p:spPr>
      </p:pic>
      <p:pic>
        <p:nvPicPr>
          <p:cNvPr id="20" name="Picture 20"/>
          <p:cNvPicPr>
            <a:picLocks noChangeAspect="1"/>
          </p:cNvPicPr>
          <p:nvPr/>
        </p:nvPicPr>
        <p:blipFill>
          <a:blip r:embed="rId5"/>
          <a:srcRect/>
          <a:stretch>
            <a:fillRect/>
          </a:stretch>
        </p:blipFill>
        <p:spPr>
          <a:xfrm>
            <a:off x="10328815" y="6985490"/>
            <a:ext cx="670189" cy="1012648"/>
          </a:xfrm>
          <a:prstGeom prst="rect">
            <a:avLst/>
          </a:prstGeom>
        </p:spPr>
      </p:pic>
      <p:pic>
        <p:nvPicPr>
          <p:cNvPr id="21" name="Picture 21"/>
          <p:cNvPicPr>
            <a:picLocks noChangeAspect="1"/>
          </p:cNvPicPr>
          <p:nvPr/>
        </p:nvPicPr>
        <p:blipFill>
          <a:blip r:embed="rId6"/>
          <a:srcRect/>
          <a:stretch>
            <a:fillRect/>
          </a:stretch>
        </p:blipFill>
        <p:spPr>
          <a:xfrm>
            <a:off x="9717894" y="8860560"/>
            <a:ext cx="1123431" cy="1199926"/>
          </a:xfrm>
          <a:prstGeom prst="rect">
            <a:avLst/>
          </a:prstGeom>
        </p:spPr>
      </p:pic>
      <p:pic>
        <p:nvPicPr>
          <p:cNvPr id="22" name="Picture 22"/>
          <p:cNvPicPr>
            <a:picLocks noChangeAspect="1"/>
          </p:cNvPicPr>
          <p:nvPr/>
        </p:nvPicPr>
        <p:blipFill>
          <a:blip r:embed="rId7"/>
          <a:srcRect/>
          <a:stretch>
            <a:fillRect/>
          </a:stretch>
        </p:blipFill>
        <p:spPr>
          <a:xfrm>
            <a:off x="10486771" y="8325693"/>
            <a:ext cx="1024466" cy="1300910"/>
          </a:xfrm>
          <a:prstGeom prst="rect">
            <a:avLst/>
          </a:prstGeom>
        </p:spPr>
      </p:pic>
      <p:pic>
        <p:nvPicPr>
          <p:cNvPr id="24" name="Picture 24"/>
          <p:cNvPicPr>
            <a:picLocks noChangeAspect="1"/>
          </p:cNvPicPr>
          <p:nvPr/>
        </p:nvPicPr>
        <p:blipFill>
          <a:blip r:embed="rId8"/>
          <a:srcRect/>
          <a:stretch>
            <a:fillRect/>
          </a:stretch>
        </p:blipFill>
        <p:spPr>
          <a:xfrm>
            <a:off x="4410719" y="4457820"/>
            <a:ext cx="1051881" cy="1051881"/>
          </a:xfrm>
          <a:prstGeom prst="rect">
            <a:avLst/>
          </a:prstGeom>
        </p:spPr>
      </p:pic>
      <p:pic>
        <p:nvPicPr>
          <p:cNvPr id="25" name="Picture 25"/>
          <p:cNvPicPr>
            <a:picLocks noChangeAspect="1"/>
          </p:cNvPicPr>
          <p:nvPr/>
        </p:nvPicPr>
        <p:blipFill>
          <a:blip r:embed="rId9"/>
          <a:srcRect/>
          <a:stretch>
            <a:fillRect/>
          </a:stretch>
        </p:blipFill>
        <p:spPr>
          <a:xfrm>
            <a:off x="5725769" y="3349393"/>
            <a:ext cx="1266857" cy="1224100"/>
          </a:xfrm>
          <a:prstGeom prst="rect">
            <a:avLst/>
          </a:prstGeom>
        </p:spPr>
      </p:pic>
      <p:pic>
        <p:nvPicPr>
          <p:cNvPr id="26" name="Picture 26"/>
          <p:cNvPicPr>
            <a:picLocks noChangeAspect="1"/>
          </p:cNvPicPr>
          <p:nvPr/>
        </p:nvPicPr>
        <p:blipFill>
          <a:blip r:embed="rId10"/>
          <a:srcRect/>
          <a:stretch>
            <a:fillRect/>
          </a:stretch>
        </p:blipFill>
        <p:spPr>
          <a:xfrm>
            <a:off x="5767533" y="4983760"/>
            <a:ext cx="1206043" cy="1206043"/>
          </a:xfrm>
          <a:prstGeom prst="rect">
            <a:avLst/>
          </a:prstGeom>
        </p:spPr>
      </p:pic>
      <p:pic>
        <p:nvPicPr>
          <p:cNvPr id="27" name="Picture 27"/>
          <p:cNvPicPr>
            <a:picLocks noChangeAspect="1"/>
          </p:cNvPicPr>
          <p:nvPr/>
        </p:nvPicPr>
        <p:blipFill>
          <a:blip r:embed="rId11"/>
          <a:srcRect/>
          <a:stretch>
            <a:fillRect/>
          </a:stretch>
        </p:blipFill>
        <p:spPr>
          <a:xfrm>
            <a:off x="7171362" y="4245606"/>
            <a:ext cx="1161463" cy="1007306"/>
          </a:xfrm>
          <a:prstGeom prst="rect">
            <a:avLst/>
          </a:prstGeom>
        </p:spPr>
      </p:pic>
      <p:pic>
        <p:nvPicPr>
          <p:cNvPr id="28" name="Picture 28"/>
          <p:cNvPicPr>
            <a:picLocks noChangeAspect="1"/>
          </p:cNvPicPr>
          <p:nvPr/>
        </p:nvPicPr>
        <p:blipFill>
          <a:blip r:embed="rId12"/>
          <a:srcRect/>
          <a:stretch>
            <a:fillRect/>
          </a:stretch>
        </p:blipFill>
        <p:spPr>
          <a:xfrm>
            <a:off x="15953211" y="3128246"/>
            <a:ext cx="1045757" cy="1941081"/>
          </a:xfrm>
          <a:prstGeom prst="rect">
            <a:avLst/>
          </a:prstGeom>
        </p:spPr>
      </p:pic>
      <p:pic>
        <p:nvPicPr>
          <p:cNvPr id="29" name="Picture 29"/>
          <p:cNvPicPr>
            <a:picLocks noChangeAspect="1"/>
          </p:cNvPicPr>
          <p:nvPr/>
        </p:nvPicPr>
        <p:blipFill>
          <a:blip r:embed="rId13"/>
          <a:srcRect/>
          <a:stretch>
            <a:fillRect/>
          </a:stretch>
        </p:blipFill>
        <p:spPr>
          <a:xfrm>
            <a:off x="16068978" y="1000487"/>
            <a:ext cx="1717682" cy="2127759"/>
          </a:xfrm>
          <a:prstGeom prst="rect">
            <a:avLst/>
          </a:prstGeom>
        </p:spPr>
      </p:pic>
      <p:pic>
        <p:nvPicPr>
          <p:cNvPr id="30" name="Picture 30"/>
          <p:cNvPicPr>
            <a:picLocks noChangeAspect="1"/>
          </p:cNvPicPr>
          <p:nvPr/>
        </p:nvPicPr>
        <p:blipFill>
          <a:blip r:embed="rId14"/>
          <a:srcRect/>
          <a:stretch>
            <a:fillRect/>
          </a:stretch>
        </p:blipFill>
        <p:spPr>
          <a:xfrm>
            <a:off x="1066800" y="6638693"/>
            <a:ext cx="1234767" cy="1234767"/>
          </a:xfrm>
          <a:prstGeom prst="rect">
            <a:avLst/>
          </a:prstGeom>
        </p:spPr>
      </p:pic>
      <p:pic>
        <p:nvPicPr>
          <p:cNvPr id="31" name="Picture 31"/>
          <p:cNvPicPr>
            <a:picLocks noChangeAspect="1"/>
          </p:cNvPicPr>
          <p:nvPr/>
        </p:nvPicPr>
        <p:blipFill>
          <a:blip r:embed="rId15"/>
          <a:srcRect/>
          <a:stretch>
            <a:fillRect/>
          </a:stretch>
        </p:blipFill>
        <p:spPr>
          <a:xfrm rot="-1576164">
            <a:off x="357425" y="7986458"/>
            <a:ext cx="1042343" cy="678471"/>
          </a:xfrm>
          <a:prstGeom prst="rect">
            <a:avLst/>
          </a:prstGeom>
        </p:spPr>
      </p:pic>
      <p:pic>
        <p:nvPicPr>
          <p:cNvPr id="32" name="Picture 32"/>
          <p:cNvPicPr>
            <a:picLocks noChangeAspect="1"/>
          </p:cNvPicPr>
          <p:nvPr/>
        </p:nvPicPr>
        <p:blipFill>
          <a:blip r:embed="rId16"/>
          <a:srcRect/>
          <a:stretch>
            <a:fillRect/>
          </a:stretch>
        </p:blipFill>
        <p:spPr>
          <a:xfrm>
            <a:off x="8973666" y="7059990"/>
            <a:ext cx="1156376" cy="1024839"/>
          </a:xfrm>
          <a:prstGeom prst="rect">
            <a:avLst/>
          </a:prstGeom>
        </p:spPr>
      </p:pic>
      <p:pic>
        <p:nvPicPr>
          <p:cNvPr id="33" name="Picture 33"/>
          <p:cNvPicPr>
            <a:picLocks noChangeAspect="1"/>
          </p:cNvPicPr>
          <p:nvPr/>
        </p:nvPicPr>
        <p:blipFill>
          <a:blip r:embed="rId17"/>
          <a:srcRect/>
          <a:stretch>
            <a:fillRect/>
          </a:stretch>
        </p:blipFill>
        <p:spPr>
          <a:xfrm>
            <a:off x="7918298" y="8059593"/>
            <a:ext cx="1421364" cy="1421364"/>
          </a:xfrm>
          <a:prstGeom prst="rect">
            <a:avLst/>
          </a:prstGeom>
        </p:spPr>
      </p:pic>
      <p:sp>
        <p:nvSpPr>
          <p:cNvPr id="34" name="TextBox 34"/>
          <p:cNvSpPr txBox="1"/>
          <p:nvPr/>
        </p:nvSpPr>
        <p:spPr>
          <a:xfrm>
            <a:off x="2749128" y="7256076"/>
            <a:ext cx="4622203" cy="1538883"/>
          </a:xfrm>
          <a:prstGeom prst="rect">
            <a:avLst/>
          </a:prstGeom>
        </p:spPr>
        <p:txBody>
          <a:bodyPr wrap="square" lIns="0" tIns="0" rIns="0" bIns="0" rtlCol="0" anchor="t">
            <a:spAutoFit/>
          </a:bodyPr>
          <a:lstStyle/>
          <a:p>
            <a:pPr marL="0" marR="0" lvl="0" indent="0" algn="l" defTabSz="914400" rtl="0" eaLnBrk="1" fontAlgn="auto" latinLnBrk="0" hangingPunct="1">
              <a:lnSpc>
                <a:spcPts val="2969"/>
              </a:lnSpc>
              <a:spcBef>
                <a:spcPts val="0"/>
              </a:spcBef>
              <a:spcAft>
                <a:spcPts val="0"/>
              </a:spcAft>
              <a:buClrTx/>
              <a:buSzTx/>
              <a:buFontTx/>
              <a:buNone/>
              <a:tabLst/>
              <a:defRPr/>
            </a:pPr>
            <a:r>
              <a:rPr kumimoji="0" lang="en-US" sz="2999" b="0" i="0" u="none" strike="noStrike" kern="1200" cap="none" spc="0" normalizeH="0" baseline="0" noProof="0" dirty="0">
                <a:ln>
                  <a:noFill/>
                </a:ln>
                <a:solidFill>
                  <a:srgbClr val="FFFFFF"/>
                </a:solidFill>
                <a:effectLst/>
                <a:uLnTx/>
                <a:uFillTx/>
                <a:latin typeface="Raleway"/>
                <a:ea typeface="+mn-ea"/>
                <a:cs typeface="+mn-cs"/>
              </a:rPr>
              <a:t>MEDS expected June 2025; BA in Community and </a:t>
            </a:r>
            <a:r>
              <a:rPr kumimoji="0" lang="en-US" sz="2999" b="0" i="0" u="none" strike="noStrike" kern="1200" cap="none" spc="0" normalizeH="0" baseline="0" noProof="0" dirty="0" err="1">
                <a:ln>
                  <a:noFill/>
                </a:ln>
                <a:solidFill>
                  <a:srgbClr val="FFFFFF"/>
                </a:solidFill>
                <a:effectLst/>
                <a:uLnTx/>
                <a:uFillTx/>
                <a:latin typeface="Raleway"/>
                <a:ea typeface="+mn-ea"/>
                <a:cs typeface="+mn-cs"/>
              </a:rPr>
              <a:t>In'l</a:t>
            </a:r>
            <a:r>
              <a:rPr kumimoji="0" lang="en-US" sz="2999" b="0" i="0" u="none" strike="noStrike" kern="1200" cap="none" spc="0" normalizeH="0" baseline="0" noProof="0" dirty="0">
                <a:ln>
                  <a:noFill/>
                </a:ln>
                <a:solidFill>
                  <a:srgbClr val="FFFFFF"/>
                </a:solidFill>
                <a:effectLst/>
                <a:uLnTx/>
                <a:uFillTx/>
                <a:latin typeface="Raleway"/>
                <a:ea typeface="+mn-ea"/>
                <a:cs typeface="+mn-cs"/>
              </a:rPr>
              <a:t> Development w</a:t>
            </a:r>
            <a:r>
              <a:rPr lang="en-US" sz="2999" dirty="0">
                <a:solidFill>
                  <a:srgbClr val="FFFFFF"/>
                </a:solidFill>
                <a:latin typeface="Raleway"/>
              </a:rPr>
              <a:t>/</a:t>
            </a:r>
            <a:r>
              <a:rPr kumimoji="0" lang="en-US" sz="2999" b="0" i="0" u="none" strike="noStrike" kern="1200" cap="none" spc="0" normalizeH="0" baseline="0" noProof="0" dirty="0">
                <a:ln>
                  <a:noFill/>
                </a:ln>
                <a:solidFill>
                  <a:srgbClr val="FFFFFF"/>
                </a:solidFill>
                <a:effectLst/>
                <a:uLnTx/>
                <a:uFillTx/>
                <a:latin typeface="Raleway"/>
                <a:ea typeface="+mn-ea"/>
                <a:cs typeface="+mn-cs"/>
              </a:rPr>
              <a:t> a Food Systems minor</a:t>
            </a:r>
          </a:p>
        </p:txBody>
      </p:sp>
      <p:sp>
        <p:nvSpPr>
          <p:cNvPr id="35" name="TextBox 35"/>
          <p:cNvSpPr txBox="1"/>
          <p:nvPr/>
        </p:nvSpPr>
        <p:spPr>
          <a:xfrm rot="-716552">
            <a:off x="8617507" y="3768942"/>
            <a:ext cx="3602557" cy="1655851"/>
          </a:xfrm>
          <a:prstGeom prst="rect">
            <a:avLst/>
          </a:prstGeom>
        </p:spPr>
        <p:txBody>
          <a:bodyPr lIns="0" tIns="0" rIns="0" bIns="0" rtlCol="0" anchor="t">
            <a:spAutoFit/>
          </a:bodyPr>
          <a:lstStyle/>
          <a:p>
            <a:pPr marL="0" marR="0" lvl="0" indent="0" algn="l" defTabSz="914400" rtl="0" eaLnBrk="1" fontAlgn="auto" latinLnBrk="0" hangingPunct="1">
              <a:lnSpc>
                <a:spcPts val="2573"/>
              </a:lnSpc>
              <a:spcBef>
                <a:spcPts val="0"/>
              </a:spcBef>
              <a:spcAft>
                <a:spcPts val="0"/>
              </a:spcAft>
              <a:buClrTx/>
              <a:buSzTx/>
              <a:buFontTx/>
              <a:buNone/>
              <a:tabLst/>
              <a:defRPr/>
            </a:pPr>
            <a:r>
              <a:rPr kumimoji="0" lang="en-US" sz="2599" b="0" i="0" u="none" strike="noStrike" kern="1200" cap="none" spc="0" normalizeH="0" baseline="0" noProof="0" dirty="0">
                <a:ln>
                  <a:noFill/>
                </a:ln>
                <a:solidFill>
                  <a:srgbClr val="FFFFFF"/>
                </a:solidFill>
                <a:effectLst/>
                <a:uLnTx/>
                <a:uFillTx/>
                <a:latin typeface="Raleway"/>
                <a:ea typeface="+mn-ea"/>
                <a:cs typeface="+mn-cs"/>
              </a:rPr>
              <a:t>Professional experience as a </a:t>
            </a:r>
            <a:r>
              <a:rPr kumimoji="0" lang="en-US" sz="2599" b="0" i="0" u="none" strike="noStrike" kern="1200" cap="none" spc="0" normalizeH="0" baseline="0" noProof="0" dirty="0" err="1">
                <a:ln>
                  <a:noFill/>
                </a:ln>
                <a:solidFill>
                  <a:srgbClr val="FFFFFF"/>
                </a:solidFill>
                <a:effectLst/>
                <a:uLnTx/>
                <a:uFillTx/>
                <a:latin typeface="Raleway"/>
                <a:ea typeface="+mn-ea"/>
                <a:cs typeface="+mn-cs"/>
              </a:rPr>
              <a:t>Paraeducator</a:t>
            </a:r>
            <a:r>
              <a:rPr kumimoji="0" lang="en-US" sz="2599" b="0" i="0" u="none" strike="noStrike" kern="1200" cap="none" spc="0" normalizeH="0" baseline="0" noProof="0" dirty="0">
                <a:ln>
                  <a:noFill/>
                </a:ln>
                <a:solidFill>
                  <a:srgbClr val="FFFFFF"/>
                </a:solidFill>
                <a:effectLst/>
                <a:uLnTx/>
                <a:uFillTx/>
                <a:latin typeface="Raleway"/>
                <a:ea typeface="+mn-ea"/>
                <a:cs typeface="+mn-cs"/>
              </a:rPr>
              <a:t> and </a:t>
            </a:r>
            <a:r>
              <a:rPr kumimoji="0" lang="en-US" sz="2599" b="0" i="0" u="none" strike="noStrike" kern="1200" cap="none" spc="0" normalizeH="0" baseline="0" noProof="0" dirty="0" err="1">
                <a:ln>
                  <a:noFill/>
                </a:ln>
                <a:solidFill>
                  <a:srgbClr val="FFFFFF"/>
                </a:solidFill>
                <a:effectLst/>
                <a:uLnTx/>
                <a:uFillTx/>
                <a:latin typeface="Raleway"/>
                <a:ea typeface="+mn-ea"/>
                <a:cs typeface="+mn-cs"/>
              </a:rPr>
              <a:t>Cheesmaker</a:t>
            </a:r>
            <a:r>
              <a:rPr kumimoji="0" lang="en-US" sz="2599" b="0" i="0" u="none" strike="noStrike" kern="1200" cap="none" spc="0" normalizeH="0" baseline="0" noProof="0" dirty="0">
                <a:ln>
                  <a:noFill/>
                </a:ln>
                <a:solidFill>
                  <a:srgbClr val="FFFFFF"/>
                </a:solidFill>
                <a:effectLst/>
                <a:uLnTx/>
                <a:uFillTx/>
                <a:latin typeface="Raleway"/>
                <a:ea typeface="+mn-ea"/>
                <a:cs typeface="+mn-cs"/>
              </a:rPr>
              <a:t>/Sensory Evaluation Coordinator</a:t>
            </a:r>
          </a:p>
        </p:txBody>
      </p:sp>
      <p:sp>
        <p:nvSpPr>
          <p:cNvPr id="36" name="TextBox 36"/>
          <p:cNvSpPr txBox="1"/>
          <p:nvPr/>
        </p:nvSpPr>
        <p:spPr>
          <a:xfrm rot="638124">
            <a:off x="13424647" y="2525442"/>
            <a:ext cx="3139817" cy="1436291"/>
          </a:xfrm>
          <a:prstGeom prst="rect">
            <a:avLst/>
          </a:prstGeom>
        </p:spPr>
        <p:txBody>
          <a:bodyPr lIns="0" tIns="0" rIns="0" bIns="0" rtlCol="0" anchor="t">
            <a:spAutoFit/>
          </a:bodyPr>
          <a:lstStyle/>
          <a:p>
            <a:pPr marL="0" marR="0" lvl="0" indent="0" algn="l" defTabSz="914400" rtl="0" eaLnBrk="1" fontAlgn="auto" latinLnBrk="0" hangingPunct="1">
              <a:lnSpc>
                <a:spcPts val="2772"/>
              </a:lnSpc>
              <a:spcBef>
                <a:spcPts val="0"/>
              </a:spcBef>
              <a:spcAft>
                <a:spcPts val="0"/>
              </a:spcAft>
              <a:buClrTx/>
              <a:buSzTx/>
              <a:buFontTx/>
              <a:buNone/>
              <a:tabLst/>
              <a:defRPr/>
            </a:pPr>
            <a:r>
              <a:rPr kumimoji="0" lang="en-US" sz="2799" b="0" i="0" u="none" strike="noStrike" kern="1200" cap="none" spc="0" normalizeH="0" baseline="0" noProof="0" dirty="0">
                <a:ln>
                  <a:noFill/>
                </a:ln>
                <a:solidFill>
                  <a:srgbClr val="FFFFFF"/>
                </a:solidFill>
                <a:effectLst/>
                <a:uLnTx/>
                <a:uFillTx/>
                <a:latin typeface="Raleway"/>
                <a:ea typeface="+mn-ea"/>
                <a:cs typeface="+mn-cs"/>
              </a:rPr>
              <a:t>Additional experience as a</a:t>
            </a:r>
          </a:p>
          <a:p>
            <a:pPr marL="0" marR="0" lvl="0" indent="0" algn="l" defTabSz="914400" rtl="0" eaLnBrk="1" fontAlgn="auto" latinLnBrk="0" hangingPunct="1">
              <a:lnSpc>
                <a:spcPts val="2771"/>
              </a:lnSpc>
              <a:spcBef>
                <a:spcPts val="0"/>
              </a:spcBef>
              <a:spcAft>
                <a:spcPts val="0"/>
              </a:spcAft>
              <a:buClrTx/>
              <a:buSzTx/>
              <a:buFontTx/>
              <a:buNone/>
              <a:tabLst/>
              <a:defRPr/>
            </a:pPr>
            <a:r>
              <a:rPr lang="en-US" sz="2750" dirty="0">
                <a:solidFill>
                  <a:srgbClr val="FFFFFF"/>
                </a:solidFill>
                <a:latin typeface="Raleway"/>
              </a:rPr>
              <a:t>RA/</a:t>
            </a:r>
            <a:r>
              <a:rPr kumimoji="0" lang="en-US" sz="2750" b="0" i="0" u="none" strike="noStrike" kern="1200" cap="none" spc="0" normalizeH="0" baseline="0" noProof="0" dirty="0">
                <a:ln>
                  <a:noFill/>
                </a:ln>
                <a:solidFill>
                  <a:srgbClr val="FFFFFF"/>
                </a:solidFill>
                <a:effectLst/>
                <a:uLnTx/>
                <a:uFillTx/>
                <a:latin typeface="Raleway"/>
                <a:ea typeface="+mn-ea"/>
                <a:cs typeface="+mn-cs"/>
              </a:rPr>
              <a:t> Student Assistant</a:t>
            </a:r>
            <a:endParaRPr lang="en-US" sz="2750" b="0" i="0" u="none" strike="noStrike" kern="1200" cap="none" spc="0" normalizeH="0" baseline="0" noProof="0" dirty="0">
              <a:ln>
                <a:noFill/>
              </a:ln>
              <a:solidFill>
                <a:srgbClr val="FFFFFF"/>
              </a:solidFill>
              <a:effectLst/>
              <a:uLnTx/>
              <a:uFillTx/>
              <a:latin typeface="Raleway"/>
            </a:endParaRPr>
          </a:p>
        </p:txBody>
      </p:sp>
      <p:grpSp>
        <p:nvGrpSpPr>
          <p:cNvPr id="39" name="Group 22"/>
          <p:cNvGrpSpPr/>
          <p:nvPr/>
        </p:nvGrpSpPr>
        <p:grpSpPr>
          <a:xfrm>
            <a:off x="733057" y="1958521"/>
            <a:ext cx="7801343" cy="5084863"/>
            <a:chOff x="0" y="0"/>
            <a:chExt cx="1837003" cy="1182545"/>
          </a:xfrm>
        </p:grpSpPr>
        <p:sp>
          <p:nvSpPr>
            <p:cNvPr id="40" name="Freeform 23"/>
            <p:cNvSpPr/>
            <p:nvPr/>
          </p:nvSpPr>
          <p:spPr>
            <a:xfrm>
              <a:off x="0" y="0"/>
              <a:ext cx="1837003" cy="1182544"/>
            </a:xfrm>
            <a:custGeom>
              <a:avLst/>
              <a:gdLst/>
              <a:ahLst/>
              <a:cxnLst/>
              <a:rect l="l" t="t" r="r" b="b"/>
              <a:pathLst>
                <a:path w="1837003" h="1182544">
                  <a:moveTo>
                    <a:pt x="0" y="0"/>
                  </a:moveTo>
                  <a:lnTo>
                    <a:pt x="1837003" y="0"/>
                  </a:lnTo>
                  <a:lnTo>
                    <a:pt x="1837003" y="1182544"/>
                  </a:lnTo>
                  <a:lnTo>
                    <a:pt x="0" y="1182544"/>
                  </a:lnTo>
                  <a:close/>
                </a:path>
              </a:pathLst>
            </a:custGeom>
            <a:solidFill>
              <a:srgbClr val="AADCE8"/>
            </a:solidFill>
          </p:spPr>
          <p:txBody>
            <a:bodyPr/>
            <a:lstStyle/>
            <a:p>
              <a:endParaRPr lang="en-US"/>
            </a:p>
          </p:txBody>
        </p:sp>
      </p:grpSp>
      <p:sp>
        <p:nvSpPr>
          <p:cNvPr id="41" name="TextBox 24"/>
          <p:cNvSpPr txBox="1"/>
          <p:nvPr/>
        </p:nvSpPr>
        <p:spPr>
          <a:xfrm>
            <a:off x="734224" y="2131525"/>
            <a:ext cx="8234363" cy="4616648"/>
          </a:xfrm>
          <a:prstGeom prst="rect">
            <a:avLst/>
          </a:prstGeom>
        </p:spPr>
        <p:txBody>
          <a:bodyPr wrap="square" lIns="0" tIns="0" rIns="0" bIns="0" rtlCol="0" anchor="t">
            <a:spAutoFit/>
          </a:bodyPr>
          <a:lstStyle/>
          <a:p>
            <a:pPr>
              <a:lnSpc>
                <a:spcPts val="2969"/>
              </a:lnSpc>
            </a:pPr>
            <a:r>
              <a:rPr lang="en-US" sz="3200" b="1" u="sng" dirty="0">
                <a:solidFill>
                  <a:srgbClr val="005ABB"/>
                </a:solidFill>
                <a:latin typeface="Raleway"/>
              </a:rPr>
              <a:t>Message this conveys:</a:t>
            </a:r>
          </a:p>
          <a:p>
            <a:pPr algn="l">
              <a:lnSpc>
                <a:spcPts val="2969"/>
              </a:lnSpc>
            </a:pPr>
            <a:r>
              <a:rPr lang="en-US" sz="2999" b="1" dirty="0">
                <a:solidFill>
                  <a:srgbClr val="005ABB"/>
                </a:solidFill>
                <a:latin typeface="Raleway Bold"/>
              </a:rPr>
              <a:t>I'm knowledgeable + interested in data!</a:t>
            </a:r>
            <a:r>
              <a:rPr lang="en-US" sz="2999" b="1" dirty="0">
                <a:solidFill>
                  <a:srgbClr val="005ABB"/>
                </a:solidFill>
                <a:latin typeface="Raleway"/>
              </a:rPr>
              <a:t> </a:t>
            </a:r>
          </a:p>
          <a:p>
            <a:pPr algn="l">
              <a:lnSpc>
                <a:spcPts val="2969"/>
              </a:lnSpc>
            </a:pPr>
            <a:endParaRPr lang="en-US" sz="2999" b="1" dirty="0">
              <a:solidFill>
                <a:srgbClr val="005ABB"/>
              </a:solidFill>
              <a:latin typeface="Raleway"/>
            </a:endParaRPr>
          </a:p>
          <a:p>
            <a:pPr marL="647699" lvl="1" indent="-323849" algn="l">
              <a:lnSpc>
                <a:spcPts val="2969"/>
              </a:lnSpc>
              <a:buFont typeface="Arial"/>
              <a:buChar char="•"/>
            </a:pPr>
            <a:r>
              <a:rPr lang="en-US" sz="2999" b="1" u="sng" dirty="0">
                <a:solidFill>
                  <a:srgbClr val="005ABB"/>
                </a:solidFill>
                <a:latin typeface="Raleway Bold"/>
              </a:rPr>
              <a:t>Pursuing MEDS</a:t>
            </a:r>
          </a:p>
          <a:p>
            <a:pPr marL="647699" lvl="1" indent="-323849" algn="l">
              <a:lnSpc>
                <a:spcPts val="2969"/>
              </a:lnSpc>
              <a:buFont typeface="Arial"/>
              <a:buChar char="•"/>
            </a:pPr>
            <a:endParaRPr lang="en-US" sz="2999" dirty="0">
              <a:solidFill>
                <a:srgbClr val="005ABB"/>
              </a:solidFill>
              <a:latin typeface="Raleway"/>
            </a:endParaRPr>
          </a:p>
          <a:p>
            <a:pPr marL="647699" lvl="1" indent="-323849" algn="l">
              <a:lnSpc>
                <a:spcPts val="2969"/>
              </a:lnSpc>
              <a:buFont typeface="Arial"/>
              <a:buChar char="•"/>
            </a:pPr>
            <a:r>
              <a:rPr lang="en-US" sz="2999" b="1" u="sng" dirty="0">
                <a:solidFill>
                  <a:srgbClr val="005ABB"/>
                </a:solidFill>
                <a:latin typeface="Raleway Bold"/>
              </a:rPr>
              <a:t>Completed 3 projects </a:t>
            </a:r>
          </a:p>
          <a:p>
            <a:pPr marL="647699" lvl="1" indent="-323849" algn="l">
              <a:lnSpc>
                <a:spcPts val="2969"/>
              </a:lnSpc>
              <a:buFont typeface="Arial"/>
              <a:buChar char="•"/>
            </a:pPr>
            <a:endParaRPr lang="en-US" sz="2999" b="1" u="sng" dirty="0">
              <a:solidFill>
                <a:srgbClr val="005ABB"/>
              </a:solidFill>
              <a:latin typeface="Raleway Bold"/>
            </a:endParaRPr>
          </a:p>
          <a:p>
            <a:pPr marL="647699" lvl="1" indent="-323849" algn="l">
              <a:lnSpc>
                <a:spcPts val="2969"/>
              </a:lnSpc>
              <a:buFont typeface="Arial"/>
              <a:buChar char="•"/>
            </a:pPr>
            <a:r>
              <a:rPr lang="en-US" sz="2999" b="1" u="sng" dirty="0">
                <a:solidFill>
                  <a:srgbClr val="005ABB"/>
                </a:solidFill>
                <a:latin typeface="Raleway Bold"/>
              </a:rPr>
              <a:t>Have work experience</a:t>
            </a:r>
            <a:r>
              <a:rPr lang="en-US" sz="2999" b="1" dirty="0">
                <a:solidFill>
                  <a:srgbClr val="005ABB"/>
                </a:solidFill>
                <a:latin typeface="Raleway"/>
              </a:rPr>
              <a:t> </a:t>
            </a:r>
            <a:r>
              <a:rPr lang="en-US" sz="2999" dirty="0">
                <a:solidFill>
                  <a:srgbClr val="005ABB"/>
                </a:solidFill>
                <a:latin typeface="Raleway"/>
              </a:rPr>
              <a:t>with transferable skills</a:t>
            </a:r>
          </a:p>
          <a:p>
            <a:pPr marL="647699" lvl="1" indent="-323849" algn="l">
              <a:lnSpc>
                <a:spcPts val="2969"/>
              </a:lnSpc>
              <a:buFont typeface="Arial"/>
              <a:buChar char="•"/>
            </a:pPr>
            <a:endParaRPr lang="en-US" sz="2999" dirty="0">
              <a:solidFill>
                <a:srgbClr val="005ABB"/>
              </a:solidFill>
              <a:latin typeface="Raleway"/>
            </a:endParaRPr>
          </a:p>
          <a:p>
            <a:pPr marL="647700" lvl="1" indent="-323850" algn="l">
              <a:lnSpc>
                <a:spcPts val="2969"/>
              </a:lnSpc>
              <a:buFont typeface="Arial"/>
              <a:buChar char="•"/>
            </a:pPr>
            <a:r>
              <a:rPr lang="en-US" sz="2999" b="1" u="sng" dirty="0">
                <a:solidFill>
                  <a:srgbClr val="005ABB"/>
                </a:solidFill>
                <a:latin typeface="Raleway Bold"/>
              </a:rPr>
              <a:t>Additional experience</a:t>
            </a:r>
            <a:r>
              <a:rPr lang="en-US" sz="2999" b="1" u="sng" dirty="0">
                <a:solidFill>
                  <a:srgbClr val="005ABB"/>
                </a:solidFill>
                <a:latin typeface="Raleway"/>
              </a:rPr>
              <a:t> </a:t>
            </a:r>
            <a:r>
              <a:rPr lang="en-US" sz="2999" dirty="0">
                <a:solidFill>
                  <a:srgbClr val="005ABB"/>
                </a:solidFill>
                <a:latin typeface="Raleway"/>
              </a:rPr>
              <a:t>with transferable skills + to show I worked during school</a:t>
            </a:r>
          </a:p>
        </p:txBody>
      </p:sp>
    </p:spTree>
    <p:extLst>
      <p:ext uri="{BB962C8B-B14F-4D97-AF65-F5344CB8AC3E}">
        <p14:creationId xmlns:p14="http://schemas.microsoft.com/office/powerpoint/2010/main" val="3460166788"/>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nvSpPr>
        <p:spPr>
          <a:xfrm>
            <a:off x="915889" y="719733"/>
            <a:ext cx="11206014" cy="817810"/>
          </a:xfrm>
          <a:prstGeom prst="rect">
            <a:avLst/>
          </a:prstGeom>
          <a:noFill/>
          <a:ln/>
        </p:spPr>
        <p:txBody>
          <a:bodyPr wrap="none" lIns="0" tIns="0" rIns="0" bIns="0" rtlCol="0" anchor="t"/>
          <a:lstStyle/>
          <a:p>
            <a:pPr>
              <a:lnSpc>
                <a:spcPts val="6438"/>
              </a:lnSpc>
            </a:pPr>
            <a:r>
              <a:rPr lang="en-US" sz="5125" b="1" dirty="0">
                <a:solidFill>
                  <a:srgbClr val="2C567A"/>
                </a:solidFill>
                <a:latin typeface="Poppins Bold" pitchFamily="34" charset="0"/>
                <a:ea typeface="Poppins Bold" pitchFamily="34" charset="-122"/>
                <a:cs typeface="Poppins Bold" pitchFamily="34" charset="-120"/>
              </a:rPr>
              <a:t>AI Job Posting Alignment</a:t>
            </a:r>
            <a:endParaRPr lang="en-US" sz="5125" dirty="0"/>
          </a:p>
        </p:txBody>
      </p:sp>
      <p:sp>
        <p:nvSpPr>
          <p:cNvPr id="3" name="Text 1"/>
          <p:cNvSpPr/>
          <p:nvPr/>
        </p:nvSpPr>
        <p:spPr>
          <a:xfrm>
            <a:off x="915889" y="2665570"/>
            <a:ext cx="4384625" cy="490686"/>
          </a:xfrm>
          <a:prstGeom prst="rect">
            <a:avLst/>
          </a:prstGeom>
          <a:noFill/>
          <a:ln/>
        </p:spPr>
        <p:txBody>
          <a:bodyPr wrap="none" lIns="0" tIns="0" rIns="0" bIns="0" rtlCol="0" anchor="t"/>
          <a:lstStyle/>
          <a:p>
            <a:pPr>
              <a:lnSpc>
                <a:spcPts val="3813"/>
              </a:lnSpc>
            </a:pPr>
            <a:r>
              <a:rPr lang="en-US" sz="3063" b="1" dirty="0">
                <a:solidFill>
                  <a:srgbClr val="2C567A"/>
                </a:solidFill>
                <a:latin typeface="Poppins Bold" pitchFamily="34" charset="0"/>
                <a:ea typeface="Poppins Bold" pitchFamily="34" charset="-122"/>
                <a:cs typeface="Poppins Bold" pitchFamily="34" charset="-120"/>
              </a:rPr>
              <a:t>Real-World Targeting</a:t>
            </a:r>
            <a:endParaRPr lang="en-US" sz="3063" dirty="0"/>
          </a:p>
        </p:txBody>
      </p:sp>
      <p:sp>
        <p:nvSpPr>
          <p:cNvPr id="4" name="Text 2"/>
          <p:cNvSpPr/>
          <p:nvPr/>
        </p:nvSpPr>
        <p:spPr>
          <a:xfrm>
            <a:off x="915889" y="3431835"/>
            <a:ext cx="7908875" cy="1256408"/>
          </a:xfrm>
          <a:prstGeom prst="rect">
            <a:avLst/>
          </a:prstGeom>
          <a:noFill/>
          <a:ln/>
        </p:spPr>
        <p:txBody>
          <a:bodyPr wrap="square" lIns="0" tIns="0" rIns="0" bIns="0" rtlCol="0" anchor="t"/>
          <a:lstStyle/>
          <a:p>
            <a:pPr>
              <a:lnSpc>
                <a:spcPts val="3250"/>
              </a:lnSpc>
            </a:pPr>
            <a:r>
              <a:rPr lang="en-US" sz="2000" dirty="0">
                <a:solidFill>
                  <a:srgbClr val="000000"/>
                </a:solidFill>
                <a:latin typeface="Nunito Sans" pitchFamily="34" charset="0"/>
                <a:ea typeface="Nunito Sans" pitchFamily="34" charset="-122"/>
                <a:cs typeface="Nunito Sans" pitchFamily="34" charset="-120"/>
              </a:rPr>
              <a:t>Using actual environmental data job postings, identify key requirements and preferred skills. Highlight 5-7 critical qualifications that appear repeatedly.</a:t>
            </a:r>
            <a:endParaRPr lang="en-US" sz="2000" dirty="0"/>
          </a:p>
        </p:txBody>
      </p:sp>
      <p:pic>
        <p:nvPicPr>
          <p:cNvPr id="8" name="Image 0" descr="preencoded.png"/>
          <p:cNvPicPr>
            <a:picLocks noChangeAspect="1"/>
          </p:cNvPicPr>
          <p:nvPr/>
        </p:nvPicPr>
        <p:blipFill>
          <a:blip r:embed="rId3"/>
          <a:stretch>
            <a:fillRect/>
          </a:stretch>
        </p:blipFill>
        <p:spPr>
          <a:xfrm>
            <a:off x="9472761" y="2224385"/>
            <a:ext cx="7908875" cy="5275213"/>
          </a:xfrm>
          <a:prstGeom prst="rect">
            <a:avLst/>
          </a:prstGeom>
        </p:spPr>
      </p:pic>
      <p:sp>
        <p:nvSpPr>
          <p:cNvPr id="9" name="Text 6"/>
          <p:cNvSpPr/>
          <p:nvPr/>
        </p:nvSpPr>
        <p:spPr>
          <a:xfrm>
            <a:off x="9472761" y="7793981"/>
            <a:ext cx="4072235" cy="490686"/>
          </a:xfrm>
          <a:prstGeom prst="rect">
            <a:avLst/>
          </a:prstGeom>
          <a:noFill/>
          <a:ln/>
        </p:spPr>
        <p:txBody>
          <a:bodyPr wrap="none" lIns="0" tIns="0" rIns="0" bIns="0" rtlCol="0" anchor="t"/>
          <a:lstStyle/>
          <a:p>
            <a:pPr>
              <a:lnSpc>
                <a:spcPts val="3813"/>
              </a:lnSpc>
            </a:pPr>
            <a:r>
              <a:rPr lang="en-US" sz="3063" b="1" dirty="0">
                <a:solidFill>
                  <a:srgbClr val="2C567A"/>
                </a:solidFill>
                <a:latin typeface="Poppins Bold" pitchFamily="34" charset="0"/>
                <a:ea typeface="Poppins Bold" pitchFamily="34" charset="-122"/>
                <a:cs typeface="Poppins Bold" pitchFamily="34" charset="-120"/>
              </a:rPr>
              <a:t>Strategic Alignment</a:t>
            </a:r>
            <a:endParaRPr lang="en-US" sz="3063" dirty="0"/>
          </a:p>
        </p:txBody>
      </p:sp>
      <p:sp>
        <p:nvSpPr>
          <p:cNvPr id="10" name="Text 7"/>
          <p:cNvSpPr/>
          <p:nvPr/>
        </p:nvSpPr>
        <p:spPr>
          <a:xfrm>
            <a:off x="9472761" y="8546306"/>
            <a:ext cx="7908875" cy="1256408"/>
          </a:xfrm>
          <a:prstGeom prst="rect">
            <a:avLst/>
          </a:prstGeom>
          <a:noFill/>
          <a:ln/>
        </p:spPr>
        <p:txBody>
          <a:bodyPr wrap="square" lIns="0" tIns="0" rIns="0" bIns="0" rtlCol="0" anchor="t"/>
          <a:lstStyle/>
          <a:p>
            <a:pPr>
              <a:lnSpc>
                <a:spcPts val="3250"/>
              </a:lnSpc>
            </a:pPr>
            <a:r>
              <a:rPr lang="en-US" sz="2000" dirty="0">
                <a:solidFill>
                  <a:srgbClr val="000000"/>
                </a:solidFill>
                <a:latin typeface="Nunito Sans" pitchFamily="34" charset="0"/>
                <a:ea typeface="Nunito Sans" pitchFamily="34" charset="-122"/>
                <a:cs typeface="Nunito Sans" pitchFamily="34" charset="-120"/>
              </a:rPr>
              <a:t>Adjust one resume section to better match the posting. Emphasize relevant skills and reframe experiences to align with employer priorities.</a:t>
            </a:r>
            <a:endParaRPr lang="en-US" sz="2000" dirty="0"/>
          </a:p>
        </p:txBody>
      </p:sp>
      <p:sp>
        <p:nvSpPr>
          <p:cNvPr id="5" name="TextBox 4">
            <a:extLst>
              <a:ext uri="{FF2B5EF4-FFF2-40B4-BE49-F238E27FC236}">
                <a16:creationId xmlns:a16="http://schemas.microsoft.com/office/drawing/2014/main" id="{5C1DC957-C1CF-9A65-1515-A36535D12F0E}"/>
              </a:ext>
            </a:extLst>
          </p:cNvPr>
          <p:cNvSpPr txBox="1"/>
          <p:nvPr/>
        </p:nvSpPr>
        <p:spPr>
          <a:xfrm>
            <a:off x="914400" y="514003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hlinkClick r:id="rId4"/>
              </a:rPr>
              <a:t>Job Posting</a:t>
            </a:r>
            <a:endParaRPr lang="en-US" sz="2800">
              <a:ea typeface="Calibri"/>
              <a:cs typeface="Calibri"/>
            </a:endParaRPr>
          </a:p>
        </p:txBody>
      </p:sp>
    </p:spTree>
    <p:extLst>
      <p:ext uri="{BB962C8B-B14F-4D97-AF65-F5344CB8AC3E}">
        <p14:creationId xmlns:p14="http://schemas.microsoft.com/office/powerpoint/2010/main" val="2349906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822070" y="1983072"/>
            <a:ext cx="10898740" cy="1408576"/>
            <a:chOff x="0" y="0"/>
            <a:chExt cx="2534630" cy="327581"/>
          </a:xfrm>
        </p:grpSpPr>
        <p:sp>
          <p:nvSpPr>
            <p:cNvPr id="3" name="Freeform 3"/>
            <p:cNvSpPr/>
            <p:nvPr/>
          </p:nvSpPr>
          <p:spPr>
            <a:xfrm>
              <a:off x="0" y="0"/>
              <a:ext cx="2534630" cy="327581"/>
            </a:xfrm>
            <a:custGeom>
              <a:avLst/>
              <a:gdLst/>
              <a:ahLst/>
              <a:cxnLst/>
              <a:rect l="l" t="t" r="r" b="b"/>
              <a:pathLst>
                <a:path w="2534630" h="327581">
                  <a:moveTo>
                    <a:pt x="0" y="0"/>
                  </a:moveTo>
                  <a:lnTo>
                    <a:pt x="2534630" y="0"/>
                  </a:lnTo>
                  <a:lnTo>
                    <a:pt x="2534630" y="327581"/>
                  </a:lnTo>
                  <a:lnTo>
                    <a:pt x="0" y="327581"/>
                  </a:lnTo>
                  <a:close/>
                </a:path>
              </a:pathLst>
            </a:custGeom>
            <a:solidFill>
              <a:srgbClr val="BEEAF1"/>
            </a:solidFill>
          </p:spPr>
          <p:txBody>
            <a:bodyPr/>
            <a:lstStyle/>
            <a:p>
              <a:endParaRPr lang="en-US"/>
            </a:p>
          </p:txBody>
        </p:sp>
      </p:grpSp>
      <p:grpSp>
        <p:nvGrpSpPr>
          <p:cNvPr id="4" name="Group 4"/>
          <p:cNvGrpSpPr/>
          <p:nvPr/>
        </p:nvGrpSpPr>
        <p:grpSpPr>
          <a:xfrm>
            <a:off x="2040110" y="3391648"/>
            <a:ext cx="11882931" cy="1751159"/>
            <a:chOff x="0" y="0"/>
            <a:chExt cx="2763515" cy="554197"/>
          </a:xfrm>
        </p:grpSpPr>
        <p:sp>
          <p:nvSpPr>
            <p:cNvPr id="5" name="Freeform 5"/>
            <p:cNvSpPr/>
            <p:nvPr/>
          </p:nvSpPr>
          <p:spPr>
            <a:xfrm>
              <a:off x="0" y="0"/>
              <a:ext cx="2763515" cy="554196"/>
            </a:xfrm>
            <a:custGeom>
              <a:avLst/>
              <a:gdLst/>
              <a:ahLst/>
              <a:cxnLst/>
              <a:rect l="l" t="t" r="r" b="b"/>
              <a:pathLst>
                <a:path w="2763515" h="554196">
                  <a:moveTo>
                    <a:pt x="0" y="0"/>
                  </a:moveTo>
                  <a:lnTo>
                    <a:pt x="2763515" y="0"/>
                  </a:lnTo>
                  <a:lnTo>
                    <a:pt x="2763515" y="554196"/>
                  </a:lnTo>
                  <a:lnTo>
                    <a:pt x="0" y="554196"/>
                  </a:lnTo>
                  <a:close/>
                </a:path>
              </a:pathLst>
            </a:custGeom>
            <a:solidFill>
              <a:srgbClr val="97C160"/>
            </a:solidFill>
          </p:spPr>
          <p:txBody>
            <a:bodyPr/>
            <a:lstStyle/>
            <a:p>
              <a:endParaRPr lang="en-US"/>
            </a:p>
          </p:txBody>
        </p:sp>
      </p:grpSp>
      <p:sp>
        <p:nvSpPr>
          <p:cNvPr id="6" name="TextBox 6"/>
          <p:cNvSpPr txBox="1"/>
          <p:nvPr/>
        </p:nvSpPr>
        <p:spPr>
          <a:xfrm>
            <a:off x="3614106" y="3973038"/>
            <a:ext cx="8654094" cy="743793"/>
          </a:xfrm>
          <a:prstGeom prst="rect">
            <a:avLst/>
          </a:prstGeom>
        </p:spPr>
        <p:txBody>
          <a:bodyPr wrap="square" lIns="0" tIns="0" rIns="0" bIns="0" rtlCol="0" anchor="t">
            <a:spAutoFit/>
          </a:bodyPr>
          <a:lstStyle/>
          <a:p>
            <a:pPr lvl="0">
              <a:lnSpc>
                <a:spcPts val="2883"/>
              </a:lnSpc>
              <a:defRPr/>
            </a:pPr>
            <a:r>
              <a:rPr lang="en-US" sz="2800" b="1" dirty="0">
                <a:solidFill>
                  <a:srgbClr val="005ABB"/>
                </a:solidFill>
                <a:latin typeface="Raleway"/>
              </a:rPr>
              <a:t>Set your expectations: Resume writing is a </a:t>
            </a:r>
          </a:p>
          <a:p>
            <a:pPr lvl="0">
              <a:lnSpc>
                <a:spcPts val="2884"/>
              </a:lnSpc>
              <a:defRPr/>
            </a:pPr>
            <a:r>
              <a:rPr lang="en-US" sz="2800" b="1" dirty="0">
                <a:solidFill>
                  <a:srgbClr val="005ABB"/>
                </a:solidFill>
                <a:latin typeface="Raleway"/>
              </a:rPr>
              <a:t>multi-step, iterative process</a:t>
            </a:r>
            <a:endParaRPr kumimoji="0" lang="en-US" sz="2799" b="1" i="0" u="none" strike="noStrike" kern="1200" cap="none" spc="0" normalizeH="0" baseline="0" noProof="0" dirty="0">
              <a:ln>
                <a:noFill/>
              </a:ln>
              <a:solidFill>
                <a:srgbClr val="005ABB"/>
              </a:solidFill>
              <a:effectLst/>
              <a:uLnTx/>
              <a:uFillTx/>
              <a:latin typeface="Raleway"/>
              <a:ea typeface="+mn-ea"/>
              <a:cs typeface="+mn-cs"/>
            </a:endParaRPr>
          </a:p>
        </p:txBody>
      </p:sp>
      <p:sp>
        <p:nvSpPr>
          <p:cNvPr id="11" name="TextBox 11"/>
          <p:cNvSpPr txBox="1"/>
          <p:nvPr/>
        </p:nvSpPr>
        <p:spPr>
          <a:xfrm>
            <a:off x="2326735" y="2283446"/>
            <a:ext cx="8608268" cy="1487587"/>
          </a:xfrm>
          <a:prstGeom prst="rect">
            <a:avLst/>
          </a:prstGeom>
        </p:spPr>
        <p:txBody>
          <a:bodyPr lIns="0" tIns="0" rIns="0" bIns="0" rtlCol="0" anchor="t">
            <a:spAutoFit/>
          </a:bodyPr>
          <a:lstStyle/>
          <a:p>
            <a:pPr marL="0" marR="0" lvl="0" indent="0" algn="l" defTabSz="914400" rtl="0" eaLnBrk="1" fontAlgn="auto" latinLnBrk="0" hangingPunct="1">
              <a:lnSpc>
                <a:spcPts val="2883"/>
              </a:lnSpc>
              <a:spcBef>
                <a:spcPts val="0"/>
              </a:spcBef>
              <a:spcAft>
                <a:spcPts val="0"/>
              </a:spcAft>
              <a:buClrTx/>
              <a:buSzTx/>
              <a:buFontTx/>
              <a:buNone/>
              <a:tabLst/>
              <a:defRPr/>
            </a:pPr>
            <a:r>
              <a:rPr lang="en-US" sz="2800" b="1" spc="16" dirty="0">
                <a:solidFill>
                  <a:srgbClr val="005ABB"/>
                </a:solidFill>
                <a:latin typeface="Raleway"/>
              </a:rPr>
              <a:t>Learn the Bren </a:t>
            </a:r>
            <a:r>
              <a:rPr lang="en-US" sz="2800" b="1" dirty="0">
                <a:solidFill>
                  <a:srgbClr val="005ABB"/>
                </a:solidFill>
                <a:latin typeface="Raleway"/>
              </a:rPr>
              <a:t>approach to stand out + market your resume for the positions you want</a:t>
            </a:r>
          </a:p>
          <a:p>
            <a:pPr marL="0" marR="0" lvl="0" indent="0" algn="l" defTabSz="914400" rtl="0" eaLnBrk="1" fontAlgn="auto" latinLnBrk="0" hangingPunct="1">
              <a:lnSpc>
                <a:spcPts val="2883"/>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ABB"/>
              </a:solidFill>
              <a:effectLst/>
              <a:uLnTx/>
              <a:uFillTx/>
              <a:latin typeface="Raleway"/>
              <a:ea typeface="+mn-ea"/>
              <a:cs typeface="+mn-cs"/>
            </a:endParaRPr>
          </a:p>
          <a:p>
            <a:pPr marL="0" marR="0" lvl="0" indent="0" algn="l" defTabSz="914400" rtl="0" eaLnBrk="1" fontAlgn="auto" latinLnBrk="0" hangingPunct="1">
              <a:lnSpc>
                <a:spcPts val="2884"/>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ABB"/>
              </a:solidFill>
              <a:effectLst/>
              <a:uLnTx/>
              <a:uFillTx/>
              <a:latin typeface="Raleway"/>
              <a:ea typeface="+mn-ea"/>
              <a:cs typeface="+mn-cs"/>
            </a:endParaRPr>
          </a:p>
        </p:txBody>
      </p:sp>
      <p:sp>
        <p:nvSpPr>
          <p:cNvPr id="12" name="TextBox 12"/>
          <p:cNvSpPr txBox="1"/>
          <p:nvPr/>
        </p:nvSpPr>
        <p:spPr>
          <a:xfrm>
            <a:off x="8871767" y="9155846"/>
            <a:ext cx="8551779" cy="266700"/>
          </a:xfrm>
          <a:prstGeom prst="rect">
            <a:avLst/>
          </a:prstGeom>
        </p:spPr>
        <p:txBody>
          <a:bodyPr lIns="0" tIns="0" rIns="0" bIns="0" rtlCol="0" anchor="t">
            <a:spAutoFit/>
          </a:bodyPr>
          <a:lstStyle/>
          <a:p>
            <a:pPr marL="0" marR="0" lvl="0" indent="0" algn="r" defTabSz="914400" rtl="0" eaLnBrk="1" fontAlgn="auto" latinLnBrk="0" hangingPunct="1">
              <a:lnSpc>
                <a:spcPts val="2100"/>
              </a:lnSpc>
              <a:spcBef>
                <a:spcPts val="0"/>
              </a:spcBef>
              <a:spcAft>
                <a:spcPts val="0"/>
              </a:spcAft>
              <a:buClrTx/>
              <a:buSzTx/>
              <a:buFontTx/>
              <a:buNone/>
              <a:tabLst/>
              <a:defRPr/>
            </a:pPr>
            <a:r>
              <a:rPr kumimoji="0" lang="en-US" sz="1500" b="0" i="0" u="none" strike="noStrike" kern="1200" cap="none" spc="150" normalizeH="0" baseline="0" noProof="0">
                <a:ln>
                  <a:noFill/>
                </a:ln>
                <a:solidFill>
                  <a:srgbClr val="005ABB"/>
                </a:solidFill>
                <a:effectLst/>
                <a:uLnTx/>
                <a:uFillTx/>
                <a:latin typeface="Raleway"/>
                <a:ea typeface="+mn-ea"/>
                <a:cs typeface="+mn-cs"/>
              </a:rPr>
              <a:t>BREN SCHOOL CAREER DEVELOPMENT PROGRAM</a:t>
            </a:r>
          </a:p>
        </p:txBody>
      </p:sp>
      <p:sp>
        <p:nvSpPr>
          <p:cNvPr id="13" name="TextBox 13"/>
          <p:cNvSpPr txBox="1"/>
          <p:nvPr/>
        </p:nvSpPr>
        <p:spPr>
          <a:xfrm>
            <a:off x="799369" y="786906"/>
            <a:ext cx="12695046" cy="680085"/>
          </a:xfrm>
          <a:prstGeom prst="rect">
            <a:avLst/>
          </a:prstGeom>
        </p:spPr>
        <p:txBody>
          <a:bodyPr lIns="0" tIns="0" rIns="0" bIns="0" rtlCol="0" anchor="t">
            <a:spAutoFit/>
          </a:bodyPr>
          <a:lstStyle/>
          <a:p>
            <a:pPr marL="0" marR="0" lvl="0" indent="0" algn="l" defTabSz="914400" rtl="0" eaLnBrk="1" fontAlgn="auto" latinLnBrk="0" hangingPunct="1">
              <a:lnSpc>
                <a:spcPts val="528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5ABB"/>
                </a:solidFill>
                <a:effectLst/>
                <a:uLnTx/>
                <a:uFillTx/>
                <a:latin typeface="Raleway"/>
                <a:ea typeface="+mn-ea"/>
                <a:cs typeface="+mn-cs"/>
              </a:rPr>
              <a:t>Step #2</a:t>
            </a:r>
          </a:p>
        </p:txBody>
      </p:sp>
      <p:pic>
        <p:nvPicPr>
          <p:cNvPr id="15" name="Picture 15"/>
          <p:cNvPicPr>
            <a:picLocks noChangeAspect="1"/>
          </p:cNvPicPr>
          <p:nvPr/>
        </p:nvPicPr>
        <p:blipFill>
          <a:blip r:embed="rId3"/>
          <a:srcRect/>
          <a:stretch>
            <a:fillRect/>
          </a:stretch>
        </p:blipFill>
        <p:spPr>
          <a:xfrm>
            <a:off x="10484980" y="2289598"/>
            <a:ext cx="900045" cy="900045"/>
          </a:xfrm>
          <a:prstGeom prst="rect">
            <a:avLst/>
          </a:prstGeom>
        </p:spPr>
      </p:pic>
      <p:pic>
        <p:nvPicPr>
          <p:cNvPr id="17" name="Picture 17"/>
          <p:cNvPicPr>
            <a:picLocks noChangeAspect="1"/>
          </p:cNvPicPr>
          <p:nvPr/>
        </p:nvPicPr>
        <p:blipFill>
          <a:blip r:embed="rId4"/>
          <a:srcRect/>
          <a:stretch>
            <a:fillRect/>
          </a:stretch>
        </p:blipFill>
        <p:spPr>
          <a:xfrm>
            <a:off x="13572609" y="0"/>
            <a:ext cx="4400200" cy="4400200"/>
          </a:xfrm>
          <a:prstGeom prst="rect">
            <a:avLst/>
          </a:prstGeom>
        </p:spPr>
      </p:pic>
      <p:sp>
        <p:nvSpPr>
          <p:cNvPr id="18" name="TextBox 18"/>
          <p:cNvSpPr txBox="1"/>
          <p:nvPr/>
        </p:nvSpPr>
        <p:spPr>
          <a:xfrm rot="-659719">
            <a:off x="11662757" y="4069569"/>
            <a:ext cx="1367274" cy="542925"/>
          </a:xfrm>
          <a:prstGeom prst="rect">
            <a:avLst/>
          </a:prstGeom>
        </p:spPr>
        <p:txBody>
          <a:bodyPr lIns="0" tIns="0" rIns="0" bIns="0" rtlCol="0" anchor="t">
            <a:spAutoFit/>
          </a:bodyPr>
          <a:lstStyle/>
          <a:p>
            <a:pPr marL="0" marR="0" lvl="0" indent="0" algn="l" defTabSz="914400" rtl="0" eaLnBrk="1" fontAlgn="auto" latinLnBrk="0" hangingPunct="1">
              <a:lnSpc>
                <a:spcPts val="3990"/>
              </a:lnSpc>
              <a:spcBef>
                <a:spcPts val="0"/>
              </a:spcBef>
              <a:spcAft>
                <a:spcPts val="0"/>
              </a:spcAft>
              <a:buClrTx/>
              <a:buSzTx/>
              <a:buFontTx/>
              <a:buNone/>
              <a:tabLst/>
              <a:defRPr/>
            </a:pPr>
            <a:r>
              <a:rPr kumimoji="0" lang="en-US" sz="4200" b="1" i="0" u="none" strike="noStrike" kern="1200" cap="none" spc="-340" normalizeH="0" baseline="0" noProof="0" dirty="0">
                <a:ln>
                  <a:noFill/>
                </a:ln>
                <a:solidFill>
                  <a:srgbClr val="005ABB"/>
                </a:solidFill>
                <a:effectLst/>
                <a:uLnTx/>
                <a:uFillTx/>
                <a:latin typeface="Raleway"/>
                <a:ea typeface="+mn-ea"/>
                <a:cs typeface="+mn-cs"/>
              </a:rPr>
              <a:t>1,2,3,4</a:t>
            </a:r>
          </a:p>
        </p:txBody>
      </p:sp>
      <p:pic>
        <p:nvPicPr>
          <p:cNvPr id="19" name="Picture 19"/>
          <p:cNvPicPr>
            <a:picLocks noChangeAspect="1"/>
          </p:cNvPicPr>
          <p:nvPr/>
        </p:nvPicPr>
        <p:blipFill>
          <a:blip r:embed="rId5"/>
          <a:srcRect/>
          <a:stretch>
            <a:fillRect/>
          </a:stretch>
        </p:blipFill>
        <p:spPr>
          <a:xfrm>
            <a:off x="1033842" y="2231030"/>
            <a:ext cx="990963" cy="990963"/>
          </a:xfrm>
          <a:prstGeom prst="rect">
            <a:avLst/>
          </a:prstGeom>
        </p:spPr>
      </p:pic>
      <p:pic>
        <p:nvPicPr>
          <p:cNvPr id="21" name="Picture 21"/>
          <p:cNvPicPr>
            <a:picLocks noChangeAspect="1"/>
          </p:cNvPicPr>
          <p:nvPr/>
        </p:nvPicPr>
        <p:blipFill>
          <a:blip r:embed="rId6"/>
          <a:srcRect/>
          <a:stretch>
            <a:fillRect/>
          </a:stretch>
        </p:blipFill>
        <p:spPr>
          <a:xfrm>
            <a:off x="2350592" y="3866018"/>
            <a:ext cx="982462" cy="982462"/>
          </a:xfrm>
          <a:prstGeom prst="rect">
            <a:avLst/>
          </a:prstGeom>
        </p:spPr>
      </p:pic>
    </p:spTree>
    <p:extLst>
      <p:ext uri="{BB962C8B-B14F-4D97-AF65-F5344CB8AC3E}">
        <p14:creationId xmlns:p14="http://schemas.microsoft.com/office/powerpoint/2010/main" val="108531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2" name="AutoShape 2"/>
          <p:cNvSpPr/>
          <p:nvPr/>
        </p:nvSpPr>
        <p:spPr>
          <a:xfrm>
            <a:off x="0" y="0"/>
            <a:ext cx="8046978" cy="10287000"/>
          </a:xfrm>
          <a:prstGeom prst="rect">
            <a:avLst/>
          </a:prstGeom>
          <a:solidFill>
            <a:srgbClr val="55A51C">
              <a:alpha val="14901"/>
            </a:srgbClr>
          </a:solidFill>
        </p:spPr>
        <p:txBody>
          <a:bodyPr/>
          <a:lstStyle/>
          <a:p>
            <a:endParaRPr lang="en-US"/>
          </a:p>
        </p:txBody>
      </p:sp>
      <p:sp>
        <p:nvSpPr>
          <p:cNvPr id="3" name="TextBox 3"/>
          <p:cNvSpPr txBox="1"/>
          <p:nvPr/>
        </p:nvSpPr>
        <p:spPr>
          <a:xfrm>
            <a:off x="8871767" y="9155846"/>
            <a:ext cx="8551779" cy="266700"/>
          </a:xfrm>
          <a:prstGeom prst="rect">
            <a:avLst/>
          </a:prstGeom>
        </p:spPr>
        <p:txBody>
          <a:bodyPr lIns="0" tIns="0" rIns="0" bIns="0" rtlCol="0" anchor="t">
            <a:spAutoFit/>
          </a:bodyPr>
          <a:lstStyle/>
          <a:p>
            <a:pPr algn="r">
              <a:lnSpc>
                <a:spcPts val="2100"/>
              </a:lnSpc>
            </a:pPr>
            <a:r>
              <a:rPr lang="en-US" sz="1500" b="0" spc="150" dirty="0">
                <a:solidFill>
                  <a:srgbClr val="005ABB"/>
                </a:solidFill>
                <a:latin typeface="Raleway"/>
              </a:rPr>
              <a:t>BREN SCHOOL CAREER DEVELOPMENT PROGRAM</a:t>
            </a:r>
          </a:p>
        </p:txBody>
      </p:sp>
      <p:sp>
        <p:nvSpPr>
          <p:cNvPr id="4" name="TextBox 4"/>
          <p:cNvSpPr txBox="1"/>
          <p:nvPr/>
        </p:nvSpPr>
        <p:spPr>
          <a:xfrm>
            <a:off x="784957" y="2214435"/>
            <a:ext cx="6448241" cy="3044190"/>
          </a:xfrm>
          <a:prstGeom prst="rect">
            <a:avLst/>
          </a:prstGeom>
        </p:spPr>
        <p:txBody>
          <a:bodyPr lIns="0" tIns="0" rIns="0" bIns="0" rtlCol="0" anchor="t">
            <a:spAutoFit/>
          </a:bodyPr>
          <a:lstStyle/>
          <a:p>
            <a:pPr algn="l">
              <a:lnSpc>
                <a:spcPts val="7920"/>
              </a:lnSpc>
            </a:pPr>
            <a:r>
              <a:rPr lang="en-US" sz="7200" b="1" dirty="0">
                <a:solidFill>
                  <a:srgbClr val="55A51C"/>
                </a:solidFill>
                <a:latin typeface="Raleway"/>
              </a:rPr>
              <a:t>THE BREN RESUME APPROACH</a:t>
            </a:r>
          </a:p>
        </p:txBody>
      </p:sp>
      <p:sp>
        <p:nvSpPr>
          <p:cNvPr id="5" name="AutoShape 5"/>
          <p:cNvSpPr/>
          <p:nvPr/>
        </p:nvSpPr>
        <p:spPr>
          <a:xfrm>
            <a:off x="784957" y="5530779"/>
            <a:ext cx="3522921" cy="45970"/>
          </a:xfrm>
          <a:prstGeom prst="rect">
            <a:avLst/>
          </a:prstGeom>
          <a:solidFill>
            <a:srgbClr val="55A51C"/>
          </a:solidFill>
        </p:spPr>
        <p:txBody>
          <a:bodyPr/>
          <a:lstStyle/>
          <a:p>
            <a:endParaRPr lang="en-US"/>
          </a:p>
        </p:txBody>
      </p:sp>
      <p:sp>
        <p:nvSpPr>
          <p:cNvPr id="6" name="TextBox 6"/>
          <p:cNvSpPr txBox="1"/>
          <p:nvPr/>
        </p:nvSpPr>
        <p:spPr>
          <a:xfrm>
            <a:off x="8664388" y="5747831"/>
            <a:ext cx="3307452" cy="271620"/>
          </a:xfrm>
          <a:prstGeom prst="rect">
            <a:avLst/>
          </a:prstGeom>
        </p:spPr>
        <p:txBody>
          <a:bodyPr lIns="0" tIns="0" rIns="0" bIns="0" rtlCol="0" anchor="t">
            <a:spAutoFit/>
          </a:bodyPr>
          <a:lstStyle/>
          <a:p>
            <a:pPr algn="l">
              <a:lnSpc>
                <a:spcPts val="2267"/>
              </a:lnSpc>
            </a:pPr>
            <a:endParaRPr dirty="0"/>
          </a:p>
        </p:txBody>
      </p:sp>
      <p:sp>
        <p:nvSpPr>
          <p:cNvPr id="7" name="TextBox 7"/>
          <p:cNvSpPr txBox="1"/>
          <p:nvPr/>
        </p:nvSpPr>
        <p:spPr>
          <a:xfrm>
            <a:off x="8664388" y="7752284"/>
            <a:ext cx="3307452" cy="271620"/>
          </a:xfrm>
          <a:prstGeom prst="rect">
            <a:avLst/>
          </a:prstGeom>
        </p:spPr>
        <p:txBody>
          <a:bodyPr lIns="0" tIns="0" rIns="0" bIns="0" rtlCol="0" anchor="t">
            <a:spAutoFit/>
          </a:bodyPr>
          <a:lstStyle/>
          <a:p>
            <a:pPr algn="l">
              <a:lnSpc>
                <a:spcPts val="2267"/>
              </a:lnSpc>
            </a:pPr>
            <a:endParaRPr dirty="0"/>
          </a:p>
        </p:txBody>
      </p:sp>
      <p:sp>
        <p:nvSpPr>
          <p:cNvPr id="8" name="TextBox 8"/>
          <p:cNvSpPr txBox="1"/>
          <p:nvPr/>
        </p:nvSpPr>
        <p:spPr>
          <a:xfrm>
            <a:off x="8732155" y="5620732"/>
            <a:ext cx="3264916" cy="268495"/>
          </a:xfrm>
          <a:prstGeom prst="rect">
            <a:avLst/>
          </a:prstGeom>
        </p:spPr>
        <p:txBody>
          <a:bodyPr lIns="0" tIns="0" rIns="0" bIns="0" rtlCol="0" anchor="t">
            <a:spAutoFit/>
          </a:bodyPr>
          <a:lstStyle/>
          <a:p>
            <a:pPr algn="l">
              <a:lnSpc>
                <a:spcPts val="2238"/>
              </a:lnSpc>
            </a:pPr>
            <a:endParaRPr dirty="0"/>
          </a:p>
        </p:txBody>
      </p:sp>
      <p:sp>
        <p:nvSpPr>
          <p:cNvPr id="9" name="TextBox 9"/>
          <p:cNvSpPr txBox="1"/>
          <p:nvPr/>
        </p:nvSpPr>
        <p:spPr>
          <a:xfrm>
            <a:off x="13397439" y="5272947"/>
            <a:ext cx="3264916" cy="268495"/>
          </a:xfrm>
          <a:prstGeom prst="rect">
            <a:avLst/>
          </a:prstGeom>
        </p:spPr>
        <p:txBody>
          <a:bodyPr lIns="0" tIns="0" rIns="0" bIns="0" rtlCol="0" anchor="t">
            <a:spAutoFit/>
          </a:bodyPr>
          <a:lstStyle/>
          <a:p>
            <a:pPr algn="l">
              <a:lnSpc>
                <a:spcPts val="2238"/>
              </a:lnSpc>
            </a:pPr>
            <a:endParaRPr dirty="0"/>
          </a:p>
        </p:txBody>
      </p:sp>
      <p:pic>
        <p:nvPicPr>
          <p:cNvPr id="10" name="Picture 10"/>
          <p:cNvPicPr>
            <a:picLocks noChangeAspect="1"/>
          </p:cNvPicPr>
          <p:nvPr/>
        </p:nvPicPr>
        <p:blipFill>
          <a:blip r:embed="rId2"/>
          <a:srcRect/>
          <a:stretch>
            <a:fillRect/>
          </a:stretch>
        </p:blipFill>
        <p:spPr>
          <a:xfrm>
            <a:off x="9702465" y="498398"/>
            <a:ext cx="6926300" cy="6926300"/>
          </a:xfrm>
          <a:prstGeom prst="rect">
            <a:avLst/>
          </a:prstGeom>
        </p:spPr>
      </p:pic>
      <p:sp>
        <p:nvSpPr>
          <p:cNvPr id="11" name="AutoShape 11"/>
          <p:cNvSpPr/>
          <p:nvPr/>
        </p:nvSpPr>
        <p:spPr>
          <a:xfrm>
            <a:off x="8521648" y="3481445"/>
            <a:ext cx="4375109" cy="2193743"/>
          </a:xfrm>
          <a:prstGeom prst="rect">
            <a:avLst/>
          </a:prstGeom>
          <a:solidFill>
            <a:srgbClr val="55A51C"/>
          </a:solidFill>
        </p:spPr>
        <p:txBody>
          <a:bodyPr/>
          <a:lstStyle/>
          <a:p>
            <a:endParaRPr lang="en-US"/>
          </a:p>
        </p:txBody>
      </p:sp>
      <p:sp>
        <p:nvSpPr>
          <p:cNvPr id="12" name="AutoShape 12"/>
          <p:cNvSpPr/>
          <p:nvPr/>
        </p:nvSpPr>
        <p:spPr>
          <a:xfrm>
            <a:off x="8521648" y="5859176"/>
            <a:ext cx="4375109" cy="2164728"/>
          </a:xfrm>
          <a:prstGeom prst="rect">
            <a:avLst/>
          </a:prstGeom>
          <a:solidFill>
            <a:srgbClr val="6BABBB"/>
          </a:solidFill>
        </p:spPr>
        <p:txBody>
          <a:bodyPr/>
          <a:lstStyle/>
          <a:p>
            <a:endParaRPr lang="en-US"/>
          </a:p>
        </p:txBody>
      </p:sp>
      <p:sp>
        <p:nvSpPr>
          <p:cNvPr id="13" name="AutoShape 13"/>
          <p:cNvSpPr/>
          <p:nvPr/>
        </p:nvSpPr>
        <p:spPr>
          <a:xfrm>
            <a:off x="13397502" y="3537786"/>
            <a:ext cx="4375109" cy="2155889"/>
          </a:xfrm>
          <a:prstGeom prst="rect">
            <a:avLst/>
          </a:prstGeom>
          <a:solidFill>
            <a:srgbClr val="6BABBB"/>
          </a:solidFill>
        </p:spPr>
        <p:txBody>
          <a:bodyPr/>
          <a:lstStyle/>
          <a:p>
            <a:endParaRPr lang="en-US"/>
          </a:p>
        </p:txBody>
      </p:sp>
      <p:sp>
        <p:nvSpPr>
          <p:cNvPr id="14" name="AutoShape 14"/>
          <p:cNvSpPr/>
          <p:nvPr/>
        </p:nvSpPr>
        <p:spPr>
          <a:xfrm>
            <a:off x="13397502" y="5893991"/>
            <a:ext cx="4375109" cy="2129913"/>
          </a:xfrm>
          <a:prstGeom prst="rect">
            <a:avLst/>
          </a:prstGeom>
          <a:solidFill>
            <a:srgbClr val="6BABBB"/>
          </a:solidFill>
        </p:spPr>
        <p:txBody>
          <a:bodyPr/>
          <a:lstStyle/>
          <a:p>
            <a:endParaRPr lang="en-US"/>
          </a:p>
        </p:txBody>
      </p:sp>
      <p:sp>
        <p:nvSpPr>
          <p:cNvPr id="15" name="TextBox 15"/>
          <p:cNvSpPr txBox="1"/>
          <p:nvPr/>
        </p:nvSpPr>
        <p:spPr>
          <a:xfrm>
            <a:off x="8664388" y="4564630"/>
            <a:ext cx="3580354" cy="988641"/>
          </a:xfrm>
          <a:prstGeom prst="rect">
            <a:avLst/>
          </a:prstGeom>
        </p:spPr>
        <p:txBody>
          <a:bodyPr lIns="0" tIns="0" rIns="0" bIns="0" rtlCol="0" anchor="t">
            <a:spAutoFit/>
          </a:bodyPr>
          <a:lstStyle/>
          <a:p>
            <a:pPr algn="l">
              <a:lnSpc>
                <a:spcPts val="2601"/>
              </a:lnSpc>
            </a:pPr>
            <a:r>
              <a:rPr lang="en-US" sz="2386" b="1" dirty="0">
                <a:solidFill>
                  <a:srgbClr val="F9FCFF"/>
                </a:solidFill>
                <a:latin typeface="Open Sans"/>
              </a:rPr>
              <a:t>SET UP BASIC FORMAT </a:t>
            </a:r>
          </a:p>
          <a:p>
            <a:pPr algn="l">
              <a:lnSpc>
                <a:spcPts val="2601"/>
              </a:lnSpc>
            </a:pPr>
            <a:r>
              <a:rPr lang="en-US" sz="2386" b="1" dirty="0">
                <a:solidFill>
                  <a:srgbClr val="F9FCFF"/>
                </a:solidFill>
                <a:latin typeface="Open Sans"/>
              </a:rPr>
              <a:t>+ DESIGN (LAY DOWN THE FOUNDATION)</a:t>
            </a:r>
          </a:p>
        </p:txBody>
      </p:sp>
      <p:pic>
        <p:nvPicPr>
          <p:cNvPr id="16" name="Picture 16"/>
          <p:cNvPicPr>
            <a:picLocks noChangeAspect="1"/>
          </p:cNvPicPr>
          <p:nvPr/>
        </p:nvPicPr>
        <p:blipFill>
          <a:blip r:embed="rId3"/>
          <a:srcRect/>
          <a:stretch>
            <a:fillRect/>
          </a:stretch>
        </p:blipFill>
        <p:spPr>
          <a:xfrm>
            <a:off x="8664388" y="3629552"/>
            <a:ext cx="676383" cy="676383"/>
          </a:xfrm>
          <a:prstGeom prst="rect">
            <a:avLst/>
          </a:prstGeom>
        </p:spPr>
      </p:pic>
      <p:sp>
        <p:nvSpPr>
          <p:cNvPr id="17" name="TextBox 17"/>
          <p:cNvSpPr txBox="1"/>
          <p:nvPr/>
        </p:nvSpPr>
        <p:spPr>
          <a:xfrm>
            <a:off x="13489856" y="4588949"/>
            <a:ext cx="4040999" cy="988641"/>
          </a:xfrm>
          <a:prstGeom prst="rect">
            <a:avLst/>
          </a:prstGeom>
        </p:spPr>
        <p:txBody>
          <a:bodyPr lIns="0" tIns="0" rIns="0" bIns="0" rtlCol="0" anchor="t">
            <a:spAutoFit/>
          </a:bodyPr>
          <a:lstStyle/>
          <a:p>
            <a:pPr algn="l">
              <a:lnSpc>
                <a:spcPts val="2601"/>
              </a:lnSpc>
            </a:pPr>
            <a:r>
              <a:rPr lang="en-US" sz="2386" b="1" dirty="0">
                <a:solidFill>
                  <a:srgbClr val="F9FCFF"/>
                </a:solidFill>
                <a:latin typeface="Open Sans"/>
              </a:rPr>
              <a:t>DRAFT INITIAL CONTENT </a:t>
            </a:r>
          </a:p>
          <a:p>
            <a:pPr algn="l">
              <a:lnSpc>
                <a:spcPts val="2601"/>
              </a:lnSpc>
            </a:pPr>
            <a:r>
              <a:rPr lang="en-US" sz="2386" b="1" dirty="0">
                <a:solidFill>
                  <a:srgbClr val="F9FCFF"/>
                </a:solidFill>
                <a:latin typeface="Open Sans"/>
              </a:rPr>
              <a:t>+ ORGANIZE IT INTO </a:t>
            </a:r>
          </a:p>
          <a:p>
            <a:pPr algn="l">
              <a:lnSpc>
                <a:spcPts val="2601"/>
              </a:lnSpc>
            </a:pPr>
            <a:r>
              <a:rPr lang="en-US" sz="2386" b="1" dirty="0">
                <a:solidFill>
                  <a:srgbClr val="F9FCFF"/>
                </a:solidFill>
                <a:latin typeface="Open Sans"/>
              </a:rPr>
              <a:t>INITIAL BUCKETS</a:t>
            </a:r>
          </a:p>
        </p:txBody>
      </p:sp>
      <p:pic>
        <p:nvPicPr>
          <p:cNvPr id="18" name="Picture 18"/>
          <p:cNvPicPr>
            <a:picLocks noChangeAspect="1"/>
          </p:cNvPicPr>
          <p:nvPr/>
        </p:nvPicPr>
        <p:blipFill>
          <a:blip r:embed="rId4"/>
          <a:srcRect/>
          <a:stretch>
            <a:fillRect/>
          </a:stretch>
        </p:blipFill>
        <p:spPr>
          <a:xfrm>
            <a:off x="13489856" y="3653871"/>
            <a:ext cx="676383" cy="676383"/>
          </a:xfrm>
          <a:prstGeom prst="rect">
            <a:avLst/>
          </a:prstGeom>
        </p:spPr>
      </p:pic>
      <p:sp>
        <p:nvSpPr>
          <p:cNvPr id="19" name="TextBox 19"/>
          <p:cNvSpPr txBox="1"/>
          <p:nvPr/>
        </p:nvSpPr>
        <p:spPr>
          <a:xfrm>
            <a:off x="8664388" y="6893865"/>
            <a:ext cx="3580354" cy="1000274"/>
          </a:xfrm>
          <a:prstGeom prst="rect">
            <a:avLst/>
          </a:prstGeom>
        </p:spPr>
        <p:txBody>
          <a:bodyPr lIns="0" tIns="0" rIns="0" bIns="0" rtlCol="0" anchor="t">
            <a:spAutoFit/>
          </a:bodyPr>
          <a:lstStyle/>
          <a:p>
            <a:pPr algn="l">
              <a:lnSpc>
                <a:spcPts val="2601"/>
              </a:lnSpc>
            </a:pPr>
            <a:r>
              <a:rPr lang="en-US" sz="2386" b="1" dirty="0">
                <a:solidFill>
                  <a:srgbClr val="F9FCFF"/>
                </a:solidFill>
                <a:latin typeface="Open Sans"/>
              </a:rPr>
              <a:t>CREATE + FORMAT YOUR COMPREHENSIVE BULLET LIST</a:t>
            </a:r>
          </a:p>
        </p:txBody>
      </p:sp>
      <p:pic>
        <p:nvPicPr>
          <p:cNvPr id="20" name="Picture 20"/>
          <p:cNvPicPr>
            <a:picLocks noChangeAspect="1"/>
          </p:cNvPicPr>
          <p:nvPr/>
        </p:nvPicPr>
        <p:blipFill>
          <a:blip r:embed="rId5"/>
          <a:srcRect/>
          <a:stretch>
            <a:fillRect/>
          </a:stretch>
        </p:blipFill>
        <p:spPr>
          <a:xfrm>
            <a:off x="8664388" y="5961921"/>
            <a:ext cx="676383" cy="676383"/>
          </a:xfrm>
          <a:prstGeom prst="rect">
            <a:avLst/>
          </a:prstGeom>
        </p:spPr>
      </p:pic>
      <p:sp>
        <p:nvSpPr>
          <p:cNvPr id="21" name="TextBox 21"/>
          <p:cNvSpPr txBox="1"/>
          <p:nvPr/>
        </p:nvSpPr>
        <p:spPr>
          <a:xfrm>
            <a:off x="13572384" y="6860559"/>
            <a:ext cx="4025346" cy="988641"/>
          </a:xfrm>
          <a:prstGeom prst="rect">
            <a:avLst/>
          </a:prstGeom>
        </p:spPr>
        <p:txBody>
          <a:bodyPr lIns="0" tIns="0" rIns="0" bIns="0" rtlCol="0" anchor="t">
            <a:spAutoFit/>
          </a:bodyPr>
          <a:lstStyle/>
          <a:p>
            <a:pPr algn="l">
              <a:lnSpc>
                <a:spcPts val="2601"/>
              </a:lnSpc>
            </a:pPr>
            <a:r>
              <a:rPr lang="en-US" sz="2386" b="1" dirty="0">
                <a:solidFill>
                  <a:srgbClr val="F9FCFF"/>
                </a:solidFill>
                <a:latin typeface="Open Sans"/>
              </a:rPr>
              <a:t>TARGET RESUME TO EACH POSITION (REFINE CONTENT + DESIGN)</a:t>
            </a:r>
          </a:p>
        </p:txBody>
      </p:sp>
      <p:pic>
        <p:nvPicPr>
          <p:cNvPr id="22" name="Picture 22"/>
          <p:cNvPicPr>
            <a:picLocks noChangeAspect="1"/>
          </p:cNvPicPr>
          <p:nvPr/>
        </p:nvPicPr>
        <p:blipFill>
          <a:blip r:embed="rId6"/>
          <a:srcRect/>
          <a:stretch>
            <a:fillRect/>
          </a:stretch>
        </p:blipFill>
        <p:spPr>
          <a:xfrm>
            <a:off x="13489856" y="5967603"/>
            <a:ext cx="676383" cy="676383"/>
          </a:xfrm>
          <a:prstGeom prst="rect">
            <a:avLst/>
          </a:prstGeom>
        </p:spPr>
      </p:pic>
      <p:sp>
        <p:nvSpPr>
          <p:cNvPr id="23" name="TextBox 23"/>
          <p:cNvSpPr txBox="1"/>
          <p:nvPr/>
        </p:nvSpPr>
        <p:spPr>
          <a:xfrm>
            <a:off x="10971668" y="2243949"/>
            <a:ext cx="4447225" cy="663859"/>
          </a:xfrm>
          <a:prstGeom prst="rect">
            <a:avLst/>
          </a:prstGeom>
        </p:spPr>
        <p:txBody>
          <a:bodyPr lIns="0" tIns="0" rIns="0" bIns="0" rtlCol="0" anchor="t">
            <a:spAutoFit/>
          </a:bodyPr>
          <a:lstStyle/>
          <a:p>
            <a:pPr algn="ctr">
              <a:lnSpc>
                <a:spcPts val="2601"/>
              </a:lnSpc>
            </a:pPr>
            <a:r>
              <a:rPr lang="en-US" sz="2386" b="1" dirty="0">
                <a:solidFill>
                  <a:srgbClr val="F9FCFF"/>
                </a:solidFill>
                <a:latin typeface="Open Sans"/>
              </a:rPr>
              <a:t>BEGIN WITH (+ KEEP) THE</a:t>
            </a:r>
          </a:p>
          <a:p>
            <a:pPr algn="ctr">
              <a:lnSpc>
                <a:spcPts val="2601"/>
              </a:lnSpc>
            </a:pPr>
            <a:r>
              <a:rPr lang="en-US" sz="2386" b="1" dirty="0">
                <a:solidFill>
                  <a:srgbClr val="F9FCFF"/>
                </a:solidFill>
                <a:latin typeface="Open Sans"/>
              </a:rPr>
              <a:t>MARKETING LENS IN MIND</a:t>
            </a:r>
          </a:p>
        </p:txBody>
      </p:sp>
      <p:pic>
        <p:nvPicPr>
          <p:cNvPr id="24" name="Picture 24"/>
          <p:cNvPicPr>
            <a:picLocks noChangeAspect="1"/>
          </p:cNvPicPr>
          <p:nvPr/>
        </p:nvPicPr>
        <p:blipFill>
          <a:blip r:embed="rId7"/>
          <a:srcRect/>
          <a:stretch>
            <a:fillRect/>
          </a:stretch>
        </p:blipFill>
        <p:spPr>
          <a:xfrm>
            <a:off x="11745954" y="4355666"/>
            <a:ext cx="1449327" cy="1449327"/>
          </a:xfrm>
          <a:prstGeom prst="rect">
            <a:avLst/>
          </a:prstGeom>
        </p:spPr>
      </p:pic>
      <p:sp>
        <p:nvSpPr>
          <p:cNvPr id="25" name="TextBox 25"/>
          <p:cNvSpPr txBox="1"/>
          <p:nvPr/>
        </p:nvSpPr>
        <p:spPr>
          <a:xfrm rot="-2700000">
            <a:off x="11784163" y="4894169"/>
            <a:ext cx="1458397" cy="329443"/>
          </a:xfrm>
          <a:prstGeom prst="rect">
            <a:avLst/>
          </a:prstGeom>
        </p:spPr>
        <p:txBody>
          <a:bodyPr lIns="0" tIns="0" rIns="0" bIns="0" rtlCol="0" anchor="t">
            <a:spAutoFit/>
          </a:bodyPr>
          <a:lstStyle/>
          <a:p>
            <a:pPr algn="l">
              <a:lnSpc>
                <a:spcPts val="2410"/>
              </a:lnSpc>
            </a:pPr>
            <a:r>
              <a:rPr lang="en-US" sz="2386" b="1" dirty="0">
                <a:solidFill>
                  <a:srgbClr val="F9FCFF"/>
                </a:solidFill>
                <a:latin typeface="Raleway"/>
              </a:rPr>
              <a:t>+ EDIT!</a:t>
            </a:r>
          </a:p>
        </p:txBody>
      </p:sp>
      <p:pic>
        <p:nvPicPr>
          <p:cNvPr id="26" name="Picture 26"/>
          <p:cNvPicPr>
            <a:picLocks noChangeAspect="1"/>
          </p:cNvPicPr>
          <p:nvPr/>
        </p:nvPicPr>
        <p:blipFill>
          <a:blip r:embed="rId7"/>
          <a:srcRect/>
          <a:stretch>
            <a:fillRect/>
          </a:stretch>
        </p:blipFill>
        <p:spPr>
          <a:xfrm>
            <a:off x="16634779" y="4370499"/>
            <a:ext cx="1449327" cy="1449327"/>
          </a:xfrm>
          <a:prstGeom prst="rect">
            <a:avLst/>
          </a:prstGeom>
        </p:spPr>
      </p:pic>
      <p:sp>
        <p:nvSpPr>
          <p:cNvPr id="27" name="TextBox 27"/>
          <p:cNvSpPr txBox="1"/>
          <p:nvPr/>
        </p:nvSpPr>
        <p:spPr>
          <a:xfrm rot="-2700000">
            <a:off x="16672988" y="4909002"/>
            <a:ext cx="1458397" cy="329443"/>
          </a:xfrm>
          <a:prstGeom prst="rect">
            <a:avLst/>
          </a:prstGeom>
        </p:spPr>
        <p:txBody>
          <a:bodyPr lIns="0" tIns="0" rIns="0" bIns="0" rtlCol="0" anchor="t">
            <a:spAutoFit/>
          </a:bodyPr>
          <a:lstStyle/>
          <a:p>
            <a:pPr algn="l">
              <a:lnSpc>
                <a:spcPts val="2410"/>
              </a:lnSpc>
            </a:pPr>
            <a:r>
              <a:rPr lang="en-US" sz="2386" b="1" dirty="0">
                <a:solidFill>
                  <a:srgbClr val="F9FCFF"/>
                </a:solidFill>
                <a:latin typeface="Raleway"/>
              </a:rPr>
              <a:t>+ EDIT!</a:t>
            </a:r>
          </a:p>
        </p:txBody>
      </p:sp>
      <p:pic>
        <p:nvPicPr>
          <p:cNvPr id="28" name="Picture 28"/>
          <p:cNvPicPr>
            <a:picLocks noChangeAspect="1"/>
          </p:cNvPicPr>
          <p:nvPr/>
        </p:nvPicPr>
        <p:blipFill>
          <a:blip r:embed="rId7"/>
          <a:srcRect/>
          <a:stretch>
            <a:fillRect/>
          </a:stretch>
        </p:blipFill>
        <p:spPr>
          <a:xfrm>
            <a:off x="11745954" y="6700034"/>
            <a:ext cx="1449327" cy="1449327"/>
          </a:xfrm>
          <a:prstGeom prst="rect">
            <a:avLst/>
          </a:prstGeom>
        </p:spPr>
      </p:pic>
      <p:sp>
        <p:nvSpPr>
          <p:cNvPr id="29" name="TextBox 29"/>
          <p:cNvSpPr txBox="1"/>
          <p:nvPr/>
        </p:nvSpPr>
        <p:spPr>
          <a:xfrm rot="-2700000">
            <a:off x="11784163" y="7238537"/>
            <a:ext cx="1458397" cy="329443"/>
          </a:xfrm>
          <a:prstGeom prst="rect">
            <a:avLst/>
          </a:prstGeom>
        </p:spPr>
        <p:txBody>
          <a:bodyPr lIns="0" tIns="0" rIns="0" bIns="0" rtlCol="0" anchor="t">
            <a:spAutoFit/>
          </a:bodyPr>
          <a:lstStyle/>
          <a:p>
            <a:pPr algn="l">
              <a:lnSpc>
                <a:spcPts val="2410"/>
              </a:lnSpc>
            </a:pPr>
            <a:r>
              <a:rPr lang="en-US" sz="2386" b="1" dirty="0">
                <a:solidFill>
                  <a:srgbClr val="F9FCFF"/>
                </a:solidFill>
                <a:latin typeface="Raleway"/>
              </a:rPr>
              <a:t>+ EDIT!</a:t>
            </a:r>
          </a:p>
        </p:txBody>
      </p:sp>
      <p:pic>
        <p:nvPicPr>
          <p:cNvPr id="30" name="Picture 30"/>
          <p:cNvPicPr>
            <a:picLocks noChangeAspect="1"/>
          </p:cNvPicPr>
          <p:nvPr/>
        </p:nvPicPr>
        <p:blipFill>
          <a:blip r:embed="rId7"/>
          <a:srcRect/>
          <a:stretch>
            <a:fillRect/>
          </a:stretch>
        </p:blipFill>
        <p:spPr>
          <a:xfrm>
            <a:off x="16628765" y="6700034"/>
            <a:ext cx="1449327" cy="1449327"/>
          </a:xfrm>
          <a:prstGeom prst="rect">
            <a:avLst/>
          </a:prstGeom>
        </p:spPr>
      </p:pic>
      <p:sp>
        <p:nvSpPr>
          <p:cNvPr id="31" name="TextBox 31"/>
          <p:cNvSpPr txBox="1"/>
          <p:nvPr/>
        </p:nvSpPr>
        <p:spPr>
          <a:xfrm rot="-2700000">
            <a:off x="16666973" y="7238537"/>
            <a:ext cx="1458397" cy="329443"/>
          </a:xfrm>
          <a:prstGeom prst="rect">
            <a:avLst/>
          </a:prstGeom>
        </p:spPr>
        <p:txBody>
          <a:bodyPr lIns="0" tIns="0" rIns="0" bIns="0" rtlCol="0" anchor="t">
            <a:spAutoFit/>
          </a:bodyPr>
          <a:lstStyle/>
          <a:p>
            <a:pPr algn="l">
              <a:lnSpc>
                <a:spcPts val="2410"/>
              </a:lnSpc>
            </a:pPr>
            <a:r>
              <a:rPr lang="en-US" sz="2386" b="1" dirty="0">
                <a:solidFill>
                  <a:srgbClr val="F9FCFF"/>
                </a:solidFill>
                <a:latin typeface="Raleway"/>
              </a:rPr>
              <a:t>+ EDIT!</a:t>
            </a:r>
          </a:p>
        </p:txBody>
      </p:sp>
      <p:sp>
        <p:nvSpPr>
          <p:cNvPr id="33" name="AutoShape 33"/>
          <p:cNvSpPr/>
          <p:nvPr/>
        </p:nvSpPr>
        <p:spPr>
          <a:xfrm>
            <a:off x="0" y="0"/>
            <a:ext cx="8022148" cy="10287000"/>
          </a:xfrm>
          <a:prstGeom prst="rect">
            <a:avLst/>
          </a:prstGeom>
          <a:solidFill>
            <a:srgbClr val="55A51C">
              <a:alpha val="14901"/>
            </a:srgbClr>
          </a:solidFill>
        </p:spPr>
        <p:txBody>
          <a:bodyPr/>
          <a:lstStyle/>
          <a:p>
            <a:endParaRPr lang="en-US"/>
          </a:p>
        </p:txBody>
      </p:sp>
      <p:pic>
        <p:nvPicPr>
          <p:cNvPr id="34" name="Picture 34"/>
          <p:cNvPicPr>
            <a:picLocks noChangeAspect="1"/>
          </p:cNvPicPr>
          <p:nvPr/>
        </p:nvPicPr>
        <p:blipFill>
          <a:blip r:embed="rId8"/>
          <a:srcRect/>
          <a:stretch>
            <a:fillRect/>
          </a:stretch>
        </p:blipFill>
        <p:spPr>
          <a:xfrm>
            <a:off x="12366214" y="1709480"/>
            <a:ext cx="1576095" cy="525365"/>
          </a:xfrm>
          <a:prstGeom prst="rect">
            <a:avLst/>
          </a:prstGeom>
        </p:spPr>
      </p:pic>
      <p:pic>
        <p:nvPicPr>
          <p:cNvPr id="35" name="Picture 10"/>
          <p:cNvPicPr>
            <a:picLocks noChangeAspect="1"/>
          </p:cNvPicPr>
          <p:nvPr/>
        </p:nvPicPr>
        <p:blipFill>
          <a:blip r:embed="rId9"/>
          <a:srcRect/>
          <a:stretch>
            <a:fillRect/>
          </a:stretch>
        </p:blipFill>
        <p:spPr>
          <a:xfrm rot="1445950">
            <a:off x="5646510" y="1082842"/>
            <a:ext cx="2844123" cy="284412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EEAF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b="912"/>
          <a:stretch/>
        </p:blipFill>
        <p:spPr>
          <a:xfrm>
            <a:off x="1028700" y="2615070"/>
            <a:ext cx="6030607" cy="7329030"/>
          </a:xfrm>
          <a:prstGeom prst="rect">
            <a:avLst/>
          </a:prstGeom>
        </p:spPr>
      </p:pic>
      <p:pic>
        <p:nvPicPr>
          <p:cNvPr id="24" name="Picture 2"/>
          <p:cNvPicPr>
            <a:picLocks noChangeAspect="1"/>
          </p:cNvPicPr>
          <p:nvPr/>
        </p:nvPicPr>
        <p:blipFill>
          <a:blip r:embed="rId4"/>
          <a:srcRect l="470" r="470"/>
          <a:stretch>
            <a:fillRect/>
          </a:stretch>
        </p:blipFill>
        <p:spPr>
          <a:xfrm>
            <a:off x="11314857" y="-570566"/>
            <a:ext cx="7549446" cy="11428131"/>
          </a:xfrm>
          <a:prstGeom prst="rect">
            <a:avLst/>
          </a:prstGeom>
        </p:spPr>
      </p:pic>
      <p:sp>
        <p:nvSpPr>
          <p:cNvPr id="3" name="TextBox 3"/>
          <p:cNvSpPr txBox="1"/>
          <p:nvPr/>
        </p:nvSpPr>
        <p:spPr>
          <a:xfrm>
            <a:off x="1028700" y="564430"/>
            <a:ext cx="10105696" cy="959173"/>
          </a:xfrm>
          <a:prstGeom prst="rect">
            <a:avLst/>
          </a:prstGeom>
        </p:spPr>
        <p:txBody>
          <a:bodyPr wrap="square" lIns="0" tIns="0" rIns="0" bIns="0" rtlCol="0" anchor="t">
            <a:spAutoFit/>
          </a:bodyPr>
          <a:lstStyle/>
          <a:p>
            <a:pPr algn="l">
              <a:lnSpc>
                <a:spcPts val="7920"/>
              </a:lnSpc>
            </a:pPr>
            <a:r>
              <a:rPr lang="en-US" sz="6500" b="1" dirty="0">
                <a:solidFill>
                  <a:srgbClr val="55A51C"/>
                </a:solidFill>
                <a:latin typeface="Raleway"/>
              </a:rPr>
              <a:t>THE VISION</a:t>
            </a:r>
          </a:p>
        </p:txBody>
      </p:sp>
      <p:sp>
        <p:nvSpPr>
          <p:cNvPr id="5" name="AutoShape 5"/>
          <p:cNvSpPr/>
          <p:nvPr/>
        </p:nvSpPr>
        <p:spPr>
          <a:xfrm>
            <a:off x="1028700" y="1612700"/>
            <a:ext cx="5073021" cy="85725"/>
          </a:xfrm>
          <a:prstGeom prst="rect">
            <a:avLst/>
          </a:prstGeom>
          <a:solidFill>
            <a:srgbClr val="55A51C"/>
          </a:solidFill>
        </p:spPr>
        <p:txBody>
          <a:bodyPr/>
          <a:lstStyle/>
          <a:p>
            <a:endParaRPr lang="en-US"/>
          </a:p>
        </p:txBody>
      </p:sp>
      <p:sp>
        <p:nvSpPr>
          <p:cNvPr id="6" name="TextBox 6"/>
          <p:cNvSpPr txBox="1"/>
          <p:nvPr/>
        </p:nvSpPr>
        <p:spPr>
          <a:xfrm>
            <a:off x="1028700" y="3434347"/>
            <a:ext cx="8724673" cy="492010"/>
          </a:xfrm>
          <a:prstGeom prst="rect">
            <a:avLst/>
          </a:prstGeom>
        </p:spPr>
        <p:txBody>
          <a:bodyPr lIns="0" tIns="0" rIns="0" bIns="0" rtlCol="0" anchor="t">
            <a:spAutoFit/>
          </a:bodyPr>
          <a:lstStyle/>
          <a:p>
            <a:pPr algn="l">
              <a:lnSpc>
                <a:spcPts val="3919"/>
              </a:lnSpc>
            </a:pPr>
            <a:endParaRPr dirty="0"/>
          </a:p>
        </p:txBody>
      </p:sp>
      <p:sp>
        <p:nvSpPr>
          <p:cNvPr id="29" name="TextBox 12"/>
          <p:cNvSpPr txBox="1"/>
          <p:nvPr/>
        </p:nvSpPr>
        <p:spPr>
          <a:xfrm>
            <a:off x="1092776" y="3488728"/>
            <a:ext cx="5966531" cy="502125"/>
          </a:xfrm>
          <a:prstGeom prst="rect">
            <a:avLst/>
          </a:prstGeom>
        </p:spPr>
        <p:txBody>
          <a:bodyPr wrap="square" lIns="0" tIns="0" rIns="0" bIns="0" rtlCol="0" anchor="t">
            <a:spAutoFit/>
          </a:bodyPr>
          <a:lstStyle/>
          <a:p>
            <a:pPr>
              <a:lnSpc>
                <a:spcPts val="4160"/>
              </a:lnSpc>
            </a:pPr>
            <a:r>
              <a:rPr lang="en-US" sz="3200" b="1" u="sng" dirty="0">
                <a:solidFill>
                  <a:schemeClr val="bg1"/>
                </a:solidFill>
                <a:latin typeface="Raleway"/>
              </a:rPr>
              <a:t>.</a:t>
            </a:r>
          </a:p>
        </p:txBody>
      </p:sp>
      <p:sp>
        <p:nvSpPr>
          <p:cNvPr id="35" name="TextBox 9"/>
          <p:cNvSpPr txBox="1"/>
          <p:nvPr/>
        </p:nvSpPr>
        <p:spPr>
          <a:xfrm>
            <a:off x="1206366" y="3612175"/>
            <a:ext cx="5075816" cy="3718518"/>
          </a:xfrm>
          <a:prstGeom prst="rect">
            <a:avLst/>
          </a:prstGeom>
        </p:spPr>
        <p:txBody>
          <a:bodyPr wrap="square" lIns="0" tIns="0" rIns="0" bIns="0" rtlCol="0" anchor="t">
            <a:spAutoFit/>
          </a:bodyPr>
          <a:lstStyle/>
          <a:p>
            <a:pPr algn="l">
              <a:lnSpc>
                <a:spcPts val="27500"/>
              </a:lnSpc>
            </a:pPr>
            <a:r>
              <a:rPr lang="en-US" sz="35000" b="1" dirty="0">
                <a:solidFill>
                  <a:srgbClr val="55A51C">
                    <a:alpha val="49804"/>
                  </a:srgbClr>
                </a:solidFill>
                <a:latin typeface="Raleway"/>
              </a:rPr>
              <a:t>E</a:t>
            </a:r>
          </a:p>
        </p:txBody>
      </p:sp>
      <p:sp>
        <p:nvSpPr>
          <p:cNvPr id="36" name="TextBox 9"/>
          <p:cNvSpPr txBox="1"/>
          <p:nvPr/>
        </p:nvSpPr>
        <p:spPr>
          <a:xfrm>
            <a:off x="1206366" y="7095455"/>
            <a:ext cx="5075816" cy="3718518"/>
          </a:xfrm>
          <a:prstGeom prst="rect">
            <a:avLst/>
          </a:prstGeom>
        </p:spPr>
        <p:txBody>
          <a:bodyPr wrap="square" lIns="0" tIns="0" rIns="0" bIns="0" rtlCol="0" anchor="t">
            <a:spAutoFit/>
          </a:bodyPr>
          <a:lstStyle/>
          <a:p>
            <a:pPr algn="l">
              <a:lnSpc>
                <a:spcPts val="27500"/>
              </a:lnSpc>
            </a:pPr>
            <a:r>
              <a:rPr lang="en-US" sz="35000" b="1" dirty="0">
                <a:solidFill>
                  <a:srgbClr val="55A51C">
                    <a:alpha val="49804"/>
                  </a:srgbClr>
                </a:solidFill>
                <a:latin typeface="Raleway"/>
              </a:rPr>
              <a:t>F</a:t>
            </a:r>
          </a:p>
        </p:txBody>
      </p:sp>
      <p:pic>
        <p:nvPicPr>
          <p:cNvPr id="11" name="Picture 7"/>
          <p:cNvPicPr>
            <a:picLocks noChangeAspect="1"/>
          </p:cNvPicPr>
          <p:nvPr/>
        </p:nvPicPr>
        <p:blipFill>
          <a:blip r:embed="rId5"/>
          <a:srcRect/>
          <a:stretch>
            <a:fillRect/>
          </a:stretch>
        </p:blipFill>
        <p:spPr>
          <a:xfrm>
            <a:off x="4813654" y="3753384"/>
            <a:ext cx="5982761" cy="3978535"/>
          </a:xfrm>
          <a:prstGeom prst="rect">
            <a:avLst/>
          </a:prstGeom>
        </p:spPr>
      </p:pic>
      <p:sp>
        <p:nvSpPr>
          <p:cNvPr id="12" name="TextBox 11"/>
          <p:cNvSpPr txBox="1"/>
          <p:nvPr/>
        </p:nvSpPr>
        <p:spPr>
          <a:xfrm>
            <a:off x="4811731" y="6379904"/>
            <a:ext cx="6060885" cy="1200329"/>
          </a:xfrm>
          <a:prstGeom prst="rect">
            <a:avLst/>
          </a:prstGeom>
          <a:noFill/>
        </p:spPr>
        <p:txBody>
          <a:bodyPr wrap="square" rtlCol="0">
            <a:spAutoFit/>
          </a:bodyPr>
          <a:lstStyle/>
          <a:p>
            <a:pPr algn="ctr"/>
            <a:r>
              <a:rPr lang="en-US" sz="3600" b="1" spc="-95" dirty="0">
                <a:solidFill>
                  <a:srgbClr val="EEF8EB"/>
                </a:solidFill>
                <a:latin typeface="Raleway"/>
                <a:hlinkClick r:id="rId6"/>
              </a:rPr>
              <a:t>2018 "Eye-Tracking Study”</a:t>
            </a:r>
            <a:r>
              <a:rPr lang="en-US" sz="3600" b="1" spc="-95" dirty="0">
                <a:solidFill>
                  <a:srgbClr val="EEF8EB"/>
                </a:solidFill>
                <a:latin typeface="Raleway"/>
              </a:rPr>
              <a:t> from Ladders, Inc.</a:t>
            </a:r>
          </a:p>
        </p:txBody>
      </p:sp>
      <p:sp>
        <p:nvSpPr>
          <p:cNvPr id="13" name="TextBox 4"/>
          <p:cNvSpPr txBox="1"/>
          <p:nvPr/>
        </p:nvSpPr>
        <p:spPr>
          <a:xfrm>
            <a:off x="1028700" y="1817134"/>
            <a:ext cx="8350293" cy="527452"/>
          </a:xfrm>
          <a:prstGeom prst="rect">
            <a:avLst/>
          </a:prstGeom>
        </p:spPr>
        <p:txBody>
          <a:bodyPr lIns="0" tIns="0" rIns="0" bIns="0" rtlCol="0" anchor="t">
            <a:spAutoFit/>
          </a:bodyPr>
          <a:lstStyle/>
          <a:p>
            <a:pPr marL="0" marR="0" lvl="0" indent="0" algn="l" defTabSz="914400" rtl="0" eaLnBrk="1" fontAlgn="auto" latinLnBrk="0" hangingPunct="1">
              <a:lnSpc>
                <a:spcPts val="442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05ABB"/>
                </a:solidFill>
                <a:effectLst/>
                <a:uLnTx/>
                <a:uFillTx/>
                <a:latin typeface="Raleway"/>
                <a:ea typeface="+mn-ea"/>
                <a:cs typeface="+mn-cs"/>
              </a:rPr>
              <a:t>FORMATTING</a:t>
            </a:r>
          </a:p>
        </p:txBody>
      </p:sp>
    </p:spTree>
    <p:extLst>
      <p:ext uri="{BB962C8B-B14F-4D97-AF65-F5344CB8AC3E}">
        <p14:creationId xmlns:p14="http://schemas.microsoft.com/office/powerpoint/2010/main" val="783875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C6990B7-6385-40BF-A8D2-446FD8E1F1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342802">
            <a:off x="7778455" y="4214684"/>
            <a:ext cx="9603017" cy="37148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7" name="AutoShape 7"/>
          <p:cNvSpPr/>
          <p:nvPr/>
        </p:nvSpPr>
        <p:spPr>
          <a:xfrm>
            <a:off x="1028700" y="1911543"/>
            <a:ext cx="6764039" cy="59768"/>
          </a:xfrm>
          <a:prstGeom prst="rect">
            <a:avLst/>
          </a:prstGeom>
          <a:solidFill>
            <a:srgbClr val="55A51C"/>
          </a:solidFill>
        </p:spPr>
        <p:txBody>
          <a:bodyPr/>
          <a:lstStyle/>
          <a:p>
            <a:endParaRPr lang="en-US"/>
          </a:p>
        </p:txBody>
      </p:sp>
      <p:sp>
        <p:nvSpPr>
          <p:cNvPr id="13" name="TextBox 4"/>
          <p:cNvSpPr txBox="1"/>
          <p:nvPr/>
        </p:nvSpPr>
        <p:spPr>
          <a:xfrm>
            <a:off x="8077201" y="584479"/>
            <a:ext cx="8686800" cy="1384995"/>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55A51C"/>
                </a:solidFill>
                <a:effectLst/>
                <a:uLnTx/>
                <a:uFillTx/>
                <a:latin typeface="Raleway"/>
                <a:ea typeface="+mn-ea"/>
                <a:cs typeface="+mn-cs"/>
              </a:rPr>
              <a:t>Use our</a:t>
            </a:r>
            <a:r>
              <a:rPr kumimoji="0" lang="en-US" sz="4500" b="1" i="0" u="none" strike="noStrike" kern="1200" cap="none" spc="0" normalizeH="0" noProof="0" dirty="0">
                <a:ln>
                  <a:noFill/>
                </a:ln>
                <a:solidFill>
                  <a:srgbClr val="55A51C"/>
                </a:solidFill>
                <a:effectLst/>
                <a:uLnTx/>
                <a:uFillTx/>
                <a:latin typeface="Raleway"/>
                <a:ea typeface="+mn-ea"/>
                <a:cs typeface="+mn-cs"/>
              </a:rPr>
              <a:t> templates (highly recommend)!</a:t>
            </a:r>
            <a:endParaRPr kumimoji="0" lang="en-US" sz="4500" b="1" i="0" u="none" strike="noStrike" kern="1200" cap="none" spc="0" normalizeH="0" baseline="0" noProof="0" dirty="0">
              <a:ln>
                <a:noFill/>
              </a:ln>
              <a:solidFill>
                <a:srgbClr val="55A51C"/>
              </a:solidFill>
              <a:effectLst/>
              <a:uLnTx/>
              <a:uFillTx/>
              <a:latin typeface="Raleway"/>
              <a:ea typeface="+mn-ea"/>
              <a:cs typeface="+mn-cs"/>
            </a:endParaRPr>
          </a:p>
        </p:txBody>
      </p:sp>
      <p:sp>
        <p:nvSpPr>
          <p:cNvPr id="14" name="TextBox 2"/>
          <p:cNvSpPr txBox="1"/>
          <p:nvPr/>
        </p:nvSpPr>
        <p:spPr>
          <a:xfrm>
            <a:off x="1028701" y="881496"/>
            <a:ext cx="6837020" cy="1013098"/>
          </a:xfrm>
          <a:prstGeom prst="rect">
            <a:avLst/>
          </a:prstGeom>
        </p:spPr>
        <p:txBody>
          <a:bodyPr wrap="square"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55A51C"/>
                </a:solidFill>
                <a:effectLst/>
                <a:uLnTx/>
                <a:uFillTx/>
                <a:latin typeface="Raleway"/>
                <a:ea typeface="+mn-ea"/>
                <a:cs typeface="+mn-cs"/>
              </a:rPr>
              <a:t>FORMAT TIP #1:</a:t>
            </a:r>
          </a:p>
        </p:txBody>
      </p:sp>
      <p:pic>
        <p:nvPicPr>
          <p:cNvPr id="17" name="Picture 1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13460" y="2427166"/>
            <a:ext cx="977092" cy="1134185"/>
          </a:xfrm>
          <a:prstGeom prst="rect">
            <a:avLst/>
          </a:prstGeom>
        </p:spPr>
      </p:pic>
      <p:sp>
        <p:nvSpPr>
          <p:cNvPr id="19" name="TextBox 6"/>
          <p:cNvSpPr txBox="1"/>
          <p:nvPr/>
        </p:nvSpPr>
        <p:spPr>
          <a:xfrm>
            <a:off x="2286000" y="2602485"/>
            <a:ext cx="6629400" cy="1046440"/>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71" normalizeH="0" baseline="0" noProof="0" dirty="0">
                <a:ln>
                  <a:noFill/>
                </a:ln>
                <a:solidFill>
                  <a:srgbClr val="04859B"/>
                </a:solidFill>
                <a:effectLst/>
                <a:uLnTx/>
                <a:uFillTx/>
                <a:latin typeface="Raleway"/>
              </a:rPr>
              <a:t>1- </a:t>
            </a:r>
            <a:r>
              <a:rPr lang="en-US" sz="3400" b="1" spc="71" dirty="0">
                <a:solidFill>
                  <a:srgbClr val="04859B"/>
                </a:solidFill>
                <a:latin typeface="Raleway"/>
              </a:rPr>
              <a:t>and</a:t>
            </a:r>
            <a:r>
              <a:rPr kumimoji="0" lang="en-US" sz="3400" b="1" i="0" u="none" strike="noStrike" kern="1200" cap="none" spc="71" normalizeH="0" baseline="0" noProof="0" dirty="0">
                <a:ln>
                  <a:noFill/>
                </a:ln>
                <a:solidFill>
                  <a:srgbClr val="04859B"/>
                </a:solidFill>
                <a:effectLst/>
                <a:uLnTx/>
                <a:uFillTx/>
                <a:latin typeface="Raleway"/>
              </a:rPr>
              <a:t> 2-page adjustable resume formatting templates</a:t>
            </a:r>
            <a:endParaRPr kumimoji="0" lang="en-US" sz="3400" b="0" i="0" u="none" strike="noStrike" kern="1200" cap="none" spc="71" normalizeH="0" baseline="0" noProof="0" dirty="0">
              <a:ln>
                <a:noFill/>
              </a:ln>
              <a:solidFill>
                <a:srgbClr val="04859B"/>
              </a:solidFill>
              <a:effectLst/>
              <a:uLnTx/>
              <a:uFillTx/>
              <a:latin typeface="Raleway"/>
            </a:endParaRPr>
          </a:p>
        </p:txBody>
      </p:sp>
      <p:pic>
        <p:nvPicPr>
          <p:cNvPr id="9" name="Picture 8">
            <a:extLst>
              <a:ext uri="{FF2B5EF4-FFF2-40B4-BE49-F238E27FC236}">
                <a16:creationId xmlns:a16="http://schemas.microsoft.com/office/drawing/2014/main" id="{9EF3906A-6E74-40D0-B9E8-196237BA33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0779" y="4017206"/>
            <a:ext cx="8792802" cy="33723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descr="A qr code with a white background&#10;&#10;AI-generated content may be incorrect.">
            <a:extLst>
              <a:ext uri="{FF2B5EF4-FFF2-40B4-BE49-F238E27FC236}">
                <a16:creationId xmlns:a16="http://schemas.microsoft.com/office/drawing/2014/main" id="{10D76915-ABCA-96D0-7AF5-D2D1F8B23F45}"/>
              </a:ext>
            </a:extLst>
          </p:cNvPr>
          <p:cNvPicPr>
            <a:picLocks noChangeAspect="1"/>
          </p:cNvPicPr>
          <p:nvPr/>
        </p:nvPicPr>
        <p:blipFill>
          <a:blip r:embed="rId7"/>
          <a:stretch>
            <a:fillRect/>
          </a:stretch>
        </p:blipFill>
        <p:spPr>
          <a:xfrm>
            <a:off x="1496290" y="7661563"/>
            <a:ext cx="2254828" cy="2220192"/>
          </a:xfrm>
          <a:prstGeom prst="rect">
            <a:avLst/>
          </a:prstGeom>
        </p:spPr>
      </p:pic>
      <p:sp>
        <p:nvSpPr>
          <p:cNvPr id="5" name="TextBox 4">
            <a:extLst>
              <a:ext uri="{FF2B5EF4-FFF2-40B4-BE49-F238E27FC236}">
                <a16:creationId xmlns:a16="http://schemas.microsoft.com/office/drawing/2014/main" id="{408FC578-728E-2FB9-E925-C184D053DB1E}"/>
              </a:ext>
            </a:extLst>
          </p:cNvPr>
          <p:cNvSpPr txBox="1"/>
          <p:nvPr/>
        </p:nvSpPr>
        <p:spPr>
          <a:xfrm>
            <a:off x="3754165" y="8467909"/>
            <a:ext cx="4537267"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400" b="1" dirty="0">
                <a:solidFill>
                  <a:srgbClr val="04859B"/>
                </a:solidFill>
                <a:latin typeface="Raleway"/>
              </a:rPr>
              <a:t>Scan for font ideas!</a:t>
            </a:r>
          </a:p>
        </p:txBody>
      </p:sp>
    </p:spTree>
    <p:extLst>
      <p:ext uri="{BB962C8B-B14F-4D97-AF65-F5344CB8AC3E}">
        <p14:creationId xmlns:p14="http://schemas.microsoft.com/office/powerpoint/2010/main" val="1361556480"/>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rgbClr val="F8FFEF"/>
        </a:solidFill>
        <a:effectLst/>
      </p:bgPr>
    </p:bg>
    <p:spTree>
      <p:nvGrpSpPr>
        <p:cNvPr id="1" name=""/>
        <p:cNvGrpSpPr/>
        <p:nvPr/>
      </p:nvGrpSpPr>
      <p:grpSpPr>
        <a:xfrm>
          <a:off x="0" y="0"/>
          <a:ext cx="0" cy="0"/>
          <a:chOff x="0" y="0"/>
          <a:chExt cx="0" cy="0"/>
        </a:xfrm>
      </p:grpSpPr>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6" name="AutoShape 6"/>
          <p:cNvSpPr/>
          <p:nvPr/>
        </p:nvSpPr>
        <p:spPr>
          <a:xfrm>
            <a:off x="1028700" y="1911543"/>
            <a:ext cx="6764039" cy="59768"/>
          </a:xfrm>
          <a:prstGeom prst="rect">
            <a:avLst/>
          </a:prstGeom>
          <a:solidFill>
            <a:srgbClr val="55A51C"/>
          </a:solidFill>
        </p:spPr>
        <p:txBody>
          <a:bodyPr/>
          <a:lstStyle/>
          <a:p>
            <a:endParaRPr lang="en-US"/>
          </a:p>
        </p:txBody>
      </p:sp>
      <p:sp>
        <p:nvSpPr>
          <p:cNvPr id="9" name="TextBox 3"/>
          <p:cNvSpPr txBox="1"/>
          <p:nvPr/>
        </p:nvSpPr>
        <p:spPr>
          <a:xfrm>
            <a:off x="466378" y="2118506"/>
            <a:ext cx="14849822" cy="7848302"/>
          </a:xfrm>
          <a:prstGeom prst="rect">
            <a:avLst/>
          </a:prstGeom>
        </p:spPr>
        <p:txBody>
          <a:bodyPr wrap="square" lIns="0" tIns="0" rIns="0" bIns="0" rtlCol="0" anchor="t">
            <a:spAutoFit/>
          </a:bodyPr>
          <a:lstStyle/>
          <a:p>
            <a:pPr marL="514350" lvl="0"/>
            <a:endParaRPr lang="en-US" sz="3400" b="1" u="sng" dirty="0">
              <a:solidFill>
                <a:srgbClr val="005FC8"/>
              </a:solidFill>
              <a:latin typeface="Raleway"/>
            </a:endParaRPr>
          </a:p>
          <a:p>
            <a:pPr marL="1028700" lvl="0" indent="-514350">
              <a:buFont typeface="+mj-lt"/>
              <a:buAutoNum type="arabicPeriod"/>
            </a:pPr>
            <a:r>
              <a:rPr lang="en-US" sz="3400" b="1" noProof="0" dirty="0">
                <a:solidFill>
                  <a:srgbClr val="005FC8"/>
                </a:solidFill>
                <a:latin typeface="Raleway"/>
              </a:rPr>
              <a:t>Use Word’s “No Spacing” Style</a:t>
            </a:r>
            <a:endParaRPr lang="en-US" sz="2000" b="1" dirty="0">
              <a:solidFill>
                <a:srgbClr val="005FC8"/>
              </a:solidFill>
              <a:latin typeface="Raleway"/>
            </a:endParaRPr>
          </a:p>
          <a:p>
            <a:pPr marL="514350" lvl="0"/>
            <a:endParaRPr lang="en-US" sz="3400" b="1" dirty="0">
              <a:solidFill>
                <a:srgbClr val="005FC8"/>
              </a:solidFill>
              <a:latin typeface="Raleway"/>
            </a:endParaRPr>
          </a:p>
          <a:p>
            <a:pPr marL="514350" lvl="0"/>
            <a:endParaRPr lang="en-US" sz="3400" b="1" dirty="0">
              <a:solidFill>
                <a:srgbClr val="005FC8"/>
              </a:solidFill>
              <a:latin typeface="Raleway"/>
            </a:endParaRPr>
          </a:p>
          <a:p>
            <a:pPr marL="514350" lvl="0"/>
            <a:r>
              <a:rPr lang="en-US" sz="3400" b="1" dirty="0">
                <a:solidFill>
                  <a:srgbClr val="005FC8"/>
                </a:solidFill>
                <a:latin typeface="Raleway"/>
              </a:rPr>
              <a:t>2. Use the “bottom border” feature for section headings!</a:t>
            </a:r>
          </a:p>
          <a:p>
            <a:pPr marL="514350" lvl="0"/>
            <a:r>
              <a:rPr lang="en-US" sz="3400" b="1" dirty="0">
                <a:solidFill>
                  <a:srgbClr val="005FC8"/>
                </a:solidFill>
                <a:latin typeface="Raleway"/>
              </a:rPr>
              <a:t>						      </a:t>
            </a:r>
            <a:r>
              <a:rPr lang="en-US" sz="3400" b="1" dirty="0">
                <a:solidFill>
                  <a:srgbClr val="55A51C"/>
                </a:solidFill>
                <a:latin typeface="Raleway"/>
                <a:sym typeface="Wingdings" panose="05000000000000000000" pitchFamily="2" charset="2"/>
              </a:rPr>
              <a:t> A</a:t>
            </a:r>
            <a:r>
              <a:rPr lang="en-US" sz="3400" b="1" dirty="0">
                <a:solidFill>
                  <a:srgbClr val="55A51C"/>
                </a:solidFill>
                <a:latin typeface="Raleway"/>
              </a:rPr>
              <a:t>nother Pro Tip </a:t>
            </a:r>
            <a:r>
              <a:rPr lang="en-US" sz="3400" b="1" dirty="0">
                <a:solidFill>
                  <a:srgbClr val="005FC8"/>
                </a:solidFill>
                <a:latin typeface="Raleway"/>
              </a:rPr>
              <a:t>= UPPERCASE feature</a:t>
            </a:r>
          </a:p>
          <a:p>
            <a:pPr marL="514350" lvl="0"/>
            <a:endParaRPr lang="en-US" sz="3400" b="1" dirty="0">
              <a:solidFill>
                <a:srgbClr val="005FC8"/>
              </a:solidFill>
              <a:latin typeface="Raleway"/>
            </a:endParaRPr>
          </a:p>
          <a:p>
            <a:pPr marL="514350" lvl="0"/>
            <a:endParaRPr lang="en-US" sz="3400" b="1" dirty="0">
              <a:solidFill>
                <a:srgbClr val="005FC8"/>
              </a:solidFill>
              <a:latin typeface="Raleway"/>
            </a:endParaRPr>
          </a:p>
          <a:p>
            <a:pPr marL="514350" lvl="0"/>
            <a:endParaRPr lang="en-US" sz="3400" b="1" dirty="0">
              <a:solidFill>
                <a:srgbClr val="005FC8"/>
              </a:solidFill>
              <a:latin typeface="Raleway"/>
            </a:endParaRPr>
          </a:p>
          <a:p>
            <a:pPr marL="514350" lvl="0"/>
            <a:endParaRPr lang="en-US" sz="3400" b="1" dirty="0">
              <a:solidFill>
                <a:srgbClr val="005FC8"/>
              </a:solidFill>
              <a:latin typeface="Raleway"/>
            </a:endParaRPr>
          </a:p>
          <a:p>
            <a:pPr marL="514350" lvl="0"/>
            <a:endParaRPr lang="en-US" sz="3400" b="1" dirty="0">
              <a:solidFill>
                <a:srgbClr val="FF0000"/>
              </a:solidFill>
              <a:latin typeface="Raleway"/>
            </a:endParaRPr>
          </a:p>
          <a:p>
            <a:pPr marL="514350" lvl="0"/>
            <a:r>
              <a:rPr lang="en-US" sz="3400" b="1" dirty="0">
                <a:solidFill>
                  <a:srgbClr val="0070C0"/>
                </a:solidFill>
                <a:latin typeface="Raleway"/>
              </a:rPr>
              <a:t>3. Get your margins right! Use a clean + easy-to read font!</a:t>
            </a:r>
          </a:p>
          <a:p>
            <a:pPr marL="514350"/>
            <a:r>
              <a:rPr lang="en-US" sz="3400" spc="170" dirty="0">
                <a:solidFill>
                  <a:srgbClr val="005ABB"/>
                </a:solidFill>
                <a:latin typeface="Raleway"/>
                <a:sym typeface="Wingdings" panose="05000000000000000000" pitchFamily="2" charset="2"/>
              </a:rPr>
              <a:t>	Font i</a:t>
            </a:r>
            <a:r>
              <a:rPr lang="en-US" sz="3400" spc="170" dirty="0">
                <a:solidFill>
                  <a:srgbClr val="005ABB"/>
                </a:solidFill>
                <a:latin typeface="Raleway"/>
              </a:rPr>
              <a:t>deas </a:t>
            </a:r>
            <a:r>
              <a:rPr lang="en-US" sz="3400" spc="170" dirty="0">
                <a:solidFill>
                  <a:srgbClr val="005ABB"/>
                </a:solidFill>
                <a:latin typeface="Raleway"/>
                <a:hlinkClick r:id="rId3"/>
              </a:rPr>
              <a:t>here</a:t>
            </a:r>
            <a:r>
              <a:rPr lang="en-US" sz="3400" spc="170" dirty="0">
                <a:solidFill>
                  <a:srgbClr val="005ABB"/>
                </a:solidFill>
                <a:latin typeface="Raleway"/>
              </a:rPr>
              <a:t> on </a:t>
            </a:r>
            <a:r>
              <a:rPr lang="en-US" sz="3400" spc="170" dirty="0" err="1">
                <a:solidFill>
                  <a:srgbClr val="005ABB"/>
                </a:solidFill>
                <a:latin typeface="Raleway"/>
              </a:rPr>
              <a:t>BrenConnect</a:t>
            </a:r>
            <a:r>
              <a:rPr lang="en-US" sz="3400" spc="170" dirty="0">
                <a:solidFill>
                  <a:srgbClr val="005ABB"/>
                </a:solidFill>
                <a:latin typeface="Raleway"/>
              </a:rPr>
              <a:t>!</a:t>
            </a:r>
          </a:p>
          <a:p>
            <a:pPr marL="514350" lvl="0"/>
            <a:endParaRPr lang="en-US" sz="3400" b="1" dirty="0">
              <a:solidFill>
                <a:srgbClr val="0070C0"/>
              </a:solidFill>
              <a:latin typeface="Raleway"/>
            </a:endParaRPr>
          </a:p>
          <a:p>
            <a:pPr marL="1028700" lvl="0" indent="-514350">
              <a:buFont typeface="+mj-lt"/>
              <a:buAutoNum type="arabicPeriod"/>
            </a:pPr>
            <a:endParaRPr kumimoji="0" lang="en-US" sz="3400" b="1" i="0" u="none" strike="noStrike" kern="1200" cap="none" spc="0" normalizeH="0" baseline="0" noProof="0" dirty="0">
              <a:ln>
                <a:noFill/>
              </a:ln>
              <a:solidFill>
                <a:srgbClr val="0070C0"/>
              </a:solidFill>
              <a:effectLst/>
              <a:uLnTx/>
              <a:uFillTx/>
              <a:latin typeface="Raleway"/>
              <a:ea typeface="+mn-ea"/>
              <a:cs typeface="+mn-cs"/>
            </a:endParaRPr>
          </a:p>
        </p:txBody>
      </p:sp>
      <p:sp>
        <p:nvSpPr>
          <p:cNvPr id="13" name="TextBox 2"/>
          <p:cNvSpPr txBox="1"/>
          <p:nvPr/>
        </p:nvSpPr>
        <p:spPr>
          <a:xfrm>
            <a:off x="1028700" y="881496"/>
            <a:ext cx="15963899" cy="959173"/>
          </a:xfrm>
          <a:prstGeom prst="rect">
            <a:avLst/>
          </a:prstGeom>
        </p:spPr>
        <p:txBody>
          <a:bodyPr wrap="square"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lang="en-US" sz="6500" b="1" dirty="0">
                <a:solidFill>
                  <a:srgbClr val="55A51C"/>
                </a:solidFill>
                <a:latin typeface="Raleway"/>
              </a:rPr>
              <a:t>[SOME] FORMAT/TEMPLATE INSIGHTS! </a:t>
            </a:r>
            <a:endParaRPr kumimoji="0" lang="en-US" sz="6500" b="1" i="0" u="none" strike="noStrike" kern="1200" cap="none" spc="0" normalizeH="0" baseline="0" noProof="0" dirty="0">
              <a:ln>
                <a:noFill/>
              </a:ln>
              <a:solidFill>
                <a:srgbClr val="55A51C"/>
              </a:solidFill>
              <a:effectLst/>
              <a:uLnTx/>
              <a:uFillTx/>
              <a:latin typeface="Raleway"/>
            </a:endParaRPr>
          </a:p>
        </p:txBody>
      </p:sp>
      <p:pic>
        <p:nvPicPr>
          <p:cNvPr id="18" name="Picture 10"/>
          <p:cNvPicPr>
            <a:picLocks noChangeAspect="1"/>
          </p:cNvPicPr>
          <p:nvPr/>
        </p:nvPicPr>
        <p:blipFill>
          <a:blip r:embed="rId4"/>
          <a:srcRect/>
          <a:stretch>
            <a:fillRect/>
          </a:stretch>
        </p:blipFill>
        <p:spPr>
          <a:xfrm rot="20284280">
            <a:off x="8388157" y="2354725"/>
            <a:ext cx="1537414" cy="1334254"/>
          </a:xfrm>
          <a:prstGeom prst="rect">
            <a:avLst/>
          </a:prstGeom>
        </p:spPr>
      </p:pic>
      <p:pic>
        <p:nvPicPr>
          <p:cNvPr id="14" name="Picture 8"/>
          <p:cNvPicPr>
            <a:picLocks noChangeAspect="1"/>
          </p:cNvPicPr>
          <p:nvPr/>
        </p:nvPicPr>
        <p:blipFill rotWithShape="1">
          <a:blip r:embed="rId5"/>
          <a:srcRect r="9361"/>
          <a:stretch/>
        </p:blipFill>
        <p:spPr>
          <a:xfrm>
            <a:off x="10515600" y="2192085"/>
            <a:ext cx="6093297" cy="1579815"/>
          </a:xfrm>
          <a:prstGeom prst="rect">
            <a:avLst/>
          </a:prstGeom>
        </p:spPr>
      </p:pic>
      <p:pic>
        <p:nvPicPr>
          <p:cNvPr id="15" name="Picture 9"/>
          <p:cNvPicPr>
            <a:picLocks noChangeAspect="1"/>
          </p:cNvPicPr>
          <p:nvPr/>
        </p:nvPicPr>
        <p:blipFill>
          <a:blip r:embed="rId6"/>
          <a:srcRect/>
          <a:stretch>
            <a:fillRect/>
          </a:stretch>
        </p:blipFill>
        <p:spPr>
          <a:xfrm>
            <a:off x="1028700" y="5295900"/>
            <a:ext cx="5271172" cy="2213892"/>
          </a:xfrm>
          <a:prstGeom prst="rect">
            <a:avLst/>
          </a:prstGeom>
        </p:spPr>
      </p:pic>
      <p:pic>
        <p:nvPicPr>
          <p:cNvPr id="16" name="Picture 6"/>
          <p:cNvPicPr>
            <a:picLocks noChangeAspect="1"/>
          </p:cNvPicPr>
          <p:nvPr/>
        </p:nvPicPr>
        <p:blipFill rotWithShape="1">
          <a:blip r:embed="rId7"/>
          <a:srcRect l="6986" r="13556" b="3061"/>
          <a:stretch/>
        </p:blipFill>
        <p:spPr>
          <a:xfrm>
            <a:off x="6631711" y="5271069"/>
            <a:ext cx="5486401" cy="2238723"/>
          </a:xfrm>
          <a:prstGeom prst="rect">
            <a:avLst/>
          </a:prstGeom>
        </p:spPr>
      </p:pic>
      <p:pic>
        <p:nvPicPr>
          <p:cNvPr id="17" name="Picture 16"/>
          <p:cNvPicPr>
            <a:picLocks noChangeAspect="1"/>
          </p:cNvPicPr>
          <p:nvPr/>
        </p:nvPicPr>
        <p:blipFill rotWithShape="1">
          <a:blip r:embed="rId8"/>
          <a:srcRect b="19692"/>
          <a:stretch/>
        </p:blipFill>
        <p:spPr>
          <a:xfrm>
            <a:off x="13059940" y="7291827"/>
            <a:ext cx="4295555" cy="2602079"/>
          </a:xfrm>
          <a:prstGeom prst="rect">
            <a:avLst/>
          </a:prstGeom>
        </p:spPr>
      </p:pic>
      <p:pic>
        <p:nvPicPr>
          <p:cNvPr id="25" name="Picture 10"/>
          <p:cNvPicPr>
            <a:picLocks noChangeAspect="1"/>
          </p:cNvPicPr>
          <p:nvPr/>
        </p:nvPicPr>
        <p:blipFill>
          <a:blip r:embed="rId4"/>
          <a:srcRect/>
          <a:stretch>
            <a:fillRect/>
          </a:stretch>
        </p:blipFill>
        <p:spPr>
          <a:xfrm rot="9855554" flipH="1" flipV="1">
            <a:off x="11311625" y="7906746"/>
            <a:ext cx="1298742" cy="1553915"/>
          </a:xfrm>
          <a:prstGeom prst="rect">
            <a:avLst/>
          </a:prstGeom>
        </p:spPr>
      </p:pic>
    </p:spTree>
    <p:extLst>
      <p:ext uri="{BB962C8B-B14F-4D97-AF65-F5344CB8AC3E}">
        <p14:creationId xmlns:p14="http://schemas.microsoft.com/office/powerpoint/2010/main" val="1446380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12" end="1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6" name="AutoShape 6"/>
          <p:cNvSpPr/>
          <p:nvPr/>
        </p:nvSpPr>
        <p:spPr>
          <a:xfrm>
            <a:off x="1066800" y="1911543"/>
            <a:ext cx="6764039" cy="59768"/>
          </a:xfrm>
          <a:prstGeom prst="rect">
            <a:avLst/>
          </a:prstGeom>
          <a:solidFill>
            <a:srgbClr val="55A51C"/>
          </a:solidFill>
        </p:spPr>
        <p:txBody>
          <a:bodyPr/>
          <a:lstStyle/>
          <a:p>
            <a:endParaRPr lang="en-US"/>
          </a:p>
        </p:txBody>
      </p:sp>
      <p:sp>
        <p:nvSpPr>
          <p:cNvPr id="10" name="TextBox 4"/>
          <p:cNvSpPr txBox="1"/>
          <p:nvPr/>
        </p:nvSpPr>
        <p:spPr>
          <a:xfrm>
            <a:off x="7991118" y="507657"/>
            <a:ext cx="9812679" cy="1231106"/>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rgbClr val="55A51C"/>
                </a:solidFill>
                <a:latin typeface="Raleway"/>
              </a:rPr>
              <a:t>Use ATS-compatible formatting! </a:t>
            </a:r>
            <a:r>
              <a:rPr kumimoji="0" lang="en-US" sz="4000" b="1" i="0" u="none" strike="noStrike" kern="1200" cap="none" spc="0" normalizeH="0" baseline="0" noProof="0" dirty="0">
                <a:ln>
                  <a:noFill/>
                </a:ln>
                <a:solidFill>
                  <a:srgbClr val="55A51C"/>
                </a:solidFill>
                <a:effectLst/>
                <a:uLnTx/>
                <a:uFillTx/>
                <a:latin typeface="Raleway"/>
                <a:ea typeface="+mn-ea"/>
                <a:cs typeface="+mn-cs"/>
              </a:rPr>
              <a:t>Applicant Tracking Systems </a:t>
            </a:r>
            <a:r>
              <a:rPr lang="en-US" sz="4000" b="1" dirty="0">
                <a:solidFill>
                  <a:srgbClr val="55A51C"/>
                </a:solidFill>
                <a:latin typeface="Raleway"/>
              </a:rPr>
              <a:t>= </a:t>
            </a:r>
            <a:r>
              <a:rPr kumimoji="0" lang="en-US" sz="4000" b="1" i="0" u="none" strike="noStrike" kern="1200" cap="none" spc="0" normalizeH="0" baseline="0" noProof="0" dirty="0">
                <a:ln>
                  <a:noFill/>
                </a:ln>
                <a:solidFill>
                  <a:srgbClr val="55A51C"/>
                </a:solidFill>
                <a:effectLst/>
                <a:uLnTx/>
                <a:uFillTx/>
                <a:latin typeface="Raleway"/>
                <a:ea typeface="+mn-ea"/>
                <a:cs typeface="+mn-cs"/>
              </a:rPr>
              <a:t>ATS</a:t>
            </a:r>
          </a:p>
        </p:txBody>
      </p:sp>
      <p:sp>
        <p:nvSpPr>
          <p:cNvPr id="11" name="TextBox 2"/>
          <p:cNvSpPr txBox="1"/>
          <p:nvPr/>
        </p:nvSpPr>
        <p:spPr>
          <a:xfrm>
            <a:off x="1028701" y="881496"/>
            <a:ext cx="6837020" cy="1013098"/>
          </a:xfrm>
          <a:prstGeom prst="rect">
            <a:avLst/>
          </a:prstGeom>
        </p:spPr>
        <p:txBody>
          <a:bodyPr wrap="square"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55A51C"/>
                </a:solidFill>
                <a:effectLst/>
                <a:uLnTx/>
                <a:uFillTx/>
                <a:latin typeface="Raleway"/>
                <a:ea typeface="+mn-ea"/>
                <a:cs typeface="+mn-cs"/>
              </a:rPr>
              <a:t>FORMAT TIP #2:</a:t>
            </a:r>
          </a:p>
        </p:txBody>
      </p:sp>
      <p:sp>
        <p:nvSpPr>
          <p:cNvPr id="16" name="TextBox 7"/>
          <p:cNvSpPr txBox="1"/>
          <p:nvPr/>
        </p:nvSpPr>
        <p:spPr>
          <a:xfrm>
            <a:off x="1066800" y="2171700"/>
            <a:ext cx="17259301" cy="7935506"/>
          </a:xfrm>
          <a:prstGeom prst="rect">
            <a:avLst/>
          </a:prstGeom>
        </p:spPr>
        <p:txBody>
          <a:bodyPr wrap="square" lIns="0" tIns="0" rIns="0" bIns="0" rtlCol="0" anchor="t">
            <a:spAutoFit/>
          </a:bodyPr>
          <a:lstStyle/>
          <a:p>
            <a:pPr marL="0" marR="0" lvl="0" indent="0" algn="l" defTabSz="914400" rtl="0" eaLnBrk="1" fontAlgn="auto" latinLnBrk="0" hangingPunct="1">
              <a:lnSpc>
                <a:spcPts val="3708"/>
              </a:lnSpc>
              <a:spcBef>
                <a:spcPts val="0"/>
              </a:spcBef>
              <a:spcAft>
                <a:spcPts val="0"/>
              </a:spcAft>
              <a:buClrTx/>
              <a:buSzTx/>
              <a:buFontTx/>
              <a:buNone/>
              <a:tabLst/>
              <a:defRPr/>
            </a:pPr>
            <a:r>
              <a:rPr kumimoji="0" lang="en-US" sz="3000" b="1" i="0" strike="noStrike" kern="1200" cap="none" spc="0" normalizeH="0" baseline="0" noProof="0" dirty="0">
                <a:ln>
                  <a:noFill/>
                </a:ln>
                <a:solidFill>
                  <a:srgbClr val="55A51C"/>
                </a:solidFill>
                <a:effectLst/>
                <a:uLnTx/>
                <a:uFillTx/>
                <a:latin typeface="Raleway"/>
                <a:ea typeface="+mn-ea"/>
                <a:cs typeface="+mn-cs"/>
              </a:rPr>
              <a:t>ALWAYS:</a:t>
            </a:r>
          </a:p>
          <a:p>
            <a:pPr marL="0" marR="0" lvl="0" indent="0" algn="l" defTabSz="914400" rtl="0" eaLnBrk="1" fontAlgn="auto" latinLnBrk="0" hangingPunct="1">
              <a:lnSpc>
                <a:spcPts val="3708"/>
              </a:lnSpc>
              <a:spcBef>
                <a:spcPts val="0"/>
              </a:spcBef>
              <a:spcAft>
                <a:spcPts val="0"/>
              </a:spcAft>
              <a:buClrTx/>
              <a:buSzTx/>
              <a:buFontTx/>
              <a:buNone/>
              <a:tabLst/>
              <a:defRPr/>
            </a:pPr>
            <a:endParaRPr kumimoji="0" lang="en-US" sz="3000" b="1" i="0" strike="noStrike" kern="1200" cap="none" spc="0" normalizeH="0" baseline="0" noProof="0" dirty="0">
              <a:ln>
                <a:noFill/>
              </a:ln>
              <a:solidFill>
                <a:srgbClr val="55A51C"/>
              </a:solidFill>
              <a:effectLst/>
              <a:uLnTx/>
              <a:uFillTx/>
              <a:latin typeface="Raleway"/>
              <a:ea typeface="+mn-ea"/>
              <a:cs typeface="+mn-cs"/>
            </a:endParaRPr>
          </a:p>
          <a:p>
            <a:pPr marL="457200" indent="-457200">
              <a:buFont typeface="Arial" panose="020B0604020202020204" pitchFamily="34" charset="0"/>
              <a:buChar char="•"/>
            </a:pPr>
            <a:r>
              <a:rPr lang="en-US" sz="3000" b="1" dirty="0">
                <a:solidFill>
                  <a:srgbClr val="005FC8"/>
                </a:solidFill>
                <a:latin typeface="Raleway" panose="020B0604020202020204" charset="0"/>
              </a:rPr>
              <a:t>Follow directions </a:t>
            </a:r>
            <a:r>
              <a:rPr lang="en-US" sz="3000" dirty="0">
                <a:solidFill>
                  <a:srgbClr val="005FC8"/>
                </a:solidFill>
                <a:latin typeface="Raleway" panose="020B0604020202020204" charset="0"/>
              </a:rPr>
              <a:t>(e.g., file type; usually Word is best)</a:t>
            </a:r>
          </a:p>
          <a:p>
            <a:pPr marL="457200" indent="-457200">
              <a:buFont typeface="Arial" panose="020B0604020202020204" pitchFamily="34" charset="0"/>
              <a:buChar char="•"/>
            </a:pPr>
            <a:r>
              <a:rPr lang="en-US" sz="3000" b="1" dirty="0">
                <a:solidFill>
                  <a:srgbClr val="005FC8"/>
                </a:solidFill>
                <a:latin typeface="Raleway" panose="020B0604020202020204" charset="0"/>
              </a:rPr>
              <a:t>Start with our templates</a:t>
            </a:r>
          </a:p>
          <a:p>
            <a:pPr marL="457200" indent="-457200">
              <a:buFont typeface="Arial" panose="020B0604020202020204" pitchFamily="34" charset="0"/>
              <a:buChar char="•"/>
            </a:pPr>
            <a:r>
              <a:rPr lang="en-US" sz="3000" b="1" dirty="0">
                <a:solidFill>
                  <a:srgbClr val="005FC8"/>
                </a:solidFill>
                <a:latin typeface="Raleway" panose="020B0604020202020204" charset="0"/>
              </a:rPr>
              <a:t>Use standard bullets </a:t>
            </a:r>
            <a:r>
              <a:rPr lang="en-US" sz="3000" dirty="0">
                <a:solidFill>
                  <a:srgbClr val="005FC8"/>
                </a:solidFill>
                <a:latin typeface="Raleway" panose="020B0604020202020204" charset="0"/>
              </a:rPr>
              <a:t>(solid circles!)</a:t>
            </a:r>
          </a:p>
          <a:p>
            <a:pPr marL="457200" indent="-457200">
              <a:buFont typeface="Arial" panose="020B0604020202020204" pitchFamily="34" charset="0"/>
              <a:buChar char="•"/>
            </a:pPr>
            <a:r>
              <a:rPr lang="en-US" sz="3000" b="1" dirty="0">
                <a:solidFill>
                  <a:srgbClr val="005FC8"/>
                </a:solidFill>
                <a:latin typeface="Raleway" panose="020B0604020202020204" charset="0"/>
              </a:rPr>
              <a:t>Avoid tables, columns, charts/graphs, and images</a:t>
            </a:r>
          </a:p>
          <a:p>
            <a:pPr marL="457200" indent="-457200">
              <a:buFont typeface="Arial" panose="020B0604020202020204" pitchFamily="34" charset="0"/>
              <a:buChar char="•"/>
            </a:pPr>
            <a:r>
              <a:rPr lang="en-US" sz="3000" b="1" dirty="0">
                <a:solidFill>
                  <a:srgbClr val="005FC8"/>
                </a:solidFill>
                <a:latin typeface="Raleway" panose="020B0604020202020204" charset="0"/>
              </a:rPr>
              <a:t>DIY your header! </a:t>
            </a:r>
            <a:r>
              <a:rPr lang="en-US" sz="3000" dirty="0">
                <a:solidFill>
                  <a:srgbClr val="005FC8"/>
                </a:solidFill>
                <a:latin typeface="Raleway" panose="020B0604020202020204" charset="0"/>
              </a:rPr>
              <a:t>(avoid built-in header + footer)</a:t>
            </a:r>
          </a:p>
          <a:p>
            <a:pPr marL="457200" indent="-457200">
              <a:buFont typeface="Arial" panose="020B0604020202020204" pitchFamily="34" charset="0"/>
              <a:buChar char="•"/>
            </a:pPr>
            <a:endParaRPr lang="en-US" sz="3200" b="1" dirty="0">
              <a:solidFill>
                <a:srgbClr val="005FC8"/>
              </a:solidFill>
              <a:latin typeface="Raleway" panose="020B0604020202020204" charset="0"/>
            </a:endParaRPr>
          </a:p>
          <a:p>
            <a:pPr marL="457200" indent="-457200">
              <a:buFont typeface="Arial" panose="020B0604020202020204" pitchFamily="34" charset="0"/>
              <a:buChar char="•"/>
            </a:pPr>
            <a:endParaRPr lang="en-US" sz="3200" dirty="0">
              <a:solidFill>
                <a:srgbClr val="005FC8"/>
              </a:solidFill>
              <a:latin typeface="Raleway" panose="020B0604020202020204" charset="0"/>
            </a:endParaRPr>
          </a:p>
          <a:p>
            <a:pPr marL="457200" indent="-457200">
              <a:buFont typeface="Arial" panose="020B0604020202020204" pitchFamily="34" charset="0"/>
              <a:buChar char="•"/>
            </a:pPr>
            <a:endParaRPr kumimoji="0" lang="en-US" sz="3000" b="0" i="0" u="none" strike="noStrike" kern="1200" cap="none" spc="0" normalizeH="0" baseline="0" noProof="0" dirty="0">
              <a:ln>
                <a:noFill/>
              </a:ln>
              <a:solidFill>
                <a:srgbClr val="005ABB"/>
              </a:solidFill>
              <a:effectLst/>
              <a:uLnTx/>
              <a:uFillTx/>
              <a:latin typeface="Raleway"/>
              <a:ea typeface="+mn-ea"/>
              <a:cs typeface="+mn-cs"/>
            </a:endParaRPr>
          </a:p>
          <a:p>
            <a:endParaRPr lang="en-US" sz="3000" b="1" dirty="0">
              <a:solidFill>
                <a:srgbClr val="005FC8"/>
              </a:solidFill>
              <a:latin typeface="Raleway"/>
            </a:endParaRPr>
          </a:p>
          <a:p>
            <a:endParaRPr lang="en-US" sz="3000" b="1" u="sng" dirty="0">
              <a:solidFill>
                <a:srgbClr val="005FC8"/>
              </a:solidFill>
              <a:latin typeface="Raleway"/>
            </a:endParaRPr>
          </a:p>
          <a:p>
            <a:endParaRPr lang="en-US" sz="3000" u="sng" dirty="0">
              <a:solidFill>
                <a:srgbClr val="55A51C"/>
              </a:solidFill>
              <a:latin typeface="Raleway" panose="020B0604020202020204" charset="0"/>
            </a:endParaRPr>
          </a:p>
          <a:p>
            <a:pPr fontAlgn="base"/>
            <a:r>
              <a:rPr lang="en-US" sz="3000" b="1" dirty="0">
                <a:solidFill>
                  <a:srgbClr val="55A51C"/>
                </a:solidFill>
                <a:latin typeface="Raleway" pitchFamily="2" charset="0"/>
              </a:rPr>
              <a:t>TOOLS/RESOURCES TO HELP:</a:t>
            </a:r>
            <a:r>
              <a:rPr lang="en-US" sz="3000" dirty="0">
                <a:solidFill>
                  <a:srgbClr val="55A51C"/>
                </a:solidFill>
                <a:latin typeface="Raleway" pitchFamily="2" charset="0"/>
              </a:rPr>
              <a:t> </a:t>
            </a:r>
            <a:r>
              <a:rPr lang="en-US" sz="3000" dirty="0">
                <a:solidFill>
                  <a:srgbClr val="000000"/>
                </a:solidFill>
                <a:latin typeface="Raleway" pitchFamily="2" charset="0"/>
              </a:rPr>
              <a:t>​</a:t>
            </a:r>
            <a:endParaRPr lang="en-US" sz="3200" dirty="0">
              <a:solidFill>
                <a:srgbClr val="000000"/>
              </a:solidFill>
              <a:latin typeface="Segoe UI" panose="020B0502040204020203" pitchFamily="34" charset="0"/>
            </a:endParaRPr>
          </a:p>
          <a:p>
            <a:pPr fontAlgn="base">
              <a:buFont typeface="Arial" panose="020B0604020202020204" pitchFamily="34" charset="0"/>
              <a:buChar char="•"/>
            </a:pPr>
            <a:r>
              <a:rPr lang="en-US" sz="3000" b="1" dirty="0">
                <a:solidFill>
                  <a:srgbClr val="005FC8"/>
                </a:solidFill>
                <a:latin typeface="Raleway" pitchFamily="2" charset="0"/>
              </a:rPr>
              <a:t>Start with our templates</a:t>
            </a:r>
            <a:r>
              <a:rPr lang="en-US" sz="3000" dirty="0">
                <a:solidFill>
                  <a:srgbClr val="000000"/>
                </a:solidFill>
                <a:latin typeface="Raleway" pitchFamily="2" charset="0"/>
              </a:rPr>
              <a:t>​</a:t>
            </a:r>
            <a:endParaRPr lang="en-US" sz="3200" dirty="0">
              <a:solidFill>
                <a:srgbClr val="000000"/>
              </a:solidFill>
              <a:latin typeface="Arial" panose="020B0604020202020204" pitchFamily="34" charset="0"/>
            </a:endParaRPr>
          </a:p>
          <a:p>
            <a:pPr fontAlgn="base">
              <a:buFont typeface="Arial" panose="020B0604020202020204" pitchFamily="34" charset="0"/>
              <a:buChar char="•"/>
            </a:pPr>
            <a:r>
              <a:rPr lang="en-US" sz="3000" b="1" dirty="0">
                <a:solidFill>
                  <a:srgbClr val="005FC8"/>
                </a:solidFill>
                <a:latin typeface="Raleway" pitchFamily="2" charset="0"/>
              </a:rPr>
              <a:t>Use </a:t>
            </a:r>
            <a:r>
              <a:rPr lang="en-US" sz="3000" b="1" dirty="0" err="1">
                <a:solidFill>
                  <a:srgbClr val="005FC8"/>
                </a:solidFill>
                <a:latin typeface="Raleway" pitchFamily="2" charset="0"/>
              </a:rPr>
              <a:t>Quinncia</a:t>
            </a:r>
            <a:r>
              <a:rPr lang="en-US" sz="3000" dirty="0">
                <a:solidFill>
                  <a:srgbClr val="000000"/>
                </a:solidFill>
                <a:latin typeface="Raleway" pitchFamily="2" charset="0"/>
              </a:rPr>
              <a:t>​</a:t>
            </a:r>
            <a:endParaRPr lang="en-US" sz="3200" dirty="0">
              <a:solidFill>
                <a:srgbClr val="000000"/>
              </a:solidFill>
              <a:latin typeface="Arial" panose="020B0604020202020204" pitchFamily="34" charset="0"/>
            </a:endParaRPr>
          </a:p>
          <a:p>
            <a:pPr fontAlgn="base">
              <a:buFont typeface="Arial" panose="020B0604020202020204" pitchFamily="34" charset="0"/>
              <a:buChar char="•"/>
            </a:pPr>
            <a:r>
              <a:rPr lang="en-US" sz="3000" b="1" dirty="0">
                <a:solidFill>
                  <a:srgbClr val="005FC8"/>
                </a:solidFill>
                <a:latin typeface="Raleway" pitchFamily="2" charset="0"/>
              </a:rPr>
              <a:t>Use </a:t>
            </a:r>
            <a:r>
              <a:rPr lang="en-US" sz="3000" b="1" u="sng" dirty="0" err="1">
                <a:solidFill>
                  <a:srgbClr val="0000FF"/>
                </a:solidFill>
                <a:latin typeface="Raleway" pitchFamily="2" charset="0"/>
                <a:hlinkClick r:id="rId3">
                  <a:extLst>
                    <a:ext uri="{A12FA001-AC4F-418D-AE19-62706E023703}">
                      <ahyp:hlinkClr xmlns:ahyp="http://schemas.microsoft.com/office/drawing/2018/hyperlinkcolor" val="tx"/>
                    </a:ext>
                  </a:extLst>
                </a:hlinkClick>
              </a:rPr>
              <a:t>WordSift</a:t>
            </a:r>
            <a:r>
              <a:rPr lang="en-US" sz="3000" b="1" dirty="0">
                <a:solidFill>
                  <a:srgbClr val="005FC8"/>
                </a:solidFill>
                <a:latin typeface="Raleway" pitchFamily="2" charset="0"/>
              </a:rPr>
              <a:t> word cloud creator &amp; LLMs for keyword analysis</a:t>
            </a:r>
            <a:r>
              <a:rPr lang="en-US" sz="3000" dirty="0">
                <a:solidFill>
                  <a:srgbClr val="000000"/>
                </a:solidFill>
                <a:latin typeface="Raleway" pitchFamily="2" charset="0"/>
              </a:rPr>
              <a:t>​</a:t>
            </a:r>
            <a:endParaRPr lang="en-US" sz="3200" dirty="0">
              <a:solidFill>
                <a:srgbClr val="000000"/>
              </a:solidFill>
              <a:latin typeface="Arial" panose="020B0604020202020204" pitchFamily="34" charset="0"/>
            </a:endParaRPr>
          </a:p>
        </p:txBody>
      </p:sp>
      <p:pic>
        <p:nvPicPr>
          <p:cNvPr id="19" name="Picture 5"/>
          <p:cNvPicPr>
            <a:picLocks noChangeAspect="1"/>
          </p:cNvPicPr>
          <p:nvPr/>
        </p:nvPicPr>
        <p:blipFill>
          <a:blip r:embed="rId4"/>
          <a:srcRect/>
          <a:stretch>
            <a:fillRect/>
          </a:stretch>
        </p:blipFill>
        <p:spPr>
          <a:xfrm>
            <a:off x="12861895" y="2486678"/>
            <a:ext cx="4397404" cy="2935267"/>
          </a:xfrm>
          <a:prstGeom prst="rect">
            <a:avLst/>
          </a:prstGeom>
        </p:spPr>
      </p:pic>
      <p:grpSp>
        <p:nvGrpSpPr>
          <p:cNvPr id="20" name="Group 9"/>
          <p:cNvGrpSpPr/>
          <p:nvPr/>
        </p:nvGrpSpPr>
        <p:grpSpPr>
          <a:xfrm>
            <a:off x="1031723" y="6078142"/>
            <a:ext cx="16227576" cy="1364679"/>
            <a:chOff x="0" y="0"/>
            <a:chExt cx="3906094" cy="390947"/>
          </a:xfrm>
        </p:grpSpPr>
        <p:sp>
          <p:nvSpPr>
            <p:cNvPr id="21" name="Freeform 10"/>
            <p:cNvSpPr/>
            <p:nvPr/>
          </p:nvSpPr>
          <p:spPr>
            <a:xfrm>
              <a:off x="0" y="0"/>
              <a:ext cx="3906094" cy="390947"/>
            </a:xfrm>
            <a:custGeom>
              <a:avLst/>
              <a:gdLst/>
              <a:ahLst/>
              <a:cxnLst/>
              <a:rect l="l" t="t" r="r" b="b"/>
              <a:pathLst>
                <a:path w="3977633" h="390947">
                  <a:moveTo>
                    <a:pt x="0" y="0"/>
                  </a:moveTo>
                  <a:lnTo>
                    <a:pt x="3977633" y="0"/>
                  </a:lnTo>
                  <a:lnTo>
                    <a:pt x="3977633" y="390947"/>
                  </a:lnTo>
                  <a:lnTo>
                    <a:pt x="0" y="390947"/>
                  </a:lnTo>
                  <a:close/>
                </a:path>
              </a:pathLst>
            </a:custGeom>
            <a:solidFill>
              <a:srgbClr val="FFFFFF"/>
            </a:solidFill>
            <a:ln w="57150">
              <a:solidFill>
                <a:schemeClr val="tx1"/>
              </a:solidFill>
            </a:ln>
          </p:spPr>
          <p:txBody>
            <a:bodyPr/>
            <a:lstStyle/>
            <a:p>
              <a:endParaRPr lang="en-US"/>
            </a:p>
          </p:txBody>
        </p:sp>
      </p:grpSp>
      <p:sp>
        <p:nvSpPr>
          <p:cNvPr id="22" name="TextBox 11"/>
          <p:cNvSpPr txBox="1"/>
          <p:nvPr/>
        </p:nvSpPr>
        <p:spPr>
          <a:xfrm>
            <a:off x="685800" y="6142256"/>
            <a:ext cx="16255783" cy="1218282"/>
          </a:xfrm>
          <a:prstGeom prst="rect">
            <a:avLst/>
          </a:prstGeom>
        </p:spPr>
        <p:txBody>
          <a:bodyPr wrap="square" lIns="0" tIns="0" rIns="0" bIns="0" rtlCol="0" anchor="t">
            <a:spAutoFit/>
          </a:bodyPr>
          <a:lstStyle/>
          <a:p>
            <a:pPr marL="0" marR="0" lvl="0" indent="0" algn="ctr" defTabSz="914400" rtl="0" eaLnBrk="1" fontAlgn="auto" latinLnBrk="0" hangingPunct="1">
              <a:lnSpc>
                <a:spcPts val="5880"/>
              </a:lnSpc>
              <a:spcBef>
                <a:spcPts val="0"/>
              </a:spcBef>
              <a:spcAft>
                <a:spcPts val="0"/>
              </a:spcAft>
              <a:buClrTx/>
              <a:buSzTx/>
              <a:buFontTx/>
              <a:buNone/>
              <a:tabLst/>
              <a:defRPr/>
            </a:pPr>
            <a:r>
              <a:rPr kumimoji="0" lang="en-US" sz="4800" b="1" i="0" u="none" strike="noStrike" kern="1200" cap="none" spc="280" normalizeH="0" baseline="0" noProof="0" dirty="0">
                <a:ln>
                  <a:noFill/>
                </a:ln>
                <a:solidFill>
                  <a:prstClr val="black"/>
                </a:solidFill>
                <a:effectLst/>
                <a:uLnTx/>
                <a:uFillTx/>
                <a:latin typeface="Raleway"/>
                <a:ea typeface="+mn-ea"/>
                <a:cs typeface="+mn-cs"/>
              </a:rPr>
              <a:t>Natalia Uribe</a:t>
            </a:r>
          </a:p>
          <a:p>
            <a:pPr marL="0" marR="0" lvl="0" indent="0" algn="ctr" defTabSz="914400" rtl="0" eaLnBrk="1" fontAlgn="auto" latinLnBrk="0" hangingPunct="1">
              <a:lnSpc>
                <a:spcPts val="3570"/>
              </a:lnSpc>
              <a:spcBef>
                <a:spcPts val="0"/>
              </a:spcBef>
              <a:spcAft>
                <a:spcPts val="0"/>
              </a:spcAft>
              <a:buClrTx/>
              <a:buSzTx/>
              <a:buFontTx/>
              <a:buNone/>
              <a:tabLst/>
              <a:defRPr/>
            </a:pPr>
            <a:r>
              <a:rPr kumimoji="0" lang="en-US" sz="3000" b="0" i="0" u="none" strike="noStrike" kern="1200" cap="none" spc="170" normalizeH="0" baseline="0" noProof="0" dirty="0">
                <a:ln>
                  <a:noFill/>
                </a:ln>
                <a:solidFill>
                  <a:prstClr val="black"/>
                </a:solidFill>
                <a:effectLst/>
                <a:uLnTx/>
                <a:uFillTx/>
                <a:latin typeface="Raleway"/>
                <a:ea typeface="+mn-ea"/>
                <a:cs typeface="+mn-cs"/>
              </a:rPr>
              <a:t>brenbrennie@ucsb.edu | (805) 893-2142 | </a:t>
            </a:r>
            <a:r>
              <a:rPr kumimoji="0" lang="en-US" sz="3000" b="0" i="0" u="sng" strike="noStrike" kern="1200" cap="none" spc="170" normalizeH="0" baseline="0" noProof="0" dirty="0">
                <a:ln>
                  <a:noFill/>
                </a:ln>
                <a:solidFill>
                  <a:srgbClr val="005FC8"/>
                </a:solidFill>
                <a:effectLst/>
                <a:uLnTx/>
                <a:uFillTx/>
                <a:latin typeface="Raleway"/>
                <a:ea typeface="+mn-ea"/>
                <a:cs typeface="+mn-cs"/>
              </a:rPr>
              <a:t>LinkedIn</a:t>
            </a:r>
            <a:r>
              <a:rPr kumimoji="0" lang="en-US" sz="3000" b="0" i="0" u="none" strike="noStrike" kern="1200" cap="none" spc="170" normalizeH="0" baseline="0" noProof="0" dirty="0">
                <a:ln>
                  <a:noFill/>
                </a:ln>
                <a:solidFill>
                  <a:prstClr val="black"/>
                </a:solidFill>
                <a:effectLst/>
                <a:uLnTx/>
                <a:uFillTx/>
                <a:latin typeface="Raleway"/>
                <a:ea typeface="+mn-ea"/>
                <a:cs typeface="+mn-cs"/>
              </a:rPr>
              <a:t> | </a:t>
            </a:r>
            <a:r>
              <a:rPr kumimoji="0" lang="en-US" sz="3000" b="0" i="0" u="sng" strike="noStrike" kern="1200" cap="none" spc="170" normalizeH="0" baseline="0" noProof="0" dirty="0">
                <a:ln>
                  <a:noFill/>
                </a:ln>
                <a:solidFill>
                  <a:srgbClr val="005FC8"/>
                </a:solidFill>
                <a:effectLst/>
                <a:uLnTx/>
                <a:uFillTx/>
                <a:latin typeface="Raleway"/>
                <a:ea typeface="+mn-ea"/>
                <a:cs typeface="+mn-cs"/>
              </a:rPr>
              <a:t>GitHub</a:t>
            </a:r>
            <a:r>
              <a:rPr kumimoji="0" lang="en-US" sz="3000" b="0" i="0" u="none" strike="noStrike" kern="1200" cap="none" spc="170" normalizeH="0" baseline="0" noProof="0" dirty="0">
                <a:ln>
                  <a:noFill/>
                </a:ln>
                <a:solidFill>
                  <a:prstClr val="black"/>
                </a:solidFill>
                <a:effectLst/>
                <a:uLnTx/>
                <a:uFillTx/>
                <a:latin typeface="Raleway"/>
                <a:ea typeface="+mn-ea"/>
                <a:cs typeface="+mn-cs"/>
              </a:rPr>
              <a:t> | Goleta, CA</a:t>
            </a:r>
          </a:p>
        </p:txBody>
      </p:sp>
    </p:spTree>
    <p:extLst>
      <p:ext uri="{BB962C8B-B14F-4D97-AF65-F5344CB8AC3E}">
        <p14:creationId xmlns:p14="http://schemas.microsoft.com/office/powerpoint/2010/main" val="85510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pic>
        <p:nvPicPr>
          <p:cNvPr id="13" name="Picture 5"/>
          <p:cNvPicPr>
            <a:picLocks noChangeAspect="1"/>
          </p:cNvPicPr>
          <p:nvPr/>
        </p:nvPicPr>
        <p:blipFill rotWithShape="1">
          <a:blip r:embed="rId3"/>
          <a:srcRect l="2466" t="5476" r="29490" b="16446"/>
          <a:stretch/>
        </p:blipFill>
        <p:spPr>
          <a:xfrm>
            <a:off x="13487400" y="6611072"/>
            <a:ext cx="4805082" cy="3675928"/>
          </a:xfrm>
          <a:prstGeom prst="rect">
            <a:avLst/>
          </a:prstGeom>
        </p:spPr>
      </p:pic>
      <p:sp>
        <p:nvSpPr>
          <p:cNvPr id="6" name="AutoShape 6"/>
          <p:cNvSpPr/>
          <p:nvPr/>
        </p:nvSpPr>
        <p:spPr>
          <a:xfrm>
            <a:off x="1066800" y="1911543"/>
            <a:ext cx="6764039" cy="59768"/>
          </a:xfrm>
          <a:prstGeom prst="rect">
            <a:avLst/>
          </a:prstGeom>
          <a:solidFill>
            <a:srgbClr val="55A51C"/>
          </a:solidFill>
        </p:spPr>
        <p:txBody>
          <a:bodyPr/>
          <a:lstStyle/>
          <a:p>
            <a:endParaRPr lang="en-US"/>
          </a:p>
        </p:txBody>
      </p:sp>
      <p:sp>
        <p:nvSpPr>
          <p:cNvPr id="10" name="TextBox 4"/>
          <p:cNvSpPr txBox="1"/>
          <p:nvPr/>
        </p:nvSpPr>
        <p:spPr>
          <a:xfrm>
            <a:off x="7949790" y="541894"/>
            <a:ext cx="9812679" cy="1231106"/>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rgbClr val="55A51C"/>
                </a:solidFill>
                <a:latin typeface="Raleway"/>
              </a:rPr>
              <a:t>Avoid formatting that interferes with </a:t>
            </a:r>
            <a:r>
              <a:rPr kumimoji="0" lang="en-US" sz="4000" b="1" i="0" u="none" strike="noStrike" kern="1200" cap="none" spc="0" normalizeH="0" baseline="0" noProof="0" dirty="0">
                <a:ln>
                  <a:noFill/>
                </a:ln>
                <a:solidFill>
                  <a:srgbClr val="55A51C"/>
                </a:solidFill>
                <a:effectLst/>
                <a:uLnTx/>
                <a:uFillTx/>
                <a:latin typeface="Raleway"/>
                <a:ea typeface="+mn-ea"/>
                <a:cs typeface="+mn-cs"/>
              </a:rPr>
              <a:t>Applicant Tracking Systems (ATSs)!</a:t>
            </a:r>
          </a:p>
        </p:txBody>
      </p:sp>
      <p:sp>
        <p:nvSpPr>
          <p:cNvPr id="11" name="TextBox 2"/>
          <p:cNvSpPr txBox="1"/>
          <p:nvPr/>
        </p:nvSpPr>
        <p:spPr>
          <a:xfrm>
            <a:off x="1028701" y="881496"/>
            <a:ext cx="6837020" cy="959173"/>
          </a:xfrm>
          <a:prstGeom prst="rect">
            <a:avLst/>
          </a:prstGeom>
        </p:spPr>
        <p:txBody>
          <a:bodyPr wrap="square"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55A51C"/>
                </a:solidFill>
                <a:effectLst/>
                <a:uLnTx/>
                <a:uFillTx/>
                <a:latin typeface="Raleway"/>
                <a:ea typeface="+mn-ea"/>
                <a:cs typeface="+mn-cs"/>
              </a:rPr>
              <a:t>ATS</a:t>
            </a:r>
          </a:p>
        </p:txBody>
      </p:sp>
      <p:sp>
        <p:nvSpPr>
          <p:cNvPr id="17" name="Rectangle 16"/>
          <p:cNvSpPr/>
          <p:nvPr/>
        </p:nvSpPr>
        <p:spPr>
          <a:xfrm>
            <a:off x="1104731" y="2717006"/>
            <a:ext cx="10915093" cy="5401479"/>
          </a:xfrm>
          <a:prstGeom prst="rect">
            <a:avLst/>
          </a:prstGeom>
        </p:spPr>
        <p:txBody>
          <a:bodyPr wrap="square">
            <a:spAutoFit/>
          </a:bodyPr>
          <a:lstStyle/>
          <a:p>
            <a:pPr marR="0" lvl="0" algn="l" defTabSz="914400" rtl="0" eaLnBrk="1" fontAlgn="auto" latinLnBrk="0" hangingPunct="1">
              <a:lnSpc>
                <a:spcPts val="3708"/>
              </a:lnSpc>
              <a:spcBef>
                <a:spcPts val="0"/>
              </a:spcBef>
              <a:spcAft>
                <a:spcPts val="0"/>
              </a:spcAft>
              <a:buClrTx/>
              <a:buSzTx/>
              <a:tabLst/>
              <a:defRPr/>
            </a:pPr>
            <a:r>
              <a:rPr kumimoji="0" lang="en-US" sz="3000" b="1" i="0" u="none" strike="noStrike" kern="1200" cap="none" spc="0" normalizeH="0" baseline="0" noProof="0" dirty="0">
                <a:ln>
                  <a:noFill/>
                </a:ln>
                <a:solidFill>
                  <a:srgbClr val="005FC8"/>
                </a:solidFill>
                <a:effectLst/>
                <a:uLnTx/>
                <a:uFillTx/>
                <a:latin typeface="Raleway"/>
                <a:ea typeface="+mn-ea"/>
                <a:cs typeface="+mn-cs"/>
                <a:sym typeface="Wingdings" panose="05000000000000000000" pitchFamily="2" charset="2"/>
              </a:rPr>
              <a:t>Do your research:</a:t>
            </a:r>
          </a:p>
          <a:p>
            <a:pPr marL="914400" lvl="1" indent="-457200">
              <a:lnSpc>
                <a:spcPts val="3232"/>
              </a:lnSpc>
              <a:buFont typeface="Arial" panose="020B0604020202020204" pitchFamily="34" charset="0"/>
              <a:buChar char="•"/>
              <a:defRPr/>
            </a:pPr>
            <a:r>
              <a:rPr lang="en-US" sz="3000" b="1" dirty="0">
                <a:solidFill>
                  <a:srgbClr val="55A51C"/>
                </a:solidFill>
                <a:latin typeface="Raleway" panose="020B0604020202020204" charset="0"/>
              </a:rPr>
              <a:t>Recognize ATS systems: </a:t>
            </a:r>
            <a:r>
              <a:rPr lang="en-US" sz="3000" dirty="0">
                <a:solidFill>
                  <a:srgbClr val="55A51C"/>
                </a:solidFill>
                <a:latin typeface="Raleway" panose="020B0604020202020204" charset="0"/>
              </a:rPr>
              <a:t>e.g., Workday | </a:t>
            </a:r>
            <a:r>
              <a:rPr lang="en-US" sz="3000" dirty="0" err="1">
                <a:solidFill>
                  <a:srgbClr val="55A51C"/>
                </a:solidFill>
                <a:latin typeface="Raleway" panose="020B0604020202020204" charset="0"/>
              </a:rPr>
              <a:t>Jobvite</a:t>
            </a:r>
            <a:r>
              <a:rPr lang="en-US" sz="3000" dirty="0">
                <a:solidFill>
                  <a:srgbClr val="55A51C"/>
                </a:solidFill>
                <a:latin typeface="Raleway" panose="020B0604020202020204" charset="0"/>
              </a:rPr>
              <a:t> | </a:t>
            </a:r>
            <a:r>
              <a:rPr lang="en-US" sz="3000" dirty="0" err="1">
                <a:solidFill>
                  <a:srgbClr val="55A51C"/>
                </a:solidFill>
                <a:latin typeface="Raleway" panose="020B0604020202020204" charset="0"/>
              </a:rPr>
              <a:t>BreezyHR</a:t>
            </a:r>
            <a:r>
              <a:rPr lang="en-US" sz="3000" dirty="0">
                <a:solidFill>
                  <a:srgbClr val="55A51C"/>
                </a:solidFill>
                <a:latin typeface="Raleway" panose="020B0604020202020204" charset="0"/>
              </a:rPr>
              <a:t> | Greenhouse | </a:t>
            </a:r>
            <a:r>
              <a:rPr lang="en-US" sz="3000" dirty="0" err="1">
                <a:solidFill>
                  <a:srgbClr val="55A51C"/>
                </a:solidFill>
                <a:latin typeface="Raleway" panose="020B0604020202020204" charset="0"/>
              </a:rPr>
              <a:t>Taleo</a:t>
            </a:r>
            <a:r>
              <a:rPr lang="en-US" sz="3000" dirty="0">
                <a:solidFill>
                  <a:srgbClr val="55A51C"/>
                </a:solidFill>
                <a:latin typeface="Raleway" panose="020B0604020202020204" charset="0"/>
              </a:rPr>
              <a:t> (</a:t>
            </a:r>
            <a:r>
              <a:rPr lang="en-US" sz="3000" dirty="0" err="1">
                <a:solidFill>
                  <a:srgbClr val="55A51C"/>
                </a:solidFill>
                <a:latin typeface="Raleway" panose="020B0604020202020204" charset="0"/>
              </a:rPr>
              <a:t>McGoodwin</a:t>
            </a:r>
            <a:r>
              <a:rPr lang="en-US" sz="3000" dirty="0">
                <a:solidFill>
                  <a:srgbClr val="55A51C"/>
                </a:solidFill>
                <a:latin typeface="Raleway" panose="020B0604020202020204" charset="0"/>
              </a:rPr>
              <a:t>, 2019)</a:t>
            </a:r>
            <a:endParaRPr lang="en-US" sz="3000" b="1" dirty="0">
              <a:solidFill>
                <a:srgbClr val="55A51C"/>
              </a:solidFill>
              <a:latin typeface="Raleway" panose="020B0604020202020204" charset="0"/>
            </a:endParaRPr>
          </a:p>
          <a:p>
            <a:pPr marL="914400" lvl="1" indent="-457200">
              <a:lnSpc>
                <a:spcPts val="3232"/>
              </a:lnSpc>
              <a:buFont typeface="Arial" panose="020B0604020202020204" pitchFamily="34" charset="0"/>
              <a:buChar char="•"/>
              <a:defRPr/>
            </a:pPr>
            <a:r>
              <a:rPr kumimoji="0" lang="en-US" sz="3000" b="1" i="0" u="none" strike="noStrike" kern="1200" cap="none" spc="0" normalizeH="0" baseline="0" noProof="0" dirty="0">
                <a:ln>
                  <a:noFill/>
                </a:ln>
                <a:solidFill>
                  <a:srgbClr val="55A51C"/>
                </a:solidFill>
                <a:effectLst/>
                <a:uLnTx/>
                <a:uFillTx/>
                <a:latin typeface="Raleway" panose="020B0604020202020204" charset="0"/>
                <a:ea typeface="+mn-ea"/>
                <a:cs typeface="+mn-cs"/>
              </a:rPr>
              <a:t>Leverage alumni/other connections </a:t>
            </a:r>
            <a:r>
              <a:rPr kumimoji="0" lang="en-US" sz="3000" b="0" i="0" u="none" strike="noStrike" kern="1200" cap="none" spc="0" normalizeH="0" baseline="0" noProof="0" dirty="0">
                <a:ln>
                  <a:noFill/>
                </a:ln>
                <a:solidFill>
                  <a:srgbClr val="55A51C"/>
                </a:solidFill>
                <a:effectLst/>
                <a:uLnTx/>
                <a:uFillTx/>
                <a:latin typeface="Raleway" panose="020B0604020202020204" charset="0"/>
                <a:ea typeface="+mn-ea"/>
                <a:cs typeface="+mn-cs"/>
              </a:rPr>
              <a:t>to get info;   </a:t>
            </a:r>
            <a:br>
              <a:rPr kumimoji="0" lang="en-US" sz="3000" b="0" i="0" u="none" strike="noStrike" kern="1200" cap="none" spc="0" normalizeH="0" baseline="0" noProof="0" dirty="0">
                <a:ln>
                  <a:noFill/>
                </a:ln>
                <a:solidFill>
                  <a:srgbClr val="55A51C"/>
                </a:solidFill>
                <a:effectLst/>
                <a:uLnTx/>
                <a:uFillTx/>
                <a:latin typeface="Raleway" panose="020B0604020202020204" charset="0"/>
                <a:ea typeface="+mn-ea"/>
                <a:cs typeface="+mn-cs"/>
              </a:rPr>
            </a:br>
            <a:r>
              <a:rPr kumimoji="0" lang="en-US" sz="3000" b="0" i="0" u="none" strike="noStrike" kern="1200" cap="none" spc="0" normalizeH="0" baseline="0" noProof="0" dirty="0">
                <a:ln>
                  <a:noFill/>
                </a:ln>
                <a:solidFill>
                  <a:srgbClr val="55A51C"/>
                </a:solidFill>
                <a:effectLst/>
                <a:uLnTx/>
                <a:uFillTx/>
                <a:latin typeface="Raleway" panose="020B0604020202020204" charset="0"/>
                <a:ea typeface="+mn-ea"/>
                <a:cs typeface="+mn-cs"/>
              </a:rPr>
              <a:t>don’t just apply online (referrals, etc.)</a:t>
            </a:r>
          </a:p>
          <a:p>
            <a:pPr marL="914400" lvl="1" indent="-457200">
              <a:lnSpc>
                <a:spcPts val="3232"/>
              </a:lnSpc>
              <a:buFont typeface="Arial" panose="020B0604020202020204" pitchFamily="34" charset="0"/>
              <a:buChar char="•"/>
              <a:defRPr/>
            </a:pPr>
            <a:r>
              <a:rPr kumimoji="0" lang="en-US" sz="3000" b="1" i="0" u="none" strike="noStrike" kern="1200" cap="none" spc="0" normalizeH="0" baseline="0" noProof="0" dirty="0">
                <a:ln>
                  <a:noFill/>
                </a:ln>
                <a:solidFill>
                  <a:srgbClr val="55A51C"/>
                </a:solidFill>
                <a:effectLst/>
                <a:uLnTx/>
                <a:uFillTx/>
                <a:latin typeface="Raleway" panose="020B0604020202020204" charset="0"/>
                <a:ea typeface="+mn-ea"/>
                <a:cs typeface="+mn-cs"/>
                <a:sym typeface="Wingdings" panose="05000000000000000000" pitchFamily="2" charset="2"/>
              </a:rPr>
              <a:t>Have 2 resume versions if needed!</a:t>
            </a:r>
          </a:p>
          <a:p>
            <a:pPr marL="0" marR="0" lvl="0" indent="0" algn="l" defTabSz="914400" rtl="0" eaLnBrk="1" fontAlgn="auto" latinLnBrk="0" hangingPunct="1">
              <a:lnSpc>
                <a:spcPts val="3708"/>
              </a:lnSpc>
              <a:spcBef>
                <a:spcPts val="0"/>
              </a:spcBef>
              <a:spcAft>
                <a:spcPts val="0"/>
              </a:spcAft>
              <a:buClrTx/>
              <a:buSzTx/>
              <a:buFontTx/>
              <a:buNone/>
              <a:tabLst/>
              <a:defRPr/>
            </a:pPr>
            <a:endParaRPr kumimoji="0" lang="en-US" sz="3000" b="1" i="0" u="none" strike="noStrike" kern="1200" cap="none" spc="0" normalizeH="0" baseline="0" noProof="0" dirty="0">
              <a:ln>
                <a:noFill/>
              </a:ln>
              <a:solidFill>
                <a:srgbClr val="005FC8"/>
              </a:solidFill>
              <a:effectLst/>
              <a:uLnTx/>
              <a:uFillTx/>
              <a:latin typeface="Raleway" panose="020B0604020202020204" charset="0"/>
              <a:ea typeface="+mn-ea"/>
              <a:cs typeface="+mn-cs"/>
              <a:sym typeface="Wingdings" panose="05000000000000000000" pitchFamily="2" charset="2"/>
            </a:endParaRPr>
          </a:p>
          <a:p>
            <a:pPr marR="0" lvl="0" algn="l" defTabSz="914400" rtl="0" eaLnBrk="1" fontAlgn="auto" latinLnBrk="0" hangingPunct="1">
              <a:lnSpc>
                <a:spcPts val="3708"/>
              </a:lnSpc>
              <a:spcBef>
                <a:spcPts val="0"/>
              </a:spcBef>
              <a:spcAft>
                <a:spcPts val="0"/>
              </a:spcAft>
              <a:buClrTx/>
              <a:buSzTx/>
              <a:tabLst/>
              <a:defRPr/>
            </a:pPr>
            <a:r>
              <a:rPr kumimoji="0" lang="en-US" sz="3000" b="1" i="0" u="none" strike="noStrike" kern="1200" cap="none" spc="0" normalizeH="0" baseline="0" noProof="0" dirty="0">
                <a:ln>
                  <a:noFill/>
                </a:ln>
                <a:solidFill>
                  <a:srgbClr val="005ABB"/>
                </a:solidFill>
                <a:effectLst/>
                <a:uLnTx/>
                <a:uFillTx/>
                <a:latin typeface="Raleway" panose="020B0604020202020204" charset="0"/>
                <a:ea typeface="+mn-ea"/>
                <a:cs typeface="+mn-cs"/>
                <a:sym typeface="Wingdings" panose="05000000000000000000" pitchFamily="2" charset="2"/>
              </a:rPr>
              <a:t>Know that </a:t>
            </a:r>
            <a:r>
              <a:rPr kumimoji="0" lang="en-US" sz="3000" b="1" i="0" u="none" strike="noStrike" kern="1200" cap="none" spc="0" normalizeH="0" baseline="0" noProof="0" dirty="0">
                <a:ln>
                  <a:noFill/>
                </a:ln>
                <a:solidFill>
                  <a:srgbClr val="005ABB"/>
                </a:solidFill>
                <a:effectLst/>
                <a:uLnTx/>
                <a:uFillTx/>
                <a:latin typeface="Raleway" panose="020B0604020202020204" charset="0"/>
                <a:ea typeface="+mn-ea"/>
                <a:cs typeface="+mn-cs"/>
              </a:rPr>
              <a:t>ATS use in environmental field = </a:t>
            </a:r>
          </a:p>
          <a:p>
            <a:pPr marL="850900" marR="0" lvl="2" indent="-385763" algn="l" defTabSz="914400" rtl="0" eaLnBrk="1" fontAlgn="auto" latinLnBrk="0" hangingPunct="1">
              <a:lnSpc>
                <a:spcPts val="3708"/>
              </a:lnSpc>
              <a:spcBef>
                <a:spcPts val="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55A51C"/>
                </a:solidFill>
                <a:effectLst/>
                <a:uLnTx/>
                <a:uFillTx/>
                <a:latin typeface="Raleway" panose="020B0604020202020204" charset="0"/>
                <a:ea typeface="+mn-ea"/>
                <a:cs typeface="+mn-cs"/>
              </a:rPr>
              <a:t>More rare in smaller orgs</a:t>
            </a:r>
            <a:r>
              <a:rPr kumimoji="0" lang="en-US" sz="3000" b="0" i="0" u="none" strike="noStrike" kern="1200" cap="none" spc="0" normalizeH="0" baseline="0" noProof="0" dirty="0">
                <a:ln>
                  <a:noFill/>
                </a:ln>
                <a:solidFill>
                  <a:srgbClr val="55A51C"/>
                </a:solidFill>
                <a:effectLst/>
                <a:uLnTx/>
                <a:uFillTx/>
                <a:latin typeface="Raleway" panose="020B0604020202020204" charset="0"/>
                <a:ea typeface="+mn-ea"/>
                <a:cs typeface="+mn-cs"/>
              </a:rPr>
              <a:t>,</a:t>
            </a:r>
            <a:r>
              <a:rPr kumimoji="0" lang="en-US" sz="3000" b="1" i="0" u="none" strike="noStrike" kern="1200" cap="none" spc="0" normalizeH="0" baseline="0" noProof="0" dirty="0">
                <a:ln>
                  <a:noFill/>
                </a:ln>
                <a:solidFill>
                  <a:srgbClr val="55A51C"/>
                </a:solidFill>
                <a:effectLst/>
                <a:uLnTx/>
                <a:uFillTx/>
                <a:latin typeface="Raleway" panose="020B0604020202020204" charset="0"/>
                <a:ea typeface="+mn-ea"/>
                <a:cs typeface="+mn-cs"/>
              </a:rPr>
              <a:t> </a:t>
            </a:r>
            <a:r>
              <a:rPr kumimoji="0" lang="en-US" sz="3000" b="0" i="0" u="none" strike="noStrike" kern="1200" cap="none" spc="0" normalizeH="0" baseline="0" noProof="0" dirty="0">
                <a:ln>
                  <a:noFill/>
                </a:ln>
                <a:solidFill>
                  <a:srgbClr val="55A51C"/>
                </a:solidFill>
                <a:effectLst/>
                <a:uLnTx/>
                <a:uFillTx/>
                <a:latin typeface="Raleway" panose="020B0604020202020204" charset="0"/>
                <a:ea typeface="+mn-ea"/>
                <a:cs typeface="+mn-cs"/>
              </a:rPr>
              <a:t>e.g., land trusts, non-profits</a:t>
            </a:r>
          </a:p>
          <a:p>
            <a:pPr marL="850900" marR="0" lvl="2" indent="-385763" algn="l" defTabSz="914400" rtl="0" eaLnBrk="1" fontAlgn="auto" latinLnBrk="0" hangingPunct="1">
              <a:lnSpc>
                <a:spcPts val="3708"/>
              </a:lnSpc>
              <a:spcBef>
                <a:spcPts val="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55A51C"/>
                </a:solidFill>
                <a:effectLst/>
                <a:uLnTx/>
                <a:uFillTx/>
                <a:latin typeface="Raleway" panose="020B0604020202020204" charset="0"/>
                <a:ea typeface="+mn-ea"/>
                <a:cs typeface="+mn-cs"/>
              </a:rPr>
              <a:t>More common in larger orgs</a:t>
            </a:r>
            <a:r>
              <a:rPr kumimoji="0" lang="en-US" sz="3000" b="0" i="0" u="none" strike="noStrike" kern="1200" cap="none" spc="0" normalizeH="0" baseline="0" noProof="0" dirty="0">
                <a:ln>
                  <a:noFill/>
                </a:ln>
                <a:solidFill>
                  <a:srgbClr val="55A51C"/>
                </a:solidFill>
                <a:effectLst/>
                <a:uLnTx/>
                <a:uFillTx/>
                <a:latin typeface="Raleway" panose="020B0604020202020204" charset="0"/>
                <a:ea typeface="+mn-ea"/>
                <a:cs typeface="+mn-cs"/>
              </a:rPr>
              <a:t>, e.g.,</a:t>
            </a:r>
            <a:r>
              <a:rPr kumimoji="0" lang="en-US" sz="3000" b="1" i="0" u="none" strike="noStrike" kern="1200" cap="none" spc="0" normalizeH="0" baseline="0" noProof="0" dirty="0">
                <a:ln>
                  <a:noFill/>
                </a:ln>
                <a:solidFill>
                  <a:srgbClr val="55A51C"/>
                </a:solidFill>
                <a:effectLst/>
                <a:uLnTx/>
                <a:uFillTx/>
                <a:latin typeface="Raleway" panose="020B0604020202020204" charset="0"/>
                <a:ea typeface="+mn-ea"/>
                <a:cs typeface="+mn-cs"/>
              </a:rPr>
              <a:t> </a:t>
            </a:r>
            <a:r>
              <a:rPr kumimoji="0" lang="en-US" sz="3000" b="0" i="0" u="none" strike="noStrike" kern="1200" cap="none" spc="0" normalizeH="0" baseline="0" noProof="0" dirty="0">
                <a:ln>
                  <a:noFill/>
                </a:ln>
                <a:solidFill>
                  <a:srgbClr val="55A51C"/>
                </a:solidFill>
                <a:effectLst/>
                <a:uLnTx/>
                <a:uFillTx/>
                <a:latin typeface="Raleway" panose="020B0604020202020204" charset="0"/>
                <a:ea typeface="+mn-ea"/>
                <a:cs typeface="+mn-cs"/>
                <a:sym typeface="Wingdings" panose="05000000000000000000" pitchFamily="2" charset="2"/>
              </a:rPr>
              <a:t>non-profits, corporations, large consulting firms</a:t>
            </a:r>
            <a:endParaRPr kumimoji="0" lang="en-US" sz="3000" b="1" i="0" u="none" strike="noStrike" kern="1200" cap="none" spc="0" normalizeH="0" baseline="0" noProof="0" dirty="0">
              <a:ln>
                <a:noFill/>
              </a:ln>
              <a:solidFill>
                <a:srgbClr val="55A51C"/>
              </a:solidFill>
              <a:effectLst/>
              <a:uLnTx/>
              <a:uFillTx/>
              <a:latin typeface="Raleway" panose="020B0604020202020204" charset="0"/>
              <a:ea typeface="+mn-ea"/>
              <a:cs typeface="+mn-cs"/>
            </a:endParaRPr>
          </a:p>
          <a:p>
            <a:pPr marL="0" marR="0" lvl="0" indent="0" algn="l" defTabSz="914400" rtl="0" eaLnBrk="1" fontAlgn="auto" latinLnBrk="0" hangingPunct="1">
              <a:lnSpc>
                <a:spcPts val="3232"/>
              </a:lnSpc>
              <a:spcBef>
                <a:spcPts val="0"/>
              </a:spcBef>
              <a:spcAft>
                <a:spcPts val="0"/>
              </a:spcAft>
              <a:buClrTx/>
              <a:buSzTx/>
              <a:buFontTx/>
              <a:buNone/>
              <a:tabLst/>
              <a:defRPr/>
            </a:pPr>
            <a:endParaRPr kumimoji="0" lang="en-US" sz="3000" b="1" i="0" u="none" strike="noStrike" kern="1200" cap="none" spc="0" normalizeH="0" baseline="0" noProof="0" dirty="0">
              <a:ln>
                <a:noFill/>
              </a:ln>
              <a:solidFill>
                <a:srgbClr val="005ABB"/>
              </a:solidFill>
              <a:effectLst/>
              <a:uLnTx/>
              <a:uFillTx/>
              <a:latin typeface="Raleway" panose="020B0604020202020204" charset="0"/>
              <a:ea typeface="+mn-ea"/>
              <a:cs typeface="+mn-cs"/>
            </a:endParaRPr>
          </a:p>
        </p:txBody>
      </p:sp>
      <p:pic>
        <p:nvPicPr>
          <p:cNvPr id="3" name="Picture 2" descr="Toy robot on a white background.">
            <a:extLst>
              <a:ext uri="{FF2B5EF4-FFF2-40B4-BE49-F238E27FC236}">
                <a16:creationId xmlns:a16="http://schemas.microsoft.com/office/drawing/2014/main" id="{ADFCD563-A975-AC0A-83B3-7BDE9DC79A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41803" y="3181356"/>
            <a:ext cx="4840398" cy="3231223"/>
          </a:xfrm>
          <a:prstGeom prst="rect">
            <a:avLst/>
          </a:prstGeom>
        </p:spPr>
      </p:pic>
      <p:pic>
        <p:nvPicPr>
          <p:cNvPr id="2" name="Picture 1" descr="A blue circle with white letter q&#10;&#10;AI-generated content may be incorrect.">
            <a:extLst>
              <a:ext uri="{FF2B5EF4-FFF2-40B4-BE49-F238E27FC236}">
                <a16:creationId xmlns:a16="http://schemas.microsoft.com/office/drawing/2014/main" id="{70A4D68C-146B-32BF-E799-C6FD2F902D37}"/>
              </a:ext>
            </a:extLst>
          </p:cNvPr>
          <p:cNvPicPr>
            <a:picLocks noChangeAspect="1"/>
          </p:cNvPicPr>
          <p:nvPr/>
        </p:nvPicPr>
        <p:blipFill>
          <a:blip r:embed="rId5"/>
          <a:stretch>
            <a:fillRect/>
          </a:stretch>
        </p:blipFill>
        <p:spPr>
          <a:xfrm>
            <a:off x="1023938" y="8120063"/>
            <a:ext cx="1738313" cy="1747838"/>
          </a:xfrm>
          <a:prstGeom prst="rect">
            <a:avLst/>
          </a:prstGeom>
        </p:spPr>
      </p:pic>
      <p:sp>
        <p:nvSpPr>
          <p:cNvPr id="4" name="TextBox 3">
            <a:extLst>
              <a:ext uri="{FF2B5EF4-FFF2-40B4-BE49-F238E27FC236}">
                <a16:creationId xmlns:a16="http://schemas.microsoft.com/office/drawing/2014/main" id="{7814BE1F-4A75-8586-7767-F4A0B3F4BDAF}"/>
              </a:ext>
            </a:extLst>
          </p:cNvPr>
          <p:cNvSpPr txBox="1"/>
          <p:nvPr/>
        </p:nvSpPr>
        <p:spPr>
          <a:xfrm>
            <a:off x="2980013" y="8712622"/>
            <a:ext cx="455572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err="1">
                <a:solidFill>
                  <a:schemeClr val="accent3"/>
                </a:solidFill>
                <a:latin typeface="Raleway Bold"/>
                <a:ea typeface="Calibri"/>
                <a:cs typeface="Calibri"/>
              </a:rPr>
              <a:t>Quinncia</a:t>
            </a:r>
            <a:r>
              <a:rPr lang="en-US" sz="3200" dirty="0">
                <a:solidFill>
                  <a:schemeClr val="accent3"/>
                </a:solidFill>
                <a:latin typeface="Raleway Bold"/>
                <a:ea typeface="Calibri"/>
                <a:cs typeface="Calibri"/>
              </a:rPr>
              <a:t> can help!</a:t>
            </a:r>
            <a:endParaRPr lang="en-US" sz="3200">
              <a:solidFill>
                <a:schemeClr val="accent3"/>
              </a:solidFill>
              <a:latin typeface="Raleway Bold"/>
            </a:endParaRPr>
          </a:p>
        </p:txBody>
      </p:sp>
    </p:spTree>
    <p:extLst>
      <p:ext uri="{BB962C8B-B14F-4D97-AF65-F5344CB8AC3E}">
        <p14:creationId xmlns:p14="http://schemas.microsoft.com/office/powerpoint/2010/main" val="211032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B21C1AD-4B11-72D3-CEB8-0F8C9469C9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867" y="416289"/>
            <a:ext cx="16796266" cy="88201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192F5A6-B00E-2997-C1FA-9BFD723B54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573" y="7581900"/>
            <a:ext cx="2514600" cy="2514600"/>
          </a:xfrm>
          <a:prstGeom prst="rect">
            <a:avLst/>
          </a:prstGeom>
        </p:spPr>
      </p:pic>
      <p:sp>
        <p:nvSpPr>
          <p:cNvPr id="4" name="TextBox 3">
            <a:extLst>
              <a:ext uri="{FF2B5EF4-FFF2-40B4-BE49-F238E27FC236}">
                <a16:creationId xmlns:a16="http://schemas.microsoft.com/office/drawing/2014/main" id="{289ED3E1-6EFA-14FC-8A21-F46A3D1E69AF}"/>
              </a:ext>
            </a:extLst>
          </p:cNvPr>
          <p:cNvSpPr txBox="1"/>
          <p:nvPr/>
        </p:nvSpPr>
        <p:spPr>
          <a:xfrm>
            <a:off x="2895600" y="9347491"/>
            <a:ext cx="5988627" cy="523220"/>
          </a:xfrm>
          <a:prstGeom prst="rect">
            <a:avLst/>
          </a:prstGeom>
          <a:noFill/>
        </p:spPr>
        <p:txBody>
          <a:bodyPr wrap="square" rtlCol="0">
            <a:spAutoFit/>
          </a:bodyPr>
          <a:lstStyle/>
          <a:p>
            <a:r>
              <a:rPr lang="en-US" sz="2800" b="1" dirty="0">
                <a:solidFill>
                  <a:schemeClr val="tx2"/>
                </a:solidFill>
              </a:rPr>
              <a:t>Scan here for a </a:t>
            </a:r>
            <a:r>
              <a:rPr lang="en-US" sz="2800" b="1" dirty="0" err="1">
                <a:solidFill>
                  <a:schemeClr val="tx2"/>
                </a:solidFill>
              </a:rPr>
              <a:t>Quinncia</a:t>
            </a:r>
            <a:r>
              <a:rPr lang="en-US" sz="2800" b="1" dirty="0">
                <a:solidFill>
                  <a:schemeClr val="tx2"/>
                </a:solidFill>
              </a:rPr>
              <a:t> Walkthrough!</a:t>
            </a:r>
          </a:p>
        </p:txBody>
      </p:sp>
    </p:spTree>
    <p:extLst>
      <p:ext uri="{BB962C8B-B14F-4D97-AF65-F5344CB8AC3E}">
        <p14:creationId xmlns:p14="http://schemas.microsoft.com/office/powerpoint/2010/main" val="14219194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6" name="AutoShape 6"/>
          <p:cNvSpPr/>
          <p:nvPr/>
        </p:nvSpPr>
        <p:spPr>
          <a:xfrm>
            <a:off x="1066800" y="1911543"/>
            <a:ext cx="6764039" cy="59768"/>
          </a:xfrm>
          <a:prstGeom prst="rect">
            <a:avLst/>
          </a:prstGeom>
          <a:solidFill>
            <a:srgbClr val="55A51C"/>
          </a:solidFill>
        </p:spPr>
        <p:txBody>
          <a:bodyPr/>
          <a:lstStyle/>
          <a:p>
            <a:endParaRPr lang="en-US"/>
          </a:p>
        </p:txBody>
      </p:sp>
      <p:sp>
        <p:nvSpPr>
          <p:cNvPr id="11" name="TextBox 2"/>
          <p:cNvSpPr txBox="1"/>
          <p:nvPr/>
        </p:nvSpPr>
        <p:spPr>
          <a:xfrm>
            <a:off x="1066799" y="881496"/>
            <a:ext cx="6798921" cy="959173"/>
          </a:xfrm>
          <a:prstGeom prst="rect">
            <a:avLst/>
          </a:prstGeom>
        </p:spPr>
        <p:txBody>
          <a:bodyPr wrap="square"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55A51C"/>
                </a:solidFill>
                <a:effectLst/>
                <a:uLnTx/>
                <a:uFillTx/>
                <a:latin typeface="Raleway"/>
                <a:ea typeface="+mn-ea"/>
                <a:cs typeface="+mn-cs"/>
              </a:rPr>
              <a:t>What About AI?</a:t>
            </a:r>
          </a:p>
        </p:txBody>
      </p:sp>
      <p:sp>
        <p:nvSpPr>
          <p:cNvPr id="17" name="Rectangle 16"/>
          <p:cNvSpPr/>
          <p:nvPr/>
        </p:nvSpPr>
        <p:spPr>
          <a:xfrm>
            <a:off x="1104731" y="2717006"/>
            <a:ext cx="10915093" cy="4079643"/>
          </a:xfrm>
          <a:prstGeom prst="rect">
            <a:avLst/>
          </a:prstGeom>
        </p:spPr>
        <p:txBody>
          <a:bodyPr wrap="square" lIns="91440" tIns="45720" rIns="91440" bIns="45720" anchor="t">
            <a:spAutoFit/>
          </a:bodyPr>
          <a:lstStyle/>
          <a:p>
            <a:pPr marR="0" lvl="0" algn="l" defTabSz="914400" rtl="0" eaLnBrk="1" fontAlgn="auto" latinLnBrk="0" hangingPunct="1">
              <a:lnSpc>
                <a:spcPts val="3708"/>
              </a:lnSpc>
              <a:spcBef>
                <a:spcPts val="0"/>
              </a:spcBef>
              <a:spcAft>
                <a:spcPts val="0"/>
              </a:spcAft>
              <a:buClrTx/>
              <a:buSzTx/>
              <a:tabLst/>
              <a:defRPr/>
            </a:pPr>
            <a:r>
              <a:rPr lang="en-US" sz="3000" b="1" dirty="0">
                <a:solidFill>
                  <a:srgbClr val="005FC8"/>
                </a:solidFill>
                <a:latin typeface="Raleway"/>
                <a:sym typeface="Wingdings" panose="05000000000000000000" pitchFamily="2" charset="2"/>
              </a:rPr>
              <a:t>Remember it is a tool</a:t>
            </a:r>
            <a:endParaRPr kumimoji="0" lang="en-US" sz="3000" b="1" i="0" u="none" strike="noStrike" kern="1200" cap="none" spc="0" normalizeH="0" baseline="0" noProof="0" dirty="0">
              <a:ln>
                <a:noFill/>
              </a:ln>
              <a:solidFill>
                <a:srgbClr val="005FC8"/>
              </a:solidFill>
              <a:effectLst/>
              <a:uLnTx/>
              <a:uFillTx/>
              <a:latin typeface="Raleway"/>
              <a:ea typeface="+mn-ea"/>
              <a:cs typeface="+mn-cs"/>
              <a:sym typeface="Wingdings" panose="05000000000000000000" pitchFamily="2" charset="2"/>
            </a:endParaRPr>
          </a:p>
          <a:p>
            <a:pPr marL="914400" lvl="1" indent="-457200">
              <a:lnSpc>
                <a:spcPts val="3232"/>
              </a:lnSpc>
              <a:buFont typeface="Arial" panose="020B0604020202020204" pitchFamily="34" charset="0"/>
              <a:buChar char="•"/>
              <a:defRPr/>
            </a:pPr>
            <a:r>
              <a:rPr lang="en-US" sz="3000" b="1" noProof="0" dirty="0">
                <a:solidFill>
                  <a:srgbClr val="55A51C"/>
                </a:solidFill>
                <a:latin typeface="Raleway" panose="020B0604020202020204" charset="0"/>
                <a:sym typeface="Wingdings" panose="05000000000000000000" pitchFamily="2" charset="2"/>
              </a:rPr>
              <a:t>Developmental</a:t>
            </a:r>
          </a:p>
          <a:p>
            <a:pPr marL="1371600" lvl="2" indent="-457200">
              <a:lnSpc>
                <a:spcPts val="3232"/>
              </a:lnSpc>
              <a:buFont typeface="Arial" panose="020B0604020202020204" pitchFamily="34" charset="0"/>
              <a:buChar char="•"/>
              <a:defRPr/>
            </a:pPr>
            <a:r>
              <a:rPr kumimoji="0" lang="en-US" sz="3000" b="1" i="0" u="none" strike="noStrike" kern="1200" cap="none" spc="0" normalizeH="0" baseline="0" dirty="0">
                <a:ln>
                  <a:noFill/>
                </a:ln>
                <a:solidFill>
                  <a:srgbClr val="55A51C"/>
                </a:solidFill>
                <a:effectLst/>
                <a:uLnTx/>
                <a:uFillTx/>
                <a:latin typeface="Raleway" panose="020B0604020202020204" charset="0"/>
                <a:sym typeface="Wingdings" panose="05000000000000000000" pitchFamily="2" charset="2"/>
              </a:rPr>
              <a:t>Wikipedia</a:t>
            </a:r>
          </a:p>
          <a:p>
            <a:pPr marL="1371600" lvl="2" indent="-457200">
              <a:lnSpc>
                <a:spcPts val="3232"/>
              </a:lnSpc>
              <a:buFont typeface="Arial" panose="020B0604020202020204" pitchFamily="34" charset="0"/>
              <a:buChar char="•"/>
              <a:defRPr/>
            </a:pPr>
            <a:r>
              <a:rPr lang="en-US" sz="3000" b="1" noProof="0" dirty="0">
                <a:solidFill>
                  <a:srgbClr val="55A51C"/>
                </a:solidFill>
                <a:latin typeface="Raleway" panose="020B0604020202020204" charset="0"/>
                <a:sym typeface="Wingdings" panose="05000000000000000000" pitchFamily="2" charset="2"/>
              </a:rPr>
              <a:t>Internet</a:t>
            </a:r>
          </a:p>
          <a:p>
            <a:pPr marL="1371600" lvl="2" indent="-457200">
              <a:lnSpc>
                <a:spcPts val="3232"/>
              </a:lnSpc>
              <a:buFont typeface="Arial" panose="020B0604020202020204" pitchFamily="34" charset="0"/>
              <a:buChar char="•"/>
              <a:defRPr/>
            </a:pPr>
            <a:r>
              <a:rPr kumimoji="0" lang="en-US" sz="3000" b="1" i="0" u="none" strike="noStrike" kern="1200" cap="none" spc="0" normalizeH="0" baseline="0" dirty="0">
                <a:ln>
                  <a:noFill/>
                </a:ln>
                <a:solidFill>
                  <a:srgbClr val="55A51C"/>
                </a:solidFill>
                <a:effectLst/>
                <a:uLnTx/>
                <a:uFillTx/>
                <a:latin typeface="Raleway" panose="020B0604020202020204" charset="0"/>
                <a:sym typeface="Wingdings" panose="05000000000000000000" pitchFamily="2" charset="2"/>
              </a:rPr>
              <a:t>Calculator</a:t>
            </a:r>
            <a:endParaRPr kumimoji="0" lang="en-US" sz="3000" b="1" i="0" u="none" strike="noStrike" kern="1200" cap="none" spc="0" normalizeH="0" baseline="0" noProof="0" dirty="0">
              <a:ln>
                <a:noFill/>
              </a:ln>
              <a:solidFill>
                <a:srgbClr val="55A51C"/>
              </a:solidFill>
              <a:effectLst/>
              <a:uLnTx/>
              <a:uFillTx/>
              <a:latin typeface="Raleway" panose="020B0604020202020204" charset="0"/>
              <a:sym typeface="Wingdings" panose="05000000000000000000" pitchFamily="2" charset="2"/>
            </a:endParaRPr>
          </a:p>
          <a:p>
            <a:pPr marL="0" marR="0" lvl="0" indent="0" algn="l" defTabSz="914400" rtl="0" eaLnBrk="1" fontAlgn="auto" latinLnBrk="0" hangingPunct="1">
              <a:lnSpc>
                <a:spcPts val="3708"/>
              </a:lnSpc>
              <a:spcBef>
                <a:spcPts val="0"/>
              </a:spcBef>
              <a:spcAft>
                <a:spcPts val="0"/>
              </a:spcAft>
              <a:buClrTx/>
              <a:buSzTx/>
              <a:buFontTx/>
              <a:buNone/>
              <a:tabLst/>
              <a:defRPr/>
            </a:pPr>
            <a:endParaRPr kumimoji="0" lang="en-US" sz="3000" b="1" i="0" u="none" strike="noStrike" kern="1200" cap="none" spc="0" normalizeH="0" baseline="0" noProof="0" dirty="0">
              <a:ln>
                <a:noFill/>
              </a:ln>
              <a:solidFill>
                <a:srgbClr val="005FC8"/>
              </a:solidFill>
              <a:effectLst/>
              <a:uLnTx/>
              <a:uFillTx/>
              <a:latin typeface="Raleway" panose="020B0604020202020204" charset="0"/>
              <a:ea typeface="+mn-ea"/>
              <a:cs typeface="+mn-cs"/>
              <a:sym typeface="Wingdings" panose="05000000000000000000" pitchFamily="2" charset="2"/>
            </a:endParaRPr>
          </a:p>
          <a:p>
            <a:pPr marR="0" lvl="0" algn="l" defTabSz="914400" rtl="0" eaLnBrk="1" fontAlgn="auto" latinLnBrk="0" hangingPunct="1">
              <a:lnSpc>
                <a:spcPts val="3708"/>
              </a:lnSpc>
              <a:spcBef>
                <a:spcPts val="0"/>
              </a:spcBef>
              <a:spcAft>
                <a:spcPts val="0"/>
              </a:spcAft>
              <a:buClrTx/>
              <a:buSzTx/>
              <a:tabLst/>
              <a:defRPr/>
            </a:pPr>
            <a:r>
              <a:rPr kumimoji="0" lang="en-US" sz="3000" b="1" i="0" u="none" strike="noStrike" kern="1200" cap="none" spc="0" normalizeH="0" baseline="0" noProof="0" dirty="0">
                <a:ln>
                  <a:noFill/>
                </a:ln>
                <a:solidFill>
                  <a:srgbClr val="005ABB"/>
                </a:solidFill>
                <a:effectLst/>
                <a:uLnTx/>
                <a:uFillTx/>
                <a:latin typeface="Raleway" panose="020B0604020202020204" charset="0"/>
                <a:sym typeface="Wingdings" panose="05000000000000000000" pitchFamily="2" charset="2"/>
              </a:rPr>
              <a:t>Limitations</a:t>
            </a:r>
          </a:p>
          <a:p>
            <a:pPr marR="0" lvl="0" algn="l" defTabSz="914400" rtl="0" eaLnBrk="1" fontAlgn="auto" latinLnBrk="0" hangingPunct="1">
              <a:lnSpc>
                <a:spcPts val="3708"/>
              </a:lnSpc>
              <a:spcBef>
                <a:spcPts val="0"/>
              </a:spcBef>
              <a:spcAft>
                <a:spcPts val="0"/>
              </a:spcAft>
              <a:buClrTx/>
              <a:buSzTx/>
              <a:tabLst/>
              <a:defRPr/>
            </a:pPr>
            <a:endParaRPr kumimoji="0" lang="en-US" sz="3000" b="1" i="0" u="none" strike="noStrike" kern="1200" cap="none" spc="0" normalizeH="0" baseline="0" noProof="0" dirty="0">
              <a:ln>
                <a:noFill/>
              </a:ln>
              <a:solidFill>
                <a:srgbClr val="005ABB"/>
              </a:solidFill>
              <a:effectLst/>
              <a:uLnTx/>
              <a:uFillTx/>
              <a:latin typeface="Raleway" panose="020B0604020202020204" charset="0"/>
              <a:sym typeface="Wingdings" panose="05000000000000000000" pitchFamily="2" charset="2"/>
            </a:endParaRPr>
          </a:p>
          <a:p>
            <a:pPr marR="0" lvl="0" algn="l" defTabSz="914400" rtl="0" eaLnBrk="1" fontAlgn="auto" latinLnBrk="0" hangingPunct="1">
              <a:lnSpc>
                <a:spcPts val="3708"/>
              </a:lnSpc>
              <a:spcBef>
                <a:spcPts val="0"/>
              </a:spcBef>
              <a:spcAft>
                <a:spcPts val="0"/>
              </a:spcAft>
              <a:buClrTx/>
              <a:buSzTx/>
              <a:tabLst/>
              <a:defRPr/>
            </a:pPr>
            <a:r>
              <a:rPr lang="en-US" sz="3000" b="1" dirty="0">
                <a:solidFill>
                  <a:srgbClr val="005ABB"/>
                </a:solidFill>
                <a:latin typeface="Raleway"/>
                <a:sym typeface="Wingdings" panose="05000000000000000000" pitchFamily="2" charset="2"/>
              </a:rPr>
              <a:t>Red flags for employers</a:t>
            </a:r>
            <a:endParaRPr lang="en-US" sz="3000" b="1" dirty="0">
              <a:solidFill>
                <a:srgbClr val="005ABB"/>
              </a:solidFill>
              <a:latin typeface="Raleway"/>
            </a:endParaRPr>
          </a:p>
        </p:txBody>
      </p:sp>
      <p:pic>
        <p:nvPicPr>
          <p:cNvPr id="4" name="Picture 3" descr="Abstract background with network pattern">
            <a:extLst>
              <a:ext uri="{FF2B5EF4-FFF2-40B4-BE49-F238E27FC236}">
                <a16:creationId xmlns:a16="http://schemas.microsoft.com/office/drawing/2014/main" id="{2802DC45-1260-B26D-24BA-F0A7E7B63E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12543" y="340543"/>
            <a:ext cx="7268067" cy="9605913"/>
          </a:xfrm>
          <a:prstGeom prst="rect">
            <a:avLst/>
          </a:prstGeom>
        </p:spPr>
      </p:pic>
      <p:sp>
        <p:nvSpPr>
          <p:cNvPr id="2" name="TextBox 1">
            <a:extLst>
              <a:ext uri="{FF2B5EF4-FFF2-40B4-BE49-F238E27FC236}">
                <a16:creationId xmlns:a16="http://schemas.microsoft.com/office/drawing/2014/main" id="{FD7E6833-688A-EF97-101D-309B5EC97AB2}"/>
              </a:ext>
            </a:extLst>
          </p:cNvPr>
          <p:cNvSpPr txBox="1"/>
          <p:nvPr/>
        </p:nvSpPr>
        <p:spPr>
          <a:xfrm>
            <a:off x="1112226" y="6972300"/>
            <a:ext cx="9700317" cy="2677656"/>
          </a:xfrm>
          <a:prstGeom prst="rect">
            <a:avLst/>
          </a:prstGeom>
          <a:noFill/>
        </p:spPr>
        <p:txBody>
          <a:bodyPr wrap="square" rtlCol="0">
            <a:spAutoFit/>
          </a:bodyPr>
          <a:lstStyle/>
          <a:p>
            <a:r>
              <a:rPr lang="en-US" sz="2800" b="1" dirty="0">
                <a:solidFill>
                  <a:srgbClr val="005FC8"/>
                </a:solidFill>
              </a:rPr>
              <a:t>Consider: PAUSE </a:t>
            </a:r>
            <a:r>
              <a:rPr lang="en-US" b="1" dirty="0">
                <a:solidFill>
                  <a:srgbClr val="005FC8"/>
                </a:solidFill>
              </a:rPr>
              <a:t>(*from U of Montana’s Office of Experiential Learning and Career Success) </a:t>
            </a:r>
          </a:p>
          <a:p>
            <a:pPr marL="457200" indent="-457200">
              <a:buFont typeface="Arial" panose="020B0604020202020204" pitchFamily="34" charset="0"/>
              <a:buChar char="•"/>
            </a:pPr>
            <a:r>
              <a:rPr lang="en-US" sz="2800" b="1" dirty="0">
                <a:solidFill>
                  <a:srgbClr val="55A51C"/>
                </a:solidFill>
              </a:rPr>
              <a:t>P</a:t>
            </a:r>
            <a:r>
              <a:rPr lang="en-US" sz="2800" dirty="0">
                <a:solidFill>
                  <a:srgbClr val="55A51C"/>
                </a:solidFill>
              </a:rPr>
              <a:t>urpose</a:t>
            </a:r>
          </a:p>
          <a:p>
            <a:pPr marL="457200" indent="-457200">
              <a:buFont typeface="Arial" panose="020B0604020202020204" pitchFamily="34" charset="0"/>
              <a:buChar char="•"/>
            </a:pPr>
            <a:r>
              <a:rPr lang="en-US" sz="2800" b="1" dirty="0">
                <a:solidFill>
                  <a:srgbClr val="55A51C"/>
                </a:solidFill>
              </a:rPr>
              <a:t>A</a:t>
            </a:r>
            <a:r>
              <a:rPr lang="en-US" sz="2800" dirty="0">
                <a:solidFill>
                  <a:srgbClr val="55A51C"/>
                </a:solidFill>
              </a:rPr>
              <a:t>ccessibility and Agency</a:t>
            </a:r>
          </a:p>
          <a:p>
            <a:pPr marL="457200" indent="-457200">
              <a:buFont typeface="Arial" panose="020B0604020202020204" pitchFamily="34" charset="0"/>
              <a:buChar char="•"/>
            </a:pPr>
            <a:r>
              <a:rPr lang="en-US" sz="2800" b="1" dirty="0">
                <a:solidFill>
                  <a:srgbClr val="55A51C"/>
                </a:solidFill>
              </a:rPr>
              <a:t>U</a:t>
            </a:r>
            <a:r>
              <a:rPr lang="en-US" sz="2800" dirty="0">
                <a:solidFill>
                  <a:srgbClr val="55A51C"/>
                </a:solidFill>
              </a:rPr>
              <a:t>nderpinning Evidence</a:t>
            </a:r>
          </a:p>
          <a:p>
            <a:pPr marL="457200" indent="-457200">
              <a:buFont typeface="Arial" panose="020B0604020202020204" pitchFamily="34" charset="0"/>
              <a:buChar char="•"/>
            </a:pPr>
            <a:r>
              <a:rPr lang="en-US" sz="2800" b="1" dirty="0">
                <a:solidFill>
                  <a:srgbClr val="55A51C"/>
                </a:solidFill>
              </a:rPr>
              <a:t>S</a:t>
            </a:r>
            <a:r>
              <a:rPr lang="en-US" sz="2800" dirty="0">
                <a:solidFill>
                  <a:srgbClr val="55A51C"/>
                </a:solidFill>
              </a:rPr>
              <a:t>ustainability</a:t>
            </a:r>
          </a:p>
          <a:p>
            <a:pPr marL="457200" indent="-457200">
              <a:buFont typeface="Arial" panose="020B0604020202020204" pitchFamily="34" charset="0"/>
              <a:buChar char="•"/>
            </a:pPr>
            <a:r>
              <a:rPr lang="en-US" sz="2800" b="1" dirty="0">
                <a:solidFill>
                  <a:srgbClr val="55A51C"/>
                </a:solidFill>
              </a:rPr>
              <a:t>E</a:t>
            </a:r>
            <a:r>
              <a:rPr lang="en-US" sz="2800" dirty="0">
                <a:solidFill>
                  <a:srgbClr val="55A51C"/>
                </a:solidFill>
              </a:rPr>
              <a:t>thics</a:t>
            </a:r>
          </a:p>
        </p:txBody>
      </p:sp>
    </p:spTree>
    <p:extLst>
      <p:ext uri="{BB962C8B-B14F-4D97-AF65-F5344CB8AC3E}">
        <p14:creationId xmlns:p14="http://schemas.microsoft.com/office/powerpoint/2010/main" val="114656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2" name="AutoShape 2"/>
          <p:cNvSpPr/>
          <p:nvPr/>
        </p:nvSpPr>
        <p:spPr>
          <a:xfrm>
            <a:off x="-152401" y="-190499"/>
            <a:ext cx="8199379" cy="10744200"/>
          </a:xfrm>
          <a:prstGeom prst="rect">
            <a:avLst/>
          </a:prstGeom>
          <a:solidFill>
            <a:srgbClr val="55A51C">
              <a:alpha val="14901"/>
            </a:srgbClr>
          </a:solidFill>
        </p:spPr>
        <p:txBody>
          <a:bodyPr/>
          <a:lstStyle/>
          <a:p>
            <a:endParaRPr lang="en-US"/>
          </a:p>
        </p:txBody>
      </p:sp>
      <p:sp>
        <p:nvSpPr>
          <p:cNvPr id="3" name="TextBox 3"/>
          <p:cNvSpPr txBox="1"/>
          <p:nvPr/>
        </p:nvSpPr>
        <p:spPr>
          <a:xfrm>
            <a:off x="8871767" y="9155846"/>
            <a:ext cx="8551779" cy="266700"/>
          </a:xfrm>
          <a:prstGeom prst="rect">
            <a:avLst/>
          </a:prstGeom>
        </p:spPr>
        <p:txBody>
          <a:bodyPr lIns="0" tIns="0" rIns="0" bIns="0" rtlCol="0" anchor="t">
            <a:spAutoFit/>
          </a:bodyPr>
          <a:lstStyle/>
          <a:p>
            <a:pPr algn="r">
              <a:lnSpc>
                <a:spcPts val="2100"/>
              </a:lnSpc>
            </a:pPr>
            <a:r>
              <a:rPr lang="en-US" sz="1500" b="0" spc="150">
                <a:solidFill>
                  <a:srgbClr val="005ABB"/>
                </a:solidFill>
                <a:latin typeface="Raleway"/>
              </a:rPr>
              <a:t>BREN SCHOOL CAREER DEVELOPMENT PROGRAM</a:t>
            </a:r>
          </a:p>
        </p:txBody>
      </p:sp>
      <p:sp>
        <p:nvSpPr>
          <p:cNvPr id="4" name="TextBox 4"/>
          <p:cNvSpPr txBox="1"/>
          <p:nvPr/>
        </p:nvSpPr>
        <p:spPr>
          <a:xfrm>
            <a:off x="784957" y="2214435"/>
            <a:ext cx="6448241" cy="3044190"/>
          </a:xfrm>
          <a:prstGeom prst="rect">
            <a:avLst/>
          </a:prstGeom>
        </p:spPr>
        <p:txBody>
          <a:bodyPr lIns="0" tIns="0" rIns="0" bIns="0" rtlCol="0" anchor="t">
            <a:spAutoFit/>
          </a:bodyPr>
          <a:lstStyle/>
          <a:p>
            <a:pPr algn="l">
              <a:lnSpc>
                <a:spcPts val="7920"/>
              </a:lnSpc>
            </a:pPr>
            <a:r>
              <a:rPr lang="en-US" sz="7200" b="1">
                <a:solidFill>
                  <a:srgbClr val="55A51C"/>
                </a:solidFill>
                <a:latin typeface="Raleway"/>
              </a:rPr>
              <a:t>THE BREN RESUME APPROACH</a:t>
            </a:r>
          </a:p>
        </p:txBody>
      </p:sp>
      <p:sp>
        <p:nvSpPr>
          <p:cNvPr id="5" name="AutoShape 5"/>
          <p:cNvSpPr/>
          <p:nvPr/>
        </p:nvSpPr>
        <p:spPr>
          <a:xfrm>
            <a:off x="784957" y="5530779"/>
            <a:ext cx="3522921" cy="45970"/>
          </a:xfrm>
          <a:prstGeom prst="rect">
            <a:avLst/>
          </a:prstGeom>
          <a:solidFill>
            <a:srgbClr val="55A51C"/>
          </a:solidFill>
        </p:spPr>
        <p:txBody>
          <a:bodyPr/>
          <a:lstStyle/>
          <a:p>
            <a:endParaRPr lang="en-US"/>
          </a:p>
        </p:txBody>
      </p:sp>
      <p:sp>
        <p:nvSpPr>
          <p:cNvPr id="6" name="TextBox 6"/>
          <p:cNvSpPr txBox="1"/>
          <p:nvPr/>
        </p:nvSpPr>
        <p:spPr>
          <a:xfrm>
            <a:off x="13397439" y="5272947"/>
            <a:ext cx="3264916" cy="268495"/>
          </a:xfrm>
          <a:prstGeom prst="rect">
            <a:avLst/>
          </a:prstGeom>
        </p:spPr>
        <p:txBody>
          <a:bodyPr lIns="0" tIns="0" rIns="0" bIns="0" rtlCol="0" anchor="t">
            <a:spAutoFit/>
          </a:bodyPr>
          <a:lstStyle/>
          <a:p>
            <a:pPr algn="l">
              <a:lnSpc>
                <a:spcPts val="2238"/>
              </a:lnSpc>
            </a:pPr>
            <a:endParaRPr/>
          </a:p>
        </p:txBody>
      </p:sp>
      <p:grpSp>
        <p:nvGrpSpPr>
          <p:cNvPr id="8" name="Group 8"/>
          <p:cNvGrpSpPr/>
          <p:nvPr/>
        </p:nvGrpSpPr>
        <p:grpSpPr>
          <a:xfrm>
            <a:off x="8366428" y="1028700"/>
            <a:ext cx="9607211" cy="7650962"/>
            <a:chOff x="0" y="0"/>
            <a:chExt cx="12809614" cy="10201283"/>
          </a:xfrm>
        </p:grpSpPr>
        <p:sp>
          <p:nvSpPr>
            <p:cNvPr id="9" name="TextBox 9"/>
            <p:cNvSpPr txBox="1"/>
            <p:nvPr/>
          </p:nvSpPr>
          <p:spPr>
            <a:xfrm>
              <a:off x="190321" y="7008769"/>
              <a:ext cx="4409936" cy="352636"/>
            </a:xfrm>
            <a:prstGeom prst="rect">
              <a:avLst/>
            </a:prstGeom>
          </p:spPr>
          <p:txBody>
            <a:bodyPr lIns="0" tIns="0" rIns="0" bIns="0" rtlCol="0" anchor="t">
              <a:spAutoFit/>
            </a:bodyPr>
            <a:lstStyle/>
            <a:p>
              <a:pPr algn="l">
                <a:lnSpc>
                  <a:spcPts val="2267"/>
                </a:lnSpc>
              </a:pPr>
              <a:endParaRPr/>
            </a:p>
          </p:txBody>
        </p:sp>
        <p:sp>
          <p:nvSpPr>
            <p:cNvPr id="10" name="TextBox 10"/>
            <p:cNvSpPr txBox="1"/>
            <p:nvPr/>
          </p:nvSpPr>
          <p:spPr>
            <a:xfrm>
              <a:off x="190321" y="9681373"/>
              <a:ext cx="4409936" cy="352636"/>
            </a:xfrm>
            <a:prstGeom prst="rect">
              <a:avLst/>
            </a:prstGeom>
          </p:spPr>
          <p:txBody>
            <a:bodyPr lIns="0" tIns="0" rIns="0" bIns="0" rtlCol="0" anchor="t">
              <a:spAutoFit/>
            </a:bodyPr>
            <a:lstStyle/>
            <a:p>
              <a:pPr algn="l">
                <a:lnSpc>
                  <a:spcPts val="2267"/>
                </a:lnSpc>
              </a:pPr>
              <a:endParaRPr/>
            </a:p>
          </p:txBody>
        </p:sp>
        <p:sp>
          <p:nvSpPr>
            <p:cNvPr id="11" name="TextBox 11"/>
            <p:cNvSpPr txBox="1"/>
            <p:nvPr/>
          </p:nvSpPr>
          <p:spPr>
            <a:xfrm>
              <a:off x="280676" y="6839303"/>
              <a:ext cx="4353221" cy="348468"/>
            </a:xfrm>
            <a:prstGeom prst="rect">
              <a:avLst/>
            </a:prstGeom>
          </p:spPr>
          <p:txBody>
            <a:bodyPr lIns="0" tIns="0" rIns="0" bIns="0" rtlCol="0" anchor="t">
              <a:spAutoFit/>
            </a:bodyPr>
            <a:lstStyle/>
            <a:p>
              <a:pPr algn="l">
                <a:lnSpc>
                  <a:spcPts val="2238"/>
                </a:lnSpc>
              </a:pPr>
              <a:endParaRPr/>
            </a:p>
          </p:txBody>
        </p:sp>
        <p:sp>
          <p:nvSpPr>
            <p:cNvPr id="12" name="TextBox 12"/>
            <p:cNvSpPr txBox="1"/>
            <p:nvPr/>
          </p:nvSpPr>
          <p:spPr>
            <a:xfrm>
              <a:off x="6501054" y="6375591"/>
              <a:ext cx="4353221" cy="348468"/>
            </a:xfrm>
            <a:prstGeom prst="rect">
              <a:avLst/>
            </a:prstGeom>
          </p:spPr>
          <p:txBody>
            <a:bodyPr lIns="0" tIns="0" rIns="0" bIns="0" rtlCol="0" anchor="t">
              <a:spAutoFit/>
            </a:bodyPr>
            <a:lstStyle/>
            <a:p>
              <a:pPr algn="l">
                <a:lnSpc>
                  <a:spcPts val="2238"/>
                </a:lnSpc>
              </a:pPr>
              <a:endParaRPr/>
            </a:p>
          </p:txBody>
        </p:sp>
        <p:pic>
          <p:nvPicPr>
            <p:cNvPr id="13" name="Picture 13"/>
            <p:cNvPicPr>
              <a:picLocks noChangeAspect="1"/>
            </p:cNvPicPr>
            <p:nvPr/>
          </p:nvPicPr>
          <p:blipFill>
            <a:blip r:embed="rId3"/>
            <a:srcRect/>
            <a:stretch>
              <a:fillRect/>
            </a:stretch>
          </p:blipFill>
          <p:spPr>
            <a:xfrm>
              <a:off x="1574423" y="0"/>
              <a:ext cx="9235066" cy="9235066"/>
            </a:xfrm>
            <a:prstGeom prst="rect">
              <a:avLst/>
            </a:prstGeom>
          </p:spPr>
        </p:pic>
        <p:sp>
          <p:nvSpPr>
            <p:cNvPr id="14" name="AutoShape 14"/>
            <p:cNvSpPr/>
            <p:nvPr/>
          </p:nvSpPr>
          <p:spPr>
            <a:xfrm>
              <a:off x="0" y="3977396"/>
              <a:ext cx="5833479" cy="2924990"/>
            </a:xfrm>
            <a:prstGeom prst="rect">
              <a:avLst/>
            </a:prstGeom>
            <a:solidFill>
              <a:srgbClr val="6BABBB"/>
            </a:solidFill>
          </p:spPr>
          <p:txBody>
            <a:bodyPr/>
            <a:lstStyle/>
            <a:p>
              <a:endParaRPr lang="en-US"/>
            </a:p>
          </p:txBody>
        </p:sp>
        <p:sp>
          <p:nvSpPr>
            <p:cNvPr id="15" name="AutoShape 15"/>
            <p:cNvSpPr/>
            <p:nvPr/>
          </p:nvSpPr>
          <p:spPr>
            <a:xfrm>
              <a:off x="0" y="7147705"/>
              <a:ext cx="5833479" cy="2886304"/>
            </a:xfrm>
            <a:prstGeom prst="rect">
              <a:avLst/>
            </a:prstGeom>
            <a:solidFill>
              <a:srgbClr val="6BABBB"/>
            </a:solidFill>
          </p:spPr>
          <p:txBody>
            <a:bodyPr/>
            <a:lstStyle/>
            <a:p>
              <a:endParaRPr lang="en-US"/>
            </a:p>
          </p:txBody>
        </p:sp>
        <p:sp>
          <p:nvSpPr>
            <p:cNvPr id="16" name="AutoShape 16"/>
            <p:cNvSpPr/>
            <p:nvPr/>
          </p:nvSpPr>
          <p:spPr>
            <a:xfrm>
              <a:off x="6501139" y="4052518"/>
              <a:ext cx="5833479" cy="2874519"/>
            </a:xfrm>
            <a:prstGeom prst="rect">
              <a:avLst/>
            </a:prstGeom>
            <a:solidFill>
              <a:srgbClr val="55A51C"/>
            </a:solidFill>
          </p:spPr>
          <p:txBody>
            <a:bodyPr/>
            <a:lstStyle/>
            <a:p>
              <a:endParaRPr lang="en-US"/>
            </a:p>
          </p:txBody>
        </p:sp>
        <p:sp>
          <p:nvSpPr>
            <p:cNvPr id="17" name="AutoShape 17"/>
            <p:cNvSpPr/>
            <p:nvPr/>
          </p:nvSpPr>
          <p:spPr>
            <a:xfrm>
              <a:off x="6501139" y="7194124"/>
              <a:ext cx="5833479" cy="2839884"/>
            </a:xfrm>
            <a:prstGeom prst="rect">
              <a:avLst/>
            </a:prstGeom>
            <a:solidFill>
              <a:srgbClr val="6BABBB"/>
            </a:solidFill>
          </p:spPr>
          <p:txBody>
            <a:bodyPr/>
            <a:lstStyle/>
            <a:p>
              <a:endParaRPr lang="en-US"/>
            </a:p>
          </p:txBody>
        </p:sp>
        <p:sp>
          <p:nvSpPr>
            <p:cNvPr id="18" name="TextBox 18"/>
            <p:cNvSpPr txBox="1"/>
            <p:nvPr/>
          </p:nvSpPr>
          <p:spPr>
            <a:xfrm>
              <a:off x="190321" y="5415292"/>
              <a:ext cx="4773805" cy="1324538"/>
            </a:xfrm>
            <a:prstGeom prst="rect">
              <a:avLst/>
            </a:prstGeom>
          </p:spPr>
          <p:txBody>
            <a:bodyPr lIns="0" tIns="0" rIns="0" bIns="0" rtlCol="0" anchor="t">
              <a:spAutoFit/>
            </a:bodyPr>
            <a:lstStyle/>
            <a:p>
              <a:pPr algn="l">
                <a:lnSpc>
                  <a:spcPts val="2601"/>
                </a:lnSpc>
              </a:pPr>
              <a:r>
                <a:rPr lang="en-US" sz="2386" b="1">
                  <a:solidFill>
                    <a:srgbClr val="F9FCFF"/>
                  </a:solidFill>
                  <a:latin typeface="Open Sans"/>
                </a:rPr>
                <a:t>SET UP BASIC FORMAT </a:t>
              </a:r>
            </a:p>
            <a:p>
              <a:pPr algn="l">
                <a:lnSpc>
                  <a:spcPts val="2601"/>
                </a:lnSpc>
              </a:pPr>
              <a:r>
                <a:rPr lang="en-US" sz="2386" b="1">
                  <a:solidFill>
                    <a:srgbClr val="F9FCFF"/>
                  </a:solidFill>
                  <a:latin typeface="Open Sans"/>
                </a:rPr>
                <a:t>+ DESIGN (LAY DOWN THE FOUNDATION)</a:t>
              </a:r>
            </a:p>
          </p:txBody>
        </p:sp>
        <p:pic>
          <p:nvPicPr>
            <p:cNvPr id="19" name="Picture 19"/>
            <p:cNvPicPr>
              <a:picLocks noChangeAspect="1"/>
            </p:cNvPicPr>
            <p:nvPr/>
          </p:nvPicPr>
          <p:blipFill>
            <a:blip r:embed="rId4"/>
            <a:srcRect/>
            <a:stretch>
              <a:fillRect/>
            </a:stretch>
          </p:blipFill>
          <p:spPr>
            <a:xfrm>
              <a:off x="190321" y="4174872"/>
              <a:ext cx="901843" cy="901843"/>
            </a:xfrm>
            <a:prstGeom prst="rect">
              <a:avLst/>
            </a:prstGeom>
          </p:spPr>
        </p:pic>
        <p:sp>
          <p:nvSpPr>
            <p:cNvPr id="20" name="TextBox 20"/>
            <p:cNvSpPr txBox="1"/>
            <p:nvPr/>
          </p:nvSpPr>
          <p:spPr>
            <a:xfrm>
              <a:off x="6624278" y="5447718"/>
              <a:ext cx="5387999" cy="1324538"/>
            </a:xfrm>
            <a:prstGeom prst="rect">
              <a:avLst/>
            </a:prstGeom>
          </p:spPr>
          <p:txBody>
            <a:bodyPr lIns="0" tIns="0" rIns="0" bIns="0" rtlCol="0" anchor="t">
              <a:spAutoFit/>
            </a:bodyPr>
            <a:lstStyle/>
            <a:p>
              <a:pPr algn="l">
                <a:lnSpc>
                  <a:spcPts val="2601"/>
                </a:lnSpc>
              </a:pPr>
              <a:r>
                <a:rPr lang="en-US" sz="2386" b="1">
                  <a:solidFill>
                    <a:srgbClr val="F9FCFF"/>
                  </a:solidFill>
                  <a:latin typeface="Open Sans"/>
                </a:rPr>
                <a:t>DRAFT INITIAL CONTENT </a:t>
              </a:r>
            </a:p>
            <a:p>
              <a:pPr algn="l">
                <a:lnSpc>
                  <a:spcPts val="2601"/>
                </a:lnSpc>
              </a:pPr>
              <a:r>
                <a:rPr lang="en-US" sz="2386" b="1">
                  <a:solidFill>
                    <a:srgbClr val="F9FCFF"/>
                  </a:solidFill>
                  <a:latin typeface="Open Sans"/>
                </a:rPr>
                <a:t>+ ORGANIZE IT INTO </a:t>
              </a:r>
            </a:p>
            <a:p>
              <a:pPr algn="l">
                <a:lnSpc>
                  <a:spcPts val="2601"/>
                </a:lnSpc>
              </a:pPr>
              <a:r>
                <a:rPr lang="en-US" sz="2386" b="1">
                  <a:solidFill>
                    <a:srgbClr val="F9FCFF"/>
                  </a:solidFill>
                  <a:latin typeface="Open Sans"/>
                </a:rPr>
                <a:t>INITIAL BUCKETS</a:t>
              </a:r>
            </a:p>
          </p:txBody>
        </p:sp>
        <p:pic>
          <p:nvPicPr>
            <p:cNvPr id="21" name="Picture 21"/>
            <p:cNvPicPr>
              <a:picLocks noChangeAspect="1"/>
            </p:cNvPicPr>
            <p:nvPr/>
          </p:nvPicPr>
          <p:blipFill>
            <a:blip r:embed="rId5"/>
            <a:srcRect/>
            <a:stretch>
              <a:fillRect/>
            </a:stretch>
          </p:blipFill>
          <p:spPr>
            <a:xfrm>
              <a:off x="6624278" y="4207298"/>
              <a:ext cx="901843" cy="901843"/>
            </a:xfrm>
            <a:prstGeom prst="rect">
              <a:avLst/>
            </a:prstGeom>
          </p:spPr>
        </p:pic>
        <p:sp>
          <p:nvSpPr>
            <p:cNvPr id="22" name="TextBox 22"/>
            <p:cNvSpPr txBox="1"/>
            <p:nvPr/>
          </p:nvSpPr>
          <p:spPr>
            <a:xfrm>
              <a:off x="190321" y="8520939"/>
              <a:ext cx="4785690" cy="1333699"/>
            </a:xfrm>
            <a:prstGeom prst="rect">
              <a:avLst/>
            </a:prstGeom>
          </p:spPr>
          <p:txBody>
            <a:bodyPr wrap="square" lIns="0" tIns="0" rIns="0" bIns="0" rtlCol="0" anchor="t">
              <a:spAutoFit/>
            </a:bodyPr>
            <a:lstStyle/>
            <a:p>
              <a:pPr algn="l">
                <a:lnSpc>
                  <a:spcPts val="2601"/>
                </a:lnSpc>
              </a:pPr>
              <a:r>
                <a:rPr lang="en-US" sz="2386" b="1" dirty="0">
                  <a:solidFill>
                    <a:srgbClr val="F9FCFF"/>
                  </a:solidFill>
                  <a:latin typeface="Open Sans"/>
                </a:rPr>
                <a:t>CREATE + FORMAT YOUR COMPREHENSIVE BULLET LIST</a:t>
              </a:r>
            </a:p>
          </p:txBody>
        </p:sp>
        <p:pic>
          <p:nvPicPr>
            <p:cNvPr id="23" name="Picture 23"/>
            <p:cNvPicPr>
              <a:picLocks noChangeAspect="1"/>
            </p:cNvPicPr>
            <p:nvPr/>
          </p:nvPicPr>
          <p:blipFill>
            <a:blip r:embed="rId6"/>
            <a:srcRect/>
            <a:stretch>
              <a:fillRect/>
            </a:stretch>
          </p:blipFill>
          <p:spPr>
            <a:xfrm>
              <a:off x="190321" y="7284697"/>
              <a:ext cx="901843" cy="901843"/>
            </a:xfrm>
            <a:prstGeom prst="rect">
              <a:avLst/>
            </a:prstGeom>
          </p:spPr>
        </p:pic>
        <p:sp>
          <p:nvSpPr>
            <p:cNvPr id="24" name="TextBox 24"/>
            <p:cNvSpPr txBox="1"/>
            <p:nvPr/>
          </p:nvSpPr>
          <p:spPr>
            <a:xfrm>
              <a:off x="6734315" y="8476531"/>
              <a:ext cx="5367128" cy="1324538"/>
            </a:xfrm>
            <a:prstGeom prst="rect">
              <a:avLst/>
            </a:prstGeom>
          </p:spPr>
          <p:txBody>
            <a:bodyPr lIns="0" tIns="0" rIns="0" bIns="0" rtlCol="0" anchor="t">
              <a:spAutoFit/>
            </a:bodyPr>
            <a:lstStyle/>
            <a:p>
              <a:pPr algn="l">
                <a:lnSpc>
                  <a:spcPts val="2601"/>
                </a:lnSpc>
              </a:pPr>
              <a:r>
                <a:rPr lang="en-US" sz="2386" b="1">
                  <a:solidFill>
                    <a:srgbClr val="F9FCFF"/>
                  </a:solidFill>
                  <a:latin typeface="Open Sans"/>
                </a:rPr>
                <a:t>TARGET RESUME TO EACH POSITION (REFINE CONTENT + DESIGN)</a:t>
              </a:r>
            </a:p>
          </p:txBody>
        </p:sp>
        <p:pic>
          <p:nvPicPr>
            <p:cNvPr id="25" name="Picture 25"/>
            <p:cNvPicPr>
              <a:picLocks noChangeAspect="1"/>
            </p:cNvPicPr>
            <p:nvPr/>
          </p:nvPicPr>
          <p:blipFill>
            <a:blip r:embed="rId7"/>
            <a:srcRect/>
            <a:stretch>
              <a:fillRect/>
            </a:stretch>
          </p:blipFill>
          <p:spPr>
            <a:xfrm>
              <a:off x="6624278" y="7292273"/>
              <a:ext cx="901843" cy="901843"/>
            </a:xfrm>
            <a:prstGeom prst="rect">
              <a:avLst/>
            </a:prstGeom>
          </p:spPr>
        </p:pic>
        <p:sp>
          <p:nvSpPr>
            <p:cNvPr id="26" name="TextBox 26"/>
            <p:cNvSpPr txBox="1"/>
            <p:nvPr/>
          </p:nvSpPr>
          <p:spPr>
            <a:xfrm>
              <a:off x="3266694" y="2321051"/>
              <a:ext cx="5929634" cy="891495"/>
            </a:xfrm>
            <a:prstGeom prst="rect">
              <a:avLst/>
            </a:prstGeom>
          </p:spPr>
          <p:txBody>
            <a:bodyPr lIns="0" tIns="0" rIns="0" bIns="0" rtlCol="0" anchor="t">
              <a:spAutoFit/>
            </a:bodyPr>
            <a:lstStyle/>
            <a:p>
              <a:pPr algn="ctr">
                <a:lnSpc>
                  <a:spcPts val="2601"/>
                </a:lnSpc>
              </a:pPr>
              <a:r>
                <a:rPr lang="en-US" sz="2386" b="1">
                  <a:solidFill>
                    <a:srgbClr val="F9FCFF"/>
                  </a:solidFill>
                  <a:latin typeface="Open Sans"/>
                </a:rPr>
                <a:t>BEGIN WITH (+ KEEP) THE</a:t>
              </a:r>
            </a:p>
            <a:p>
              <a:pPr algn="ctr">
                <a:lnSpc>
                  <a:spcPts val="2601"/>
                </a:lnSpc>
              </a:pPr>
              <a:r>
                <a:rPr lang="en-US" sz="2386" b="1">
                  <a:solidFill>
                    <a:srgbClr val="F9FCFF"/>
                  </a:solidFill>
                  <a:latin typeface="Open Sans"/>
                </a:rPr>
                <a:t>MARKETING LENS IN MIND</a:t>
              </a:r>
            </a:p>
          </p:txBody>
        </p:sp>
        <p:pic>
          <p:nvPicPr>
            <p:cNvPr id="27" name="Picture 27"/>
            <p:cNvPicPr>
              <a:picLocks noChangeAspect="1"/>
            </p:cNvPicPr>
            <p:nvPr/>
          </p:nvPicPr>
          <p:blipFill>
            <a:blip r:embed="rId8"/>
            <a:srcRect/>
            <a:stretch>
              <a:fillRect/>
            </a:stretch>
          </p:blipFill>
          <p:spPr>
            <a:xfrm>
              <a:off x="4299075" y="5143024"/>
              <a:ext cx="1932435" cy="1932435"/>
            </a:xfrm>
            <a:prstGeom prst="rect">
              <a:avLst/>
            </a:prstGeom>
          </p:spPr>
        </p:pic>
        <p:sp>
          <p:nvSpPr>
            <p:cNvPr id="28" name="TextBox 28"/>
            <p:cNvSpPr txBox="1"/>
            <p:nvPr/>
          </p:nvSpPr>
          <p:spPr>
            <a:xfrm rot="-2700000">
              <a:off x="4346652" y="5852898"/>
              <a:ext cx="1944529" cy="448783"/>
            </a:xfrm>
            <a:prstGeom prst="rect">
              <a:avLst/>
            </a:prstGeom>
          </p:spPr>
          <p:txBody>
            <a:bodyPr lIns="0" tIns="0" rIns="0" bIns="0" rtlCol="0" anchor="t">
              <a:spAutoFit/>
            </a:bodyPr>
            <a:lstStyle/>
            <a:p>
              <a:pPr algn="l">
                <a:lnSpc>
                  <a:spcPts val="2410"/>
                </a:lnSpc>
              </a:pPr>
              <a:r>
                <a:rPr lang="en-US" sz="2386" b="1">
                  <a:solidFill>
                    <a:srgbClr val="F9FCFF"/>
                  </a:solidFill>
                  <a:latin typeface="Raleway"/>
                </a:rPr>
                <a:t>+ EDIT!</a:t>
              </a:r>
            </a:p>
          </p:txBody>
        </p:sp>
        <p:pic>
          <p:nvPicPr>
            <p:cNvPr id="29" name="Picture 29"/>
            <p:cNvPicPr>
              <a:picLocks noChangeAspect="1"/>
            </p:cNvPicPr>
            <p:nvPr/>
          </p:nvPicPr>
          <p:blipFill>
            <a:blip r:embed="rId8"/>
            <a:srcRect/>
            <a:stretch>
              <a:fillRect/>
            </a:stretch>
          </p:blipFill>
          <p:spPr>
            <a:xfrm>
              <a:off x="10817508" y="5162801"/>
              <a:ext cx="1932435" cy="1932435"/>
            </a:xfrm>
            <a:prstGeom prst="rect">
              <a:avLst/>
            </a:prstGeom>
          </p:spPr>
        </p:pic>
        <p:sp>
          <p:nvSpPr>
            <p:cNvPr id="30" name="TextBox 30"/>
            <p:cNvSpPr txBox="1"/>
            <p:nvPr/>
          </p:nvSpPr>
          <p:spPr>
            <a:xfrm rot="-2700000">
              <a:off x="10865085" y="5872675"/>
              <a:ext cx="1944529" cy="448783"/>
            </a:xfrm>
            <a:prstGeom prst="rect">
              <a:avLst/>
            </a:prstGeom>
          </p:spPr>
          <p:txBody>
            <a:bodyPr lIns="0" tIns="0" rIns="0" bIns="0" rtlCol="0" anchor="t">
              <a:spAutoFit/>
            </a:bodyPr>
            <a:lstStyle/>
            <a:p>
              <a:pPr algn="l">
                <a:lnSpc>
                  <a:spcPts val="2410"/>
                </a:lnSpc>
              </a:pPr>
              <a:r>
                <a:rPr lang="en-US" sz="2386" b="1">
                  <a:solidFill>
                    <a:srgbClr val="F9FCFF"/>
                  </a:solidFill>
                  <a:latin typeface="Raleway"/>
                </a:rPr>
                <a:t>+ EDIT!</a:t>
              </a:r>
            </a:p>
          </p:txBody>
        </p:sp>
        <p:pic>
          <p:nvPicPr>
            <p:cNvPr id="31" name="Picture 31"/>
            <p:cNvPicPr>
              <a:picLocks noChangeAspect="1"/>
            </p:cNvPicPr>
            <p:nvPr/>
          </p:nvPicPr>
          <p:blipFill>
            <a:blip r:embed="rId8"/>
            <a:srcRect/>
            <a:stretch>
              <a:fillRect/>
            </a:stretch>
          </p:blipFill>
          <p:spPr>
            <a:xfrm>
              <a:off x="4299075" y="8268848"/>
              <a:ext cx="1932435" cy="1932435"/>
            </a:xfrm>
            <a:prstGeom prst="rect">
              <a:avLst/>
            </a:prstGeom>
          </p:spPr>
        </p:pic>
        <p:sp>
          <p:nvSpPr>
            <p:cNvPr id="32" name="TextBox 32"/>
            <p:cNvSpPr txBox="1"/>
            <p:nvPr/>
          </p:nvSpPr>
          <p:spPr>
            <a:xfrm rot="-2700000">
              <a:off x="4346652" y="8978722"/>
              <a:ext cx="1944529" cy="448783"/>
            </a:xfrm>
            <a:prstGeom prst="rect">
              <a:avLst/>
            </a:prstGeom>
          </p:spPr>
          <p:txBody>
            <a:bodyPr lIns="0" tIns="0" rIns="0" bIns="0" rtlCol="0" anchor="t">
              <a:spAutoFit/>
            </a:bodyPr>
            <a:lstStyle/>
            <a:p>
              <a:pPr algn="l">
                <a:lnSpc>
                  <a:spcPts val="2410"/>
                </a:lnSpc>
              </a:pPr>
              <a:r>
                <a:rPr lang="en-US" sz="2386" b="1">
                  <a:solidFill>
                    <a:srgbClr val="F9FCFF"/>
                  </a:solidFill>
                  <a:latin typeface="Raleway"/>
                </a:rPr>
                <a:t>+ EDIT!</a:t>
              </a:r>
            </a:p>
          </p:txBody>
        </p:sp>
        <p:pic>
          <p:nvPicPr>
            <p:cNvPr id="33" name="Picture 33"/>
            <p:cNvPicPr>
              <a:picLocks noChangeAspect="1"/>
            </p:cNvPicPr>
            <p:nvPr/>
          </p:nvPicPr>
          <p:blipFill>
            <a:blip r:embed="rId8"/>
            <a:srcRect/>
            <a:stretch>
              <a:fillRect/>
            </a:stretch>
          </p:blipFill>
          <p:spPr>
            <a:xfrm>
              <a:off x="10809489" y="8268848"/>
              <a:ext cx="1932435" cy="1932435"/>
            </a:xfrm>
            <a:prstGeom prst="rect">
              <a:avLst/>
            </a:prstGeom>
          </p:spPr>
        </p:pic>
        <p:sp>
          <p:nvSpPr>
            <p:cNvPr id="34" name="TextBox 34"/>
            <p:cNvSpPr txBox="1"/>
            <p:nvPr/>
          </p:nvSpPr>
          <p:spPr>
            <a:xfrm rot="-2700000">
              <a:off x="10857066" y="8978722"/>
              <a:ext cx="1944529" cy="448783"/>
            </a:xfrm>
            <a:prstGeom prst="rect">
              <a:avLst/>
            </a:prstGeom>
          </p:spPr>
          <p:txBody>
            <a:bodyPr lIns="0" tIns="0" rIns="0" bIns="0" rtlCol="0" anchor="t">
              <a:spAutoFit/>
            </a:bodyPr>
            <a:lstStyle/>
            <a:p>
              <a:pPr algn="l">
                <a:lnSpc>
                  <a:spcPts val="2410"/>
                </a:lnSpc>
              </a:pPr>
              <a:r>
                <a:rPr lang="en-US" sz="2386" b="1">
                  <a:solidFill>
                    <a:srgbClr val="F9FCFF"/>
                  </a:solidFill>
                  <a:latin typeface="Raleway"/>
                </a:rPr>
                <a:t>+ EDIT!</a:t>
              </a:r>
            </a:p>
          </p:txBody>
        </p:sp>
      </p:grpSp>
      <p:pic>
        <p:nvPicPr>
          <p:cNvPr id="35" name="Picture 10"/>
          <p:cNvPicPr>
            <a:picLocks noChangeAspect="1"/>
          </p:cNvPicPr>
          <p:nvPr/>
        </p:nvPicPr>
        <p:blipFill>
          <a:blip r:embed="rId9"/>
          <a:srcRect/>
          <a:stretch>
            <a:fillRect/>
          </a:stretch>
        </p:blipFill>
        <p:spPr>
          <a:xfrm rot="4695203">
            <a:off x="15096454" y="1072289"/>
            <a:ext cx="2844123" cy="284412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5" name="TextBox 5"/>
          <p:cNvSpPr txBox="1"/>
          <p:nvPr/>
        </p:nvSpPr>
        <p:spPr>
          <a:xfrm>
            <a:off x="1028700" y="2743835"/>
            <a:ext cx="4502615" cy="1104265"/>
          </a:xfrm>
          <a:prstGeom prst="rect">
            <a:avLst/>
          </a:prstGeom>
        </p:spPr>
        <p:txBody>
          <a:bodyPr lIns="0" tIns="0" rIns="0" bIns="0" rtlCol="0" anchor="t">
            <a:spAutoFit/>
          </a:bodyPr>
          <a:lstStyle/>
          <a:p>
            <a:pPr marL="0" marR="0" lvl="0" indent="0" algn="l" defTabSz="914400" rtl="0" eaLnBrk="1" fontAlgn="auto" latinLnBrk="0" hangingPunct="1">
              <a:lnSpc>
                <a:spcPts val="8960"/>
              </a:lnSpc>
              <a:spcBef>
                <a:spcPts val="0"/>
              </a:spcBef>
              <a:spcAft>
                <a:spcPts val="0"/>
              </a:spcAft>
              <a:buClrTx/>
              <a:buSzTx/>
              <a:buFontTx/>
              <a:buNone/>
              <a:tabLst/>
              <a:defRPr/>
            </a:pPr>
            <a:r>
              <a:rPr kumimoji="0" lang="en-US" sz="6400" b="1" i="0" u="none" strike="noStrike" kern="1200" cap="none" spc="320" normalizeH="0" baseline="0" noProof="0" dirty="0">
                <a:ln>
                  <a:noFill/>
                </a:ln>
                <a:solidFill>
                  <a:srgbClr val="55A51C"/>
                </a:solidFill>
                <a:effectLst/>
                <a:uLnTx/>
                <a:uFillTx/>
                <a:latin typeface="Raleway"/>
                <a:ea typeface="+mn-ea"/>
                <a:cs typeface="+mn-cs"/>
              </a:rPr>
              <a:t>INCLUDE</a:t>
            </a:r>
          </a:p>
        </p:txBody>
      </p:sp>
      <p:sp>
        <p:nvSpPr>
          <p:cNvPr id="6" name="TextBox 6"/>
          <p:cNvSpPr txBox="1"/>
          <p:nvPr/>
        </p:nvSpPr>
        <p:spPr>
          <a:xfrm>
            <a:off x="9144000" y="9618238"/>
            <a:ext cx="8551779" cy="266700"/>
          </a:xfrm>
          <a:prstGeom prst="rect">
            <a:avLst/>
          </a:prstGeom>
        </p:spPr>
        <p:txBody>
          <a:bodyPr lIns="0" tIns="0" rIns="0" bIns="0" rtlCol="0" anchor="t">
            <a:spAutoFit/>
          </a:bodyPr>
          <a:lstStyle/>
          <a:p>
            <a:pPr marL="0" marR="0" lvl="0" indent="0" algn="r" defTabSz="914400" rtl="0" eaLnBrk="1" fontAlgn="auto" latinLnBrk="0" hangingPunct="1">
              <a:lnSpc>
                <a:spcPts val="2100"/>
              </a:lnSpc>
              <a:spcBef>
                <a:spcPts val="0"/>
              </a:spcBef>
              <a:spcAft>
                <a:spcPts val="0"/>
              </a:spcAft>
              <a:buClrTx/>
              <a:buSzTx/>
              <a:buFontTx/>
              <a:buNone/>
              <a:tabLst/>
              <a:defRPr/>
            </a:pPr>
            <a:r>
              <a:rPr kumimoji="0" lang="en-US" sz="1500" b="0" i="0" u="none" strike="noStrike" kern="1200" cap="none" spc="150" normalizeH="0" baseline="0" noProof="0">
                <a:ln>
                  <a:noFill/>
                </a:ln>
                <a:solidFill>
                  <a:srgbClr val="55A51C"/>
                </a:solidFill>
                <a:effectLst/>
                <a:uLnTx/>
                <a:uFillTx/>
                <a:latin typeface="Raleway"/>
                <a:ea typeface="+mn-ea"/>
                <a:cs typeface="+mn-cs"/>
              </a:rPr>
              <a:t>BREN SCHOOL CAREER DEVELOPMENT PROGRAM</a:t>
            </a:r>
          </a:p>
        </p:txBody>
      </p:sp>
      <p:sp>
        <p:nvSpPr>
          <p:cNvPr id="7" name="AutoShape 7"/>
          <p:cNvSpPr/>
          <p:nvPr/>
        </p:nvSpPr>
        <p:spPr>
          <a:xfrm>
            <a:off x="1028700" y="1911543"/>
            <a:ext cx="6764039" cy="59768"/>
          </a:xfrm>
          <a:prstGeom prst="rect">
            <a:avLst/>
          </a:prstGeom>
          <a:solidFill>
            <a:srgbClr val="55A51C"/>
          </a:solidFill>
        </p:spPr>
        <p:txBody>
          <a:bodyPr/>
          <a:lstStyle/>
          <a:p>
            <a:endParaRPr lang="en-US"/>
          </a:p>
        </p:txBody>
      </p:sp>
      <p:sp>
        <p:nvSpPr>
          <p:cNvPr id="9" name="TextBox 9"/>
          <p:cNvSpPr txBox="1"/>
          <p:nvPr/>
        </p:nvSpPr>
        <p:spPr>
          <a:xfrm>
            <a:off x="7792739" y="2875687"/>
            <a:ext cx="9733261" cy="984885"/>
          </a:xfrm>
          <a:prstGeom prst="rect">
            <a:avLst/>
          </a:prstGeom>
        </p:spPr>
        <p:txBody>
          <a:bodyPr wrap="square" lIns="0" tIns="0" rIns="0" bIns="0" rtlCol="0" anchor="t">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6400" b="1" i="0" u="none" strike="noStrike" kern="1200" cap="none" spc="320" normalizeH="0" baseline="0" noProof="0" dirty="0">
                <a:ln>
                  <a:noFill/>
                </a:ln>
                <a:solidFill>
                  <a:srgbClr val="AF0A4A"/>
                </a:solidFill>
                <a:effectLst/>
                <a:uLnTx/>
                <a:uFillTx/>
                <a:latin typeface="Raleway"/>
                <a:ea typeface="+mn-ea"/>
                <a:cs typeface="+mn-cs"/>
              </a:rPr>
              <a:t>LEAVE OUT </a:t>
            </a:r>
            <a:r>
              <a:rPr kumimoji="0" lang="en-US" sz="3000" b="1" i="0" u="none" strike="noStrike" kern="1200" cap="none" spc="320" normalizeH="0" baseline="0" noProof="0" dirty="0">
                <a:ln>
                  <a:noFill/>
                </a:ln>
                <a:solidFill>
                  <a:srgbClr val="AF0A4A"/>
                </a:solidFill>
                <a:effectLst/>
                <a:uLnTx/>
                <a:uFillTx/>
                <a:latin typeface="Raleway"/>
                <a:ea typeface="+mn-ea"/>
                <a:cs typeface="+mn-cs"/>
              </a:rPr>
              <a:t>(unless requested)</a:t>
            </a:r>
          </a:p>
        </p:txBody>
      </p:sp>
      <p:sp>
        <p:nvSpPr>
          <p:cNvPr id="10" name="TextBox 10"/>
          <p:cNvSpPr txBox="1"/>
          <p:nvPr/>
        </p:nvSpPr>
        <p:spPr>
          <a:xfrm>
            <a:off x="762000" y="3875131"/>
            <a:ext cx="6695235" cy="1846659"/>
          </a:xfrm>
          <a:prstGeom prst="rect">
            <a:avLst/>
          </a:prstGeom>
        </p:spPr>
        <p:txBody>
          <a:bodyPr wrap="square" lIns="0" tIns="0" rIns="0" bIns="0" rtlCol="0" anchor="t">
            <a:spAutoFit/>
          </a:bodyPr>
          <a:lstStyle/>
          <a:p>
            <a:pPr marL="561340" marR="0" lvl="1" indent="-280670" algn="l" defTabSz="914400" rtl="0" eaLnBrk="1" fontAlgn="auto" latinLnBrk="0" hangingPunct="1">
              <a:lnSpc>
                <a:spcPts val="3569"/>
              </a:lnSpc>
              <a:spcBef>
                <a:spcPts val="0"/>
              </a:spcBef>
              <a:spcAft>
                <a:spcPts val="0"/>
              </a:spcAft>
              <a:buClrTx/>
              <a:buSzTx/>
              <a:buFont typeface="Arial"/>
              <a:buChar char="•"/>
              <a:tabLst/>
              <a:defRPr/>
            </a:pPr>
            <a:r>
              <a:rPr kumimoji="0" lang="en-US" sz="3200" b="1" i="0" u="none" strike="noStrike" kern="1200" cap="none" spc="170" normalizeH="0" baseline="0" noProof="0" dirty="0">
                <a:ln>
                  <a:noFill/>
                </a:ln>
                <a:solidFill>
                  <a:srgbClr val="55A51C"/>
                </a:solidFill>
                <a:effectLst/>
                <a:uLnTx/>
                <a:uFillTx/>
                <a:latin typeface="Raleway"/>
                <a:ea typeface="+mn-ea"/>
                <a:cs typeface="+mn-cs"/>
              </a:rPr>
              <a:t>Name </a:t>
            </a:r>
            <a:r>
              <a:rPr kumimoji="0" lang="en-US" sz="3200" b="1" i="0" u="none" strike="noStrike" kern="1200" cap="none" spc="169" normalizeH="0" baseline="0" noProof="0" dirty="0">
                <a:ln>
                  <a:noFill/>
                </a:ln>
                <a:solidFill>
                  <a:srgbClr val="55A51C"/>
                </a:solidFill>
                <a:effectLst/>
                <a:uLnTx/>
                <a:uFillTx/>
                <a:latin typeface="Raleway"/>
                <a:ea typeface="+mn-ea"/>
                <a:cs typeface="+mn-cs"/>
              </a:rPr>
              <a:t>and contact info</a:t>
            </a:r>
          </a:p>
          <a:p>
            <a:pPr marL="561340" marR="0" lvl="1" indent="-280670" algn="l" defTabSz="914400" rtl="0" eaLnBrk="1" fontAlgn="auto" latinLnBrk="0" hangingPunct="1">
              <a:lnSpc>
                <a:spcPts val="3569"/>
              </a:lnSpc>
              <a:spcBef>
                <a:spcPts val="0"/>
              </a:spcBef>
              <a:spcAft>
                <a:spcPts val="0"/>
              </a:spcAft>
              <a:buClrTx/>
              <a:buSzTx/>
              <a:buFont typeface="Arial"/>
              <a:buChar char="•"/>
              <a:tabLst/>
              <a:defRPr/>
            </a:pPr>
            <a:r>
              <a:rPr kumimoji="0" lang="en-US" sz="3200" b="1" i="0" u="none" strike="noStrike" kern="1200" cap="none" spc="170" normalizeH="0" baseline="0" noProof="0" dirty="0">
                <a:ln>
                  <a:noFill/>
                </a:ln>
                <a:solidFill>
                  <a:srgbClr val="55A51C"/>
                </a:solidFill>
                <a:effectLst/>
                <a:uLnTx/>
                <a:uFillTx/>
                <a:latin typeface="Raleway"/>
                <a:ea typeface="+mn-ea"/>
                <a:cs typeface="+mn-cs"/>
              </a:rPr>
              <a:t>Education</a:t>
            </a:r>
          </a:p>
          <a:p>
            <a:pPr marL="561340" marR="0" lvl="1" indent="-280670" algn="l" defTabSz="914400" rtl="0" eaLnBrk="1" fontAlgn="auto" latinLnBrk="0" hangingPunct="1">
              <a:lnSpc>
                <a:spcPts val="3569"/>
              </a:lnSpc>
              <a:spcBef>
                <a:spcPts val="0"/>
              </a:spcBef>
              <a:spcAft>
                <a:spcPts val="0"/>
              </a:spcAft>
              <a:buClrTx/>
              <a:buSzTx/>
              <a:buFont typeface="Arial"/>
              <a:buChar char="•"/>
              <a:tabLst/>
              <a:defRPr/>
            </a:pPr>
            <a:r>
              <a:rPr kumimoji="0" lang="en-US" sz="3200" b="1" i="0" u="none" strike="noStrike" kern="1200" cap="none" spc="170" normalizeH="0" baseline="0" noProof="0" dirty="0">
                <a:ln>
                  <a:noFill/>
                </a:ln>
                <a:solidFill>
                  <a:srgbClr val="55A51C"/>
                </a:solidFill>
                <a:effectLst/>
                <a:uLnTx/>
                <a:uFillTx/>
                <a:latin typeface="Raleway"/>
                <a:ea typeface="+mn-ea"/>
                <a:cs typeface="+mn-cs"/>
              </a:rPr>
              <a:t>Experience/Projects</a:t>
            </a:r>
          </a:p>
          <a:p>
            <a:pPr marL="561340" marR="0" lvl="1" indent="-280670" algn="l" defTabSz="914400" rtl="0" eaLnBrk="1" fontAlgn="auto" latinLnBrk="0" hangingPunct="1">
              <a:lnSpc>
                <a:spcPts val="3570"/>
              </a:lnSpc>
              <a:spcBef>
                <a:spcPts val="0"/>
              </a:spcBef>
              <a:spcAft>
                <a:spcPts val="0"/>
              </a:spcAft>
              <a:buClrTx/>
              <a:buSzTx/>
              <a:buFont typeface="Arial"/>
              <a:buChar char="•"/>
              <a:tabLst/>
              <a:defRPr/>
            </a:pPr>
            <a:r>
              <a:rPr kumimoji="0" lang="en-US" sz="3200" b="1" i="0" u="none" strike="noStrike" kern="1200" cap="none" spc="170" normalizeH="0" baseline="0" noProof="0" dirty="0">
                <a:ln>
                  <a:noFill/>
                </a:ln>
                <a:solidFill>
                  <a:srgbClr val="55A51C"/>
                </a:solidFill>
                <a:effectLst/>
                <a:uLnTx/>
                <a:uFillTx/>
                <a:latin typeface="Raleway"/>
                <a:ea typeface="+mn-ea"/>
                <a:cs typeface="+mn-cs"/>
              </a:rPr>
              <a:t>Skills</a:t>
            </a:r>
          </a:p>
        </p:txBody>
      </p:sp>
      <p:sp>
        <p:nvSpPr>
          <p:cNvPr id="12" name="TextBox 12"/>
          <p:cNvSpPr txBox="1"/>
          <p:nvPr/>
        </p:nvSpPr>
        <p:spPr>
          <a:xfrm>
            <a:off x="7543800" y="6824847"/>
            <a:ext cx="9670300" cy="1692771"/>
          </a:xfrm>
          <a:prstGeom prst="rect">
            <a:avLst/>
          </a:prstGeom>
        </p:spPr>
        <p:txBody>
          <a:bodyPr lIns="0" tIns="0" rIns="0" bIns="0" rtlCol="0" anchor="t">
            <a:spAutoFit/>
          </a:bodyPr>
          <a:lstStyle/>
          <a:p>
            <a:pPr marL="561340" marR="0" lvl="1" indent="-280670" algn="l" defTabSz="914400" rtl="0" eaLnBrk="1" fontAlgn="auto" latinLnBrk="0" hangingPunct="1">
              <a:lnSpc>
                <a:spcPts val="3331"/>
              </a:lnSpc>
              <a:spcBef>
                <a:spcPts val="0"/>
              </a:spcBef>
              <a:spcAft>
                <a:spcPts val="0"/>
              </a:spcAft>
              <a:buClrTx/>
              <a:buSzTx/>
              <a:buFont typeface="Arial"/>
              <a:buChar char="•"/>
              <a:tabLst/>
              <a:defRPr/>
            </a:pPr>
            <a:r>
              <a:rPr kumimoji="0" lang="en-US" sz="3200" b="1" i="0" u="none" strike="noStrike" kern="1200" cap="none" spc="170" normalizeH="0" baseline="0" noProof="0" dirty="0">
                <a:ln>
                  <a:noFill/>
                </a:ln>
                <a:solidFill>
                  <a:srgbClr val="0070C0"/>
                </a:solidFill>
                <a:effectLst/>
                <a:uLnTx/>
                <a:uFillTx/>
                <a:latin typeface="Raleway"/>
                <a:ea typeface="+mn-ea"/>
                <a:cs typeface="+mn-cs"/>
              </a:rPr>
              <a:t>Summary of Qualifications </a:t>
            </a:r>
            <a:r>
              <a:rPr kumimoji="0" lang="en-US" sz="3200" i="0" u="none" strike="noStrike" kern="1200" cap="none" spc="170" normalizeH="0" baseline="0" noProof="0" dirty="0">
                <a:ln>
                  <a:noFill/>
                </a:ln>
                <a:solidFill>
                  <a:srgbClr val="0070C0"/>
                </a:solidFill>
                <a:effectLst/>
                <a:uLnTx/>
                <a:uFillTx/>
                <a:latin typeface="Raleway"/>
                <a:ea typeface="+mn-ea"/>
                <a:cs typeface="+mn-cs"/>
              </a:rPr>
              <a:t>(2-pagers)</a:t>
            </a:r>
          </a:p>
          <a:p>
            <a:pPr marL="561340" marR="0" lvl="1" indent="-280670" algn="l" defTabSz="914400" rtl="0" eaLnBrk="1" fontAlgn="auto" latinLnBrk="0" hangingPunct="1">
              <a:lnSpc>
                <a:spcPts val="3331"/>
              </a:lnSpc>
              <a:spcBef>
                <a:spcPts val="0"/>
              </a:spcBef>
              <a:spcAft>
                <a:spcPts val="0"/>
              </a:spcAft>
              <a:buClrTx/>
              <a:buSzTx/>
              <a:buFont typeface="Arial"/>
              <a:buChar char="•"/>
              <a:tabLst/>
              <a:defRPr/>
            </a:pPr>
            <a:r>
              <a:rPr kumimoji="0" lang="en-US" sz="3200" b="1" i="0" u="none" strike="noStrike" kern="1200" cap="none" spc="170" normalizeH="0" baseline="0" noProof="0" dirty="0">
                <a:ln>
                  <a:noFill/>
                </a:ln>
                <a:solidFill>
                  <a:srgbClr val="0070C0"/>
                </a:solidFill>
                <a:effectLst/>
                <a:uLnTx/>
                <a:uFillTx/>
                <a:latin typeface="Raleway"/>
                <a:ea typeface="+mn-ea"/>
                <a:cs typeface="+mn-cs"/>
              </a:rPr>
              <a:t>Adding</a:t>
            </a:r>
            <a:r>
              <a:rPr kumimoji="0" lang="en-US" sz="3200" b="1" i="0" u="none" strike="noStrike" kern="1200" cap="none" spc="170" normalizeH="0" noProof="0" dirty="0">
                <a:ln>
                  <a:noFill/>
                </a:ln>
                <a:solidFill>
                  <a:srgbClr val="0070C0"/>
                </a:solidFill>
                <a:effectLst/>
                <a:uLnTx/>
                <a:uFillTx/>
                <a:latin typeface="Raleway"/>
                <a:ea typeface="+mn-ea"/>
                <a:cs typeface="+mn-cs"/>
              </a:rPr>
              <a:t> publications/presentations</a:t>
            </a:r>
          </a:p>
          <a:p>
            <a:pPr marL="561340" marR="0" lvl="1" indent="-280670" algn="l" defTabSz="914400" rtl="0" eaLnBrk="1" fontAlgn="auto" latinLnBrk="0" hangingPunct="1">
              <a:lnSpc>
                <a:spcPts val="3331"/>
              </a:lnSpc>
              <a:spcBef>
                <a:spcPts val="0"/>
              </a:spcBef>
              <a:spcAft>
                <a:spcPts val="0"/>
              </a:spcAft>
              <a:buClrTx/>
              <a:buSzTx/>
              <a:buFont typeface="Arial"/>
              <a:buChar char="•"/>
              <a:tabLst/>
              <a:defRPr/>
            </a:pPr>
            <a:r>
              <a:rPr lang="en-US" sz="3200" b="1" spc="170" baseline="0" dirty="0">
                <a:solidFill>
                  <a:srgbClr val="0070C0"/>
                </a:solidFill>
                <a:latin typeface="Raleway"/>
              </a:rPr>
              <a:t>Adding</a:t>
            </a:r>
            <a:r>
              <a:rPr lang="en-US" sz="3200" b="1" spc="170" dirty="0">
                <a:solidFill>
                  <a:srgbClr val="0070C0"/>
                </a:solidFill>
                <a:latin typeface="Raleway"/>
              </a:rPr>
              <a:t> professional development </a:t>
            </a:r>
          </a:p>
          <a:p>
            <a:pPr marL="561340" marR="0" lvl="1" indent="-280670" algn="l" defTabSz="914400" rtl="0" eaLnBrk="1" fontAlgn="auto" latinLnBrk="0" hangingPunct="1">
              <a:lnSpc>
                <a:spcPts val="3331"/>
              </a:lnSpc>
              <a:spcBef>
                <a:spcPts val="0"/>
              </a:spcBef>
              <a:spcAft>
                <a:spcPts val="0"/>
              </a:spcAft>
              <a:buClrTx/>
              <a:buSzTx/>
              <a:buFont typeface="Arial"/>
              <a:buChar char="•"/>
              <a:tabLst/>
              <a:defRPr/>
            </a:pPr>
            <a:r>
              <a:rPr kumimoji="0" lang="en-US" sz="3200" b="1" i="0" u="none" strike="noStrike" kern="1200" cap="none" spc="170" normalizeH="0" baseline="0" noProof="0" dirty="0">
                <a:ln>
                  <a:noFill/>
                </a:ln>
                <a:solidFill>
                  <a:srgbClr val="0070C0"/>
                </a:solidFill>
                <a:effectLst/>
                <a:uLnTx/>
                <a:uFillTx/>
                <a:latin typeface="Raleway"/>
                <a:ea typeface="+mn-ea"/>
                <a:cs typeface="+mn-cs"/>
              </a:rPr>
              <a:t>Adding languages, certifications</a:t>
            </a:r>
          </a:p>
        </p:txBody>
      </p:sp>
      <p:sp>
        <p:nvSpPr>
          <p:cNvPr id="14" name="TextBox 2"/>
          <p:cNvSpPr txBox="1"/>
          <p:nvPr/>
        </p:nvSpPr>
        <p:spPr>
          <a:xfrm>
            <a:off x="1028700" y="881496"/>
            <a:ext cx="16878299" cy="943848"/>
          </a:xfrm>
          <a:prstGeom prst="rect">
            <a:avLst/>
          </a:prstGeom>
        </p:spPr>
        <p:txBody>
          <a:bodyPr wrap="square"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55A51C"/>
                </a:solidFill>
                <a:effectLst/>
                <a:uLnTx/>
                <a:uFillTx/>
                <a:latin typeface="Raleway"/>
                <a:ea typeface="+mn-ea"/>
                <a:cs typeface="+mn-cs"/>
              </a:rPr>
              <a:t>KNOW SECTIONS TO INCLUDE vs. LEAVE OUT</a:t>
            </a:r>
          </a:p>
        </p:txBody>
      </p:sp>
      <p:sp>
        <p:nvSpPr>
          <p:cNvPr id="11" name="TextBox 9"/>
          <p:cNvSpPr txBox="1"/>
          <p:nvPr/>
        </p:nvSpPr>
        <p:spPr>
          <a:xfrm>
            <a:off x="7792739" y="5753100"/>
            <a:ext cx="9733261" cy="984885"/>
          </a:xfrm>
          <a:prstGeom prst="rect">
            <a:avLst/>
          </a:prstGeom>
        </p:spPr>
        <p:txBody>
          <a:bodyPr wrap="square" lIns="0" tIns="0" rIns="0" bIns="0" rtlCol="0" anchor="t">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6400" b="1" i="0" u="none" strike="noStrike" kern="1200" cap="none" spc="320" normalizeH="0" baseline="0" noProof="0" dirty="0">
                <a:ln>
                  <a:noFill/>
                </a:ln>
                <a:solidFill>
                  <a:srgbClr val="0070C0"/>
                </a:solidFill>
                <a:effectLst/>
                <a:uLnTx/>
                <a:uFillTx/>
                <a:latin typeface="Raleway"/>
                <a:ea typeface="+mn-ea"/>
                <a:cs typeface="+mn-cs"/>
              </a:rPr>
              <a:t>CONSIDER</a:t>
            </a:r>
            <a:endParaRPr kumimoji="0" lang="en-US" sz="3000" b="1" i="0" u="none" strike="noStrike" kern="1200" cap="none" spc="320" normalizeH="0" baseline="0" noProof="0" dirty="0">
              <a:ln>
                <a:noFill/>
              </a:ln>
              <a:solidFill>
                <a:srgbClr val="0070C0"/>
              </a:solidFill>
              <a:effectLst/>
              <a:uLnTx/>
              <a:uFillTx/>
              <a:latin typeface="Raleway"/>
              <a:ea typeface="+mn-ea"/>
              <a:cs typeface="+mn-cs"/>
            </a:endParaRPr>
          </a:p>
        </p:txBody>
      </p:sp>
      <p:sp>
        <p:nvSpPr>
          <p:cNvPr id="13" name="TextBox 12"/>
          <p:cNvSpPr txBox="1"/>
          <p:nvPr/>
        </p:nvSpPr>
        <p:spPr>
          <a:xfrm>
            <a:off x="7543800" y="3993999"/>
            <a:ext cx="9670300" cy="1269578"/>
          </a:xfrm>
          <a:prstGeom prst="rect">
            <a:avLst/>
          </a:prstGeom>
        </p:spPr>
        <p:txBody>
          <a:bodyPr lIns="0" tIns="0" rIns="0" bIns="0" rtlCol="0" anchor="t">
            <a:spAutoFit/>
          </a:bodyPr>
          <a:lstStyle/>
          <a:p>
            <a:pPr marL="561340" marR="0" lvl="1" indent="-280670" algn="l" defTabSz="914400" rtl="0" eaLnBrk="1" fontAlgn="auto" latinLnBrk="0" hangingPunct="1">
              <a:lnSpc>
                <a:spcPts val="3331"/>
              </a:lnSpc>
              <a:spcBef>
                <a:spcPts val="0"/>
              </a:spcBef>
              <a:spcAft>
                <a:spcPts val="0"/>
              </a:spcAft>
              <a:buClrTx/>
              <a:buSzTx/>
              <a:buFont typeface="Arial"/>
              <a:buChar char="•"/>
              <a:tabLst/>
              <a:defRPr/>
            </a:pPr>
            <a:r>
              <a:rPr kumimoji="0" lang="en-US" sz="3200" b="1" i="0" u="none" strike="noStrike" kern="1200" cap="none" spc="170" normalizeH="0" baseline="0" noProof="0" dirty="0">
                <a:ln>
                  <a:noFill/>
                </a:ln>
                <a:solidFill>
                  <a:srgbClr val="AF0A4A"/>
                </a:solidFill>
                <a:effectLst/>
                <a:uLnTx/>
                <a:uFillTx/>
                <a:latin typeface="Raleway"/>
                <a:ea typeface="+mn-ea"/>
                <a:cs typeface="+mn-cs"/>
              </a:rPr>
              <a:t>Objective/Objective Statement</a:t>
            </a:r>
          </a:p>
          <a:p>
            <a:pPr marL="561340" marR="0" lvl="1" indent="-280670" algn="l" defTabSz="914400" rtl="0" eaLnBrk="1" fontAlgn="auto" latinLnBrk="0" hangingPunct="1">
              <a:lnSpc>
                <a:spcPts val="3331"/>
              </a:lnSpc>
              <a:spcBef>
                <a:spcPts val="0"/>
              </a:spcBef>
              <a:spcAft>
                <a:spcPts val="0"/>
              </a:spcAft>
              <a:buClrTx/>
              <a:buSzTx/>
              <a:buFont typeface="Arial"/>
              <a:buChar char="•"/>
              <a:tabLst/>
              <a:defRPr/>
            </a:pPr>
            <a:r>
              <a:rPr kumimoji="0" lang="en-US" sz="3200" b="1" i="0" u="none" strike="noStrike" kern="1200" cap="none" spc="170" normalizeH="0" baseline="0" noProof="0" dirty="0">
                <a:ln>
                  <a:noFill/>
                </a:ln>
                <a:solidFill>
                  <a:srgbClr val="AF0A4A"/>
                </a:solidFill>
                <a:effectLst/>
                <a:uLnTx/>
                <a:uFillTx/>
                <a:latin typeface="Raleway"/>
                <a:ea typeface="+mn-ea"/>
                <a:cs typeface="+mn-cs"/>
              </a:rPr>
              <a:t>"References available upon request"</a:t>
            </a:r>
          </a:p>
          <a:p>
            <a:pPr marL="561340" marR="0" lvl="1" indent="-280670" algn="l" defTabSz="914400" rtl="0" eaLnBrk="1" fontAlgn="auto" latinLnBrk="0" hangingPunct="1">
              <a:lnSpc>
                <a:spcPts val="3332"/>
              </a:lnSpc>
              <a:spcBef>
                <a:spcPts val="0"/>
              </a:spcBef>
              <a:spcAft>
                <a:spcPts val="0"/>
              </a:spcAft>
              <a:buClrTx/>
              <a:buSzTx/>
              <a:buFont typeface="Arial"/>
              <a:buChar char="•"/>
              <a:tabLst/>
              <a:defRPr/>
            </a:pPr>
            <a:r>
              <a:rPr kumimoji="0" lang="en-US" sz="3200" b="1" i="0" u="none" strike="noStrike" kern="1200" cap="none" spc="170" normalizeH="0" baseline="0" noProof="0" dirty="0">
                <a:ln>
                  <a:noFill/>
                </a:ln>
                <a:solidFill>
                  <a:srgbClr val="AF0A4A"/>
                </a:solidFill>
                <a:effectLst/>
                <a:uLnTx/>
                <a:uFillTx/>
                <a:latin typeface="Raleway"/>
                <a:ea typeface="+mn-ea"/>
                <a:cs typeface="+mn-cs"/>
              </a:rPr>
              <a:t>References</a:t>
            </a:r>
          </a:p>
        </p:txBody>
      </p:sp>
    </p:spTree>
    <p:extLst>
      <p:ext uri="{BB962C8B-B14F-4D97-AF65-F5344CB8AC3E}">
        <p14:creationId xmlns:p14="http://schemas.microsoft.com/office/powerpoint/2010/main" val="2999029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7" name="AutoShape 7"/>
          <p:cNvSpPr/>
          <p:nvPr/>
        </p:nvSpPr>
        <p:spPr>
          <a:xfrm>
            <a:off x="1028700" y="1911543"/>
            <a:ext cx="6764039" cy="59768"/>
          </a:xfrm>
          <a:prstGeom prst="rect">
            <a:avLst/>
          </a:prstGeom>
          <a:solidFill>
            <a:srgbClr val="55A51C"/>
          </a:solidFill>
        </p:spPr>
        <p:txBody>
          <a:bodyPr/>
          <a:lstStyle/>
          <a:p>
            <a:endParaRPr lang="en-US"/>
          </a:p>
        </p:txBody>
      </p:sp>
      <p:sp>
        <p:nvSpPr>
          <p:cNvPr id="14" name="TextBox 2"/>
          <p:cNvSpPr txBox="1"/>
          <p:nvPr/>
        </p:nvSpPr>
        <p:spPr>
          <a:xfrm>
            <a:off x="1028700" y="881496"/>
            <a:ext cx="15963899" cy="959173"/>
          </a:xfrm>
          <a:prstGeom prst="rect">
            <a:avLst/>
          </a:prstGeom>
        </p:spPr>
        <p:txBody>
          <a:bodyPr wrap="square"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55A51C"/>
                </a:solidFill>
                <a:effectLst/>
                <a:uLnTx/>
                <a:uFillTx/>
                <a:latin typeface="Raleway"/>
                <a:ea typeface="+mn-ea"/>
                <a:cs typeface="+mn-cs"/>
              </a:rPr>
              <a:t>Remember, you’re guiding the narrative.</a:t>
            </a:r>
          </a:p>
        </p:txBody>
      </p:sp>
      <p:sp>
        <p:nvSpPr>
          <p:cNvPr id="12" name="TextBox 15">
            <a:extLst>
              <a:ext uri="{FF2B5EF4-FFF2-40B4-BE49-F238E27FC236}">
                <a16:creationId xmlns:a16="http://schemas.microsoft.com/office/drawing/2014/main" id="{96D29D01-7F05-83E1-C8CD-AEE10F0D87BF}"/>
              </a:ext>
            </a:extLst>
          </p:cNvPr>
          <p:cNvSpPr txBox="1"/>
          <p:nvPr/>
        </p:nvSpPr>
        <p:spPr>
          <a:xfrm>
            <a:off x="1028700" y="2247900"/>
            <a:ext cx="15506700" cy="7894469"/>
          </a:xfrm>
          <a:prstGeom prst="rect">
            <a:avLst/>
          </a:prstGeom>
        </p:spPr>
        <p:txBody>
          <a:bodyPr wrap="square" lIns="0" tIns="0" rIns="0" bIns="0" rtlCol="0" anchor="t">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2700" b="1" i="0" u="sng" strike="noStrike" kern="1200" cap="none" spc="0" normalizeH="0" baseline="0" noProof="0" dirty="0">
                <a:ln>
                  <a:noFill/>
                </a:ln>
                <a:solidFill>
                  <a:srgbClr val="005ABB"/>
                </a:solidFill>
                <a:effectLst/>
                <a:uLnTx/>
                <a:uFillTx/>
                <a:latin typeface="Raleway" panose="020B0604020202020204" charset="0"/>
                <a:ea typeface="+mn-ea"/>
                <a:cs typeface="+mn-cs"/>
                <a:sym typeface="Wingdings" panose="05000000000000000000" pitchFamily="2" charset="2"/>
              </a:rPr>
              <a:t>Education</a:t>
            </a:r>
          </a:p>
          <a:p>
            <a:pPr marR="0" lvl="0" algn="l" defTabSz="914400" rtl="0" eaLnBrk="1" fontAlgn="auto" latinLnBrk="0" hangingPunct="1">
              <a:spcBef>
                <a:spcPts val="0"/>
              </a:spcBef>
              <a:spcAft>
                <a:spcPts val="0"/>
              </a:spcAft>
              <a:buClrTx/>
              <a:buSzTx/>
              <a:tabLst/>
              <a:defRPr/>
            </a:pPr>
            <a:r>
              <a:rPr kumimoji="0" lang="en-US" sz="2700" b="1" i="0" u="none" strike="noStrike" kern="1200" cap="none" spc="0" normalizeH="0" baseline="0" noProof="0" dirty="0">
                <a:ln>
                  <a:noFill/>
                </a:ln>
                <a:solidFill>
                  <a:srgbClr val="005ABB"/>
                </a:solidFill>
                <a:effectLst/>
                <a:uLnTx/>
                <a:uFillTx/>
                <a:latin typeface="Raleway" panose="020B0604020202020204" charset="0"/>
                <a:ea typeface="+mn-ea"/>
                <a:cs typeface="+mn-cs"/>
                <a:sym typeface="Wingdings" panose="05000000000000000000" pitchFamily="2" charset="2"/>
              </a:rPr>
              <a:t>Master’s in Environmental </a:t>
            </a:r>
            <a:r>
              <a:rPr kumimoji="0" lang="en-US" sz="2700" b="1" i="0" u="none" strike="noStrike" kern="1200" cap="none" spc="0" normalizeH="0" baseline="0" noProof="0" dirty="0">
                <a:ln>
                  <a:noFill/>
                </a:ln>
                <a:solidFill>
                  <a:srgbClr val="005ABB"/>
                </a:solidFill>
                <a:effectLst/>
                <a:highlight>
                  <a:srgbClr val="00FF00"/>
                </a:highlight>
                <a:uLnTx/>
                <a:uFillTx/>
                <a:latin typeface="Raleway" panose="020B0604020202020204" charset="0"/>
                <a:ea typeface="+mn-ea"/>
                <a:cs typeface="+mn-cs"/>
                <a:sym typeface="Wingdings" panose="05000000000000000000" pitchFamily="2" charset="2"/>
              </a:rPr>
              <a:t>Data Science</a:t>
            </a:r>
            <a:r>
              <a:rPr kumimoji="0" lang="en-US" sz="2700" b="1" i="0" u="none" strike="noStrike" kern="1200" cap="none" spc="0" normalizeH="0" baseline="0" noProof="0" dirty="0">
                <a:ln>
                  <a:noFill/>
                </a:ln>
                <a:solidFill>
                  <a:srgbClr val="005ABB"/>
                </a:solidFill>
                <a:effectLst/>
                <a:uLnTx/>
                <a:uFillTx/>
                <a:latin typeface="Raleway" panose="020B0604020202020204" charset="0"/>
                <a:ea typeface="+mn-ea"/>
                <a:cs typeface="+mn-cs"/>
                <a:sym typeface="Wingdings" panose="05000000000000000000" pitchFamily="2" charset="2"/>
              </a:rPr>
              <a:t> (Expected June 2027)</a:t>
            </a:r>
          </a:p>
          <a:p>
            <a:pPr marR="0" lvl="0" algn="l" defTabSz="914400" rtl="0" eaLnBrk="1" fontAlgn="auto" latinLnBrk="0" hangingPunct="1">
              <a:spcBef>
                <a:spcPts val="0"/>
              </a:spcBef>
              <a:spcAft>
                <a:spcPts val="0"/>
              </a:spcAft>
              <a:buClrTx/>
              <a:buSzTx/>
              <a:tabLst/>
              <a:defRPr/>
            </a:pPr>
            <a:r>
              <a:rPr kumimoji="0" lang="en-US" sz="2700" b="1" i="0" u="none" strike="noStrike" kern="1200" cap="none" spc="0" normalizeH="0" baseline="0" noProof="0" dirty="0">
                <a:ln>
                  <a:noFill/>
                </a:ln>
                <a:solidFill>
                  <a:srgbClr val="005ABB"/>
                </a:solidFill>
                <a:effectLst/>
                <a:uLnTx/>
                <a:uFillTx/>
                <a:latin typeface="Raleway" panose="020B0604020202020204" charset="0"/>
                <a:ea typeface="+mn-ea"/>
                <a:cs typeface="+mn-cs"/>
                <a:sym typeface="Wingdings" panose="05000000000000000000" pitchFamily="2" charset="2"/>
              </a:rPr>
              <a:t>BS in Community and International Development</a:t>
            </a:r>
            <a:endParaRPr lang="en-US" sz="2700" dirty="0">
              <a:solidFill>
                <a:srgbClr val="005ABB"/>
              </a:solidFill>
              <a:latin typeface="Raleway" panose="020B0604020202020204" charset="0"/>
              <a:sym typeface="Wingdings" panose="05000000000000000000" pitchFamily="2" charset="2"/>
            </a:endParaRPr>
          </a:p>
          <a:p>
            <a:pPr marL="571500" marR="0" lvl="0" indent="-571500" algn="l" defTabSz="914400" rtl="0" eaLnBrk="1" fontAlgn="auto" latinLnBrk="0" hangingPunct="1">
              <a:spcBef>
                <a:spcPts val="0"/>
              </a:spcBef>
              <a:spcAft>
                <a:spcPts val="0"/>
              </a:spcAft>
              <a:buClrTx/>
              <a:buSzTx/>
              <a:buFont typeface="Arial" panose="020B0604020202020204" pitchFamily="34" charset="0"/>
              <a:buChar char="•"/>
              <a:tabLst/>
              <a:defRPr/>
            </a:pPr>
            <a:endParaRPr kumimoji="0" lang="en-US" sz="2700" b="1" i="0" u="none" strike="noStrike" kern="1200" cap="none" spc="0" normalizeH="0" baseline="0" noProof="0" dirty="0">
              <a:ln>
                <a:noFill/>
              </a:ln>
              <a:solidFill>
                <a:srgbClr val="005ABB"/>
              </a:solidFill>
              <a:effectLst/>
              <a:uLnTx/>
              <a:uFillTx/>
              <a:latin typeface="Raleway" panose="020B0604020202020204" charset="0"/>
              <a:ea typeface="+mn-ea"/>
              <a:cs typeface="+mn-cs"/>
              <a:sym typeface="Wingdings" panose="05000000000000000000" pitchFamily="2" charset="2"/>
            </a:endParaRPr>
          </a:p>
          <a:p>
            <a:pPr marL="0" marR="0" lvl="0" indent="0" algn="l" defTabSz="914400" rtl="0" eaLnBrk="1" fontAlgn="auto" latinLnBrk="0" hangingPunct="1">
              <a:spcBef>
                <a:spcPts val="0"/>
              </a:spcBef>
              <a:spcAft>
                <a:spcPts val="0"/>
              </a:spcAft>
              <a:buClrTx/>
              <a:buSzTx/>
              <a:buFontTx/>
              <a:buNone/>
              <a:tabLst/>
              <a:defRPr/>
            </a:pPr>
            <a:r>
              <a:rPr lang="en-US" sz="2700" b="1" u="sng" dirty="0">
                <a:solidFill>
                  <a:srgbClr val="005ABB"/>
                </a:solidFill>
                <a:highlight>
                  <a:srgbClr val="00FF00"/>
                </a:highlight>
                <a:latin typeface="Raleway" panose="020B0604020202020204" charset="0"/>
                <a:sym typeface="Wingdings" panose="05000000000000000000" pitchFamily="2" charset="2"/>
              </a:rPr>
              <a:t>Data Science Project Experience</a:t>
            </a:r>
          </a:p>
          <a:p>
            <a:pPr marR="0" lvl="0" algn="l" defTabSz="914400" rtl="0" eaLnBrk="1" fontAlgn="auto" latinLnBrk="0" hangingPunct="1">
              <a:spcBef>
                <a:spcPts val="0"/>
              </a:spcBef>
              <a:spcAft>
                <a:spcPts val="0"/>
              </a:spcAft>
              <a:buClrTx/>
              <a:buSzTx/>
              <a:tabLst/>
              <a:defRPr/>
            </a:pPr>
            <a:r>
              <a:rPr lang="en-US" sz="2700" b="1" dirty="0">
                <a:solidFill>
                  <a:srgbClr val="005ABB"/>
                </a:solidFill>
                <a:highlight>
                  <a:srgbClr val="00FF00"/>
                </a:highlight>
                <a:latin typeface="Raleway" panose="020B0604020202020204" charset="0"/>
                <a:sym typeface="Wingdings" panose="05000000000000000000" pitchFamily="2" charset="2"/>
              </a:rPr>
              <a:t>Data Insights </a:t>
            </a:r>
            <a:r>
              <a:rPr lang="en-US" sz="2700" b="1" dirty="0">
                <a:solidFill>
                  <a:srgbClr val="005ABB"/>
                </a:solidFill>
                <a:latin typeface="Raleway" panose="020B0604020202020204" charset="0"/>
                <a:sym typeface="Wingdings" panose="05000000000000000000" pitchFamily="2" charset="2"/>
              </a:rPr>
              <a:t>for Water Management – Undergraduate Thesis</a:t>
            </a:r>
          </a:p>
          <a:p>
            <a:pPr marR="0" lvl="0" algn="l" defTabSz="914400" rtl="0" eaLnBrk="1" fontAlgn="auto" latinLnBrk="0" hangingPunct="1">
              <a:spcBef>
                <a:spcPts val="0"/>
              </a:spcBef>
              <a:spcAft>
                <a:spcPts val="0"/>
              </a:spcAft>
              <a:buClrTx/>
              <a:buSzTx/>
              <a:tabLst/>
              <a:defRPr/>
            </a:pPr>
            <a:r>
              <a:rPr lang="en-US" sz="2700" b="1" dirty="0">
                <a:solidFill>
                  <a:srgbClr val="005ABB"/>
                </a:solidFill>
                <a:latin typeface="Raleway" panose="020B0604020202020204" charset="0"/>
                <a:sym typeface="Wingdings" panose="05000000000000000000" pitchFamily="2" charset="2"/>
              </a:rPr>
              <a:t>Study of the Efficacy of Legislative </a:t>
            </a:r>
            <a:r>
              <a:rPr lang="en-US" sz="2700" b="1" dirty="0">
                <a:solidFill>
                  <a:srgbClr val="005ABB"/>
                </a:solidFill>
                <a:highlight>
                  <a:srgbClr val="00FF00"/>
                </a:highlight>
                <a:latin typeface="Raleway" panose="020B0604020202020204" charset="0"/>
                <a:sym typeface="Wingdings" panose="05000000000000000000" pitchFamily="2" charset="2"/>
              </a:rPr>
              <a:t>Data Reports </a:t>
            </a:r>
            <a:r>
              <a:rPr lang="en-US" sz="2700" b="1" dirty="0">
                <a:solidFill>
                  <a:srgbClr val="005ABB"/>
                </a:solidFill>
                <a:latin typeface="Raleway" panose="020B0604020202020204" charset="0"/>
                <a:sym typeface="Wingdings" panose="05000000000000000000" pitchFamily="2" charset="2"/>
              </a:rPr>
              <a:t>on Emerging Contaminants in Water Supply</a:t>
            </a:r>
          </a:p>
          <a:p>
            <a:pPr marR="0" lvl="0" algn="l" defTabSz="914400" rtl="0" eaLnBrk="1" fontAlgn="auto" latinLnBrk="0" hangingPunct="1">
              <a:spcBef>
                <a:spcPts val="0"/>
              </a:spcBef>
              <a:spcAft>
                <a:spcPts val="0"/>
              </a:spcAft>
              <a:buClrTx/>
              <a:buSzTx/>
              <a:tabLst/>
              <a:defRPr/>
            </a:pPr>
            <a:r>
              <a:rPr lang="en-US" sz="2700" b="1" dirty="0">
                <a:solidFill>
                  <a:srgbClr val="005ABB"/>
                </a:solidFill>
                <a:latin typeface="Raleway" panose="020B0604020202020204" charset="0"/>
                <a:sym typeface="Wingdings" panose="05000000000000000000" pitchFamily="2" charset="2"/>
              </a:rPr>
              <a:t>Water Pollution Prevention </a:t>
            </a:r>
            <a:r>
              <a:rPr lang="en-US" sz="2700" b="1" dirty="0">
                <a:solidFill>
                  <a:srgbClr val="005ABB"/>
                </a:solidFill>
                <a:highlight>
                  <a:srgbClr val="00FF00"/>
                </a:highlight>
                <a:latin typeface="Raleway" panose="020B0604020202020204" charset="0"/>
                <a:sym typeface="Wingdings" panose="05000000000000000000" pitchFamily="2" charset="2"/>
              </a:rPr>
              <a:t>Sustainable Data Science </a:t>
            </a:r>
            <a:r>
              <a:rPr lang="en-US" sz="2700" b="1" dirty="0">
                <a:solidFill>
                  <a:srgbClr val="005ABB"/>
                </a:solidFill>
                <a:latin typeface="Raleway" panose="020B0604020202020204" charset="0"/>
                <a:sym typeface="Wingdings" panose="05000000000000000000" pitchFamily="2" charset="2"/>
              </a:rPr>
              <a:t>Project</a:t>
            </a:r>
          </a:p>
          <a:p>
            <a:pPr marR="0" lvl="0" algn="l" defTabSz="914400" rtl="0" eaLnBrk="1" fontAlgn="auto" latinLnBrk="0" hangingPunct="1">
              <a:spcBef>
                <a:spcPts val="0"/>
              </a:spcBef>
              <a:spcAft>
                <a:spcPts val="0"/>
              </a:spcAft>
              <a:buClrTx/>
              <a:buSzTx/>
              <a:tabLst/>
              <a:defRPr/>
            </a:pPr>
            <a:endParaRPr lang="en-US" sz="2700" dirty="0">
              <a:solidFill>
                <a:srgbClr val="005ABB"/>
              </a:solidFill>
              <a:latin typeface="Raleway" panose="020B0604020202020204" charset="0"/>
              <a:sym typeface="Wingdings" panose="05000000000000000000" pitchFamily="2" charset="2"/>
            </a:endParaRPr>
          </a:p>
          <a:p>
            <a:pPr marL="0" marR="0" lvl="0" indent="0" algn="l" defTabSz="914400" rtl="0" eaLnBrk="1" fontAlgn="auto" latinLnBrk="0" hangingPunct="1">
              <a:spcBef>
                <a:spcPts val="0"/>
              </a:spcBef>
              <a:spcAft>
                <a:spcPts val="0"/>
              </a:spcAft>
              <a:buClrTx/>
              <a:buSzTx/>
              <a:buFontTx/>
              <a:buNone/>
              <a:tabLst/>
              <a:defRPr/>
            </a:pPr>
            <a:r>
              <a:rPr lang="en-US" sz="2700" b="1" u="sng" dirty="0">
                <a:solidFill>
                  <a:srgbClr val="005ABB"/>
                </a:solidFill>
                <a:latin typeface="Raleway" panose="020B0604020202020204" charset="0"/>
                <a:sym typeface="Wingdings" panose="05000000000000000000" pitchFamily="2" charset="2"/>
              </a:rPr>
              <a:t>Professional Experience</a:t>
            </a:r>
          </a:p>
          <a:p>
            <a:pPr marR="0" lvl="0" algn="l" defTabSz="914400" rtl="0" eaLnBrk="1" fontAlgn="auto" latinLnBrk="0" hangingPunct="1">
              <a:spcBef>
                <a:spcPts val="0"/>
              </a:spcBef>
              <a:spcAft>
                <a:spcPts val="0"/>
              </a:spcAft>
              <a:buClrTx/>
              <a:buSzTx/>
              <a:tabLst/>
              <a:defRPr/>
            </a:pPr>
            <a:r>
              <a:rPr lang="en-US" sz="2700" b="1" dirty="0">
                <a:solidFill>
                  <a:srgbClr val="005ABB"/>
                </a:solidFill>
                <a:latin typeface="Raleway" panose="020B0604020202020204" charset="0"/>
                <a:sym typeface="Wingdings" panose="05000000000000000000" pitchFamily="2" charset="2"/>
              </a:rPr>
              <a:t>Paraeducator</a:t>
            </a:r>
          </a:p>
          <a:p>
            <a:pPr marR="0" lvl="0" algn="l" defTabSz="914400" rtl="0" eaLnBrk="1" fontAlgn="auto" latinLnBrk="0" hangingPunct="1">
              <a:spcBef>
                <a:spcPts val="0"/>
              </a:spcBef>
              <a:spcAft>
                <a:spcPts val="0"/>
              </a:spcAft>
              <a:buClrTx/>
              <a:buSzTx/>
              <a:tabLst/>
              <a:defRPr/>
            </a:pPr>
            <a:r>
              <a:rPr lang="en-US" sz="2700" b="1" dirty="0">
                <a:solidFill>
                  <a:srgbClr val="005ABB"/>
                </a:solidFill>
                <a:latin typeface="Raleway" panose="020B0604020202020204" charset="0"/>
                <a:sym typeface="Wingdings" panose="05000000000000000000" pitchFamily="2" charset="2"/>
              </a:rPr>
              <a:t>Cheesemaker &amp; Sensory Evaluation Coordinator</a:t>
            </a:r>
          </a:p>
          <a:p>
            <a:pPr marR="0" lvl="0" algn="l" defTabSz="914400" rtl="0" eaLnBrk="1" fontAlgn="auto" latinLnBrk="0" hangingPunct="1">
              <a:spcBef>
                <a:spcPts val="0"/>
              </a:spcBef>
              <a:spcAft>
                <a:spcPts val="0"/>
              </a:spcAft>
              <a:buClrTx/>
              <a:buSzTx/>
              <a:tabLst/>
              <a:defRPr/>
            </a:pPr>
            <a:endParaRPr lang="en-US" sz="2700" b="1" dirty="0">
              <a:solidFill>
                <a:srgbClr val="005ABB"/>
              </a:solidFill>
              <a:latin typeface="Raleway" panose="020B0604020202020204" charset="0"/>
              <a:sym typeface="Wingdings" panose="05000000000000000000" pitchFamily="2" charset="2"/>
            </a:endParaRPr>
          </a:p>
          <a:p>
            <a:pPr marR="0" lvl="0" algn="l" defTabSz="914400" rtl="0" eaLnBrk="1" fontAlgn="auto" latinLnBrk="0" hangingPunct="1">
              <a:spcBef>
                <a:spcPts val="0"/>
              </a:spcBef>
              <a:spcAft>
                <a:spcPts val="0"/>
              </a:spcAft>
              <a:buClrTx/>
              <a:buSzTx/>
              <a:tabLst/>
              <a:defRPr/>
            </a:pPr>
            <a:r>
              <a:rPr lang="en-US" sz="2700" b="1" u="sng" dirty="0">
                <a:solidFill>
                  <a:srgbClr val="005ABB"/>
                </a:solidFill>
                <a:latin typeface="Raleway" panose="020B0604020202020204" charset="0"/>
                <a:sym typeface="Wingdings" panose="05000000000000000000" pitchFamily="2" charset="2"/>
              </a:rPr>
              <a:t>Additional Experience</a:t>
            </a:r>
          </a:p>
          <a:p>
            <a:pPr marR="0" lvl="0" algn="l" defTabSz="914400" rtl="0" eaLnBrk="1" fontAlgn="auto" latinLnBrk="0" hangingPunct="1">
              <a:spcBef>
                <a:spcPts val="0"/>
              </a:spcBef>
              <a:spcAft>
                <a:spcPts val="0"/>
              </a:spcAft>
              <a:buClrTx/>
              <a:buSzTx/>
              <a:tabLst/>
              <a:defRPr/>
            </a:pPr>
            <a:r>
              <a:rPr lang="en-US" sz="2700" b="1" dirty="0">
                <a:solidFill>
                  <a:srgbClr val="005ABB"/>
                </a:solidFill>
                <a:latin typeface="Raleway" panose="020B0604020202020204" charset="0"/>
                <a:sym typeface="Wingdings" panose="05000000000000000000" pitchFamily="2" charset="2"/>
              </a:rPr>
              <a:t>Field Worker</a:t>
            </a:r>
          </a:p>
          <a:p>
            <a:pPr marR="0" lvl="0" algn="l" defTabSz="914400" rtl="0" eaLnBrk="1" fontAlgn="auto" latinLnBrk="0" hangingPunct="1">
              <a:spcBef>
                <a:spcPts val="0"/>
              </a:spcBef>
              <a:spcAft>
                <a:spcPts val="0"/>
              </a:spcAft>
              <a:buClrTx/>
              <a:buSzTx/>
              <a:tabLst/>
              <a:defRPr/>
            </a:pPr>
            <a:r>
              <a:rPr lang="en-US" sz="2700" b="1" dirty="0">
                <a:solidFill>
                  <a:srgbClr val="005ABB"/>
                </a:solidFill>
                <a:latin typeface="Raleway" panose="020B0604020202020204" charset="0"/>
                <a:sym typeface="Wingdings" panose="05000000000000000000" pitchFamily="2" charset="2"/>
              </a:rPr>
              <a:t>Research Assistant</a:t>
            </a:r>
          </a:p>
          <a:p>
            <a:pPr marR="0" lvl="0" algn="l" defTabSz="914400" rtl="0" eaLnBrk="1" fontAlgn="auto" latinLnBrk="0" hangingPunct="1">
              <a:spcBef>
                <a:spcPts val="0"/>
              </a:spcBef>
              <a:spcAft>
                <a:spcPts val="0"/>
              </a:spcAft>
              <a:buClrTx/>
              <a:buSzTx/>
              <a:tabLst/>
              <a:defRPr/>
            </a:pPr>
            <a:r>
              <a:rPr lang="en-US" sz="2700" b="1" dirty="0">
                <a:solidFill>
                  <a:srgbClr val="005ABB"/>
                </a:solidFill>
                <a:latin typeface="Raleway" panose="020B0604020202020204" charset="0"/>
                <a:sym typeface="Wingdings" panose="05000000000000000000" pitchFamily="2" charset="2"/>
              </a:rPr>
              <a:t>Teaching Assistant </a:t>
            </a:r>
          </a:p>
          <a:p>
            <a:pPr marL="571500" marR="0" lvl="0" indent="-571500" algn="l" defTabSz="914400" rtl="0" eaLnBrk="1" fontAlgn="auto" latinLnBrk="0" hangingPunct="1">
              <a:spcBef>
                <a:spcPts val="0"/>
              </a:spcBef>
              <a:spcAft>
                <a:spcPts val="0"/>
              </a:spcAft>
              <a:buClrTx/>
              <a:buSzTx/>
              <a:buFont typeface="Arial" panose="020B0604020202020204" pitchFamily="34" charset="0"/>
              <a:buChar char="•"/>
              <a:tabLst/>
              <a:defRPr/>
            </a:pPr>
            <a:endParaRPr lang="en-US" sz="2700" dirty="0">
              <a:solidFill>
                <a:srgbClr val="005ABB"/>
              </a:solidFill>
              <a:latin typeface="Raleway" panose="020B0604020202020204" charset="0"/>
              <a:sym typeface="Wingdings" panose="05000000000000000000" pitchFamily="2" charset="2"/>
            </a:endParaRPr>
          </a:p>
          <a:p>
            <a:pPr marL="0" marR="0" lvl="0" indent="0" algn="l" defTabSz="914400" rtl="0" eaLnBrk="1" fontAlgn="auto" latinLnBrk="0" hangingPunct="1">
              <a:spcBef>
                <a:spcPts val="0"/>
              </a:spcBef>
              <a:spcAft>
                <a:spcPts val="0"/>
              </a:spcAft>
              <a:buClrTx/>
              <a:buSzTx/>
              <a:buFontTx/>
              <a:buNone/>
              <a:tabLst/>
              <a:defRPr/>
            </a:pPr>
            <a:r>
              <a:rPr kumimoji="0" lang="en-US" sz="2700" b="1" i="0" u="sng" strike="noStrike" kern="1200" cap="none" spc="0" normalizeH="0" baseline="0" noProof="0" dirty="0">
                <a:ln>
                  <a:noFill/>
                </a:ln>
                <a:solidFill>
                  <a:srgbClr val="005ABB"/>
                </a:solidFill>
                <a:effectLst/>
                <a:uLnTx/>
                <a:uFillTx/>
                <a:latin typeface="Raleway" panose="020B0604020202020204" charset="0"/>
                <a:ea typeface="+mn-ea"/>
                <a:cs typeface="+mn-cs"/>
                <a:sym typeface="Wingdings" panose="05000000000000000000" pitchFamily="2" charset="2"/>
              </a:rPr>
              <a:t>Skills</a:t>
            </a:r>
          </a:p>
        </p:txBody>
      </p:sp>
    </p:spTree>
    <p:extLst>
      <p:ext uri="{BB962C8B-B14F-4D97-AF65-F5344CB8AC3E}">
        <p14:creationId xmlns:p14="http://schemas.microsoft.com/office/powerpoint/2010/main" val="2383261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pic>
        <p:nvPicPr>
          <p:cNvPr id="10" name="Picture 2"/>
          <p:cNvPicPr>
            <a:picLocks noChangeAspect="1"/>
          </p:cNvPicPr>
          <p:nvPr/>
        </p:nvPicPr>
        <p:blipFill>
          <a:blip r:embed="rId3"/>
          <a:srcRect l="470" r="470"/>
          <a:stretch>
            <a:fillRect/>
          </a:stretch>
        </p:blipFill>
        <p:spPr>
          <a:xfrm>
            <a:off x="11314857" y="-570566"/>
            <a:ext cx="7549446" cy="11428131"/>
          </a:xfrm>
          <a:prstGeom prst="rect">
            <a:avLst/>
          </a:prstGeom>
        </p:spPr>
      </p:pic>
      <p:sp>
        <p:nvSpPr>
          <p:cNvPr id="3" name="TextBox 3"/>
          <p:cNvSpPr txBox="1"/>
          <p:nvPr/>
        </p:nvSpPr>
        <p:spPr>
          <a:xfrm>
            <a:off x="1028700" y="564430"/>
            <a:ext cx="9234346" cy="1048269"/>
          </a:xfrm>
          <a:prstGeom prst="rect">
            <a:avLst/>
          </a:prstGeom>
        </p:spPr>
        <p:txBody>
          <a:bodyPr lIns="0" tIns="0" rIns="0" bIns="0" rtlCol="0" anchor="t">
            <a:spAutoFit/>
          </a:bodyPr>
          <a:lstStyle/>
          <a:p>
            <a:pPr algn="l">
              <a:lnSpc>
                <a:spcPts val="7920"/>
              </a:lnSpc>
            </a:pPr>
            <a:r>
              <a:rPr lang="en-US" sz="7200" b="1" dirty="0">
                <a:solidFill>
                  <a:srgbClr val="55A51C"/>
                </a:solidFill>
                <a:latin typeface="Raleway"/>
              </a:rPr>
              <a:t>THE VISION</a:t>
            </a:r>
          </a:p>
        </p:txBody>
      </p:sp>
      <p:sp>
        <p:nvSpPr>
          <p:cNvPr id="5" name="AutoShape 5"/>
          <p:cNvSpPr/>
          <p:nvPr/>
        </p:nvSpPr>
        <p:spPr>
          <a:xfrm>
            <a:off x="1028700" y="1612700"/>
            <a:ext cx="5073021" cy="85725"/>
          </a:xfrm>
          <a:prstGeom prst="rect">
            <a:avLst/>
          </a:prstGeom>
          <a:solidFill>
            <a:srgbClr val="55A51C"/>
          </a:solidFill>
        </p:spPr>
        <p:txBody>
          <a:bodyPr/>
          <a:lstStyle/>
          <a:p>
            <a:endParaRPr lang="en-US"/>
          </a:p>
        </p:txBody>
      </p:sp>
      <p:sp>
        <p:nvSpPr>
          <p:cNvPr id="6" name="TextBox 6"/>
          <p:cNvSpPr txBox="1"/>
          <p:nvPr/>
        </p:nvSpPr>
        <p:spPr>
          <a:xfrm>
            <a:off x="1028700" y="3434347"/>
            <a:ext cx="8724673" cy="492010"/>
          </a:xfrm>
          <a:prstGeom prst="rect">
            <a:avLst/>
          </a:prstGeom>
        </p:spPr>
        <p:txBody>
          <a:bodyPr lIns="0" tIns="0" rIns="0" bIns="0" rtlCol="0" anchor="t">
            <a:spAutoFit/>
          </a:bodyPr>
          <a:lstStyle/>
          <a:p>
            <a:pPr algn="l">
              <a:lnSpc>
                <a:spcPts val="3919"/>
              </a:lnSpc>
            </a:pPr>
            <a:endParaRPr/>
          </a:p>
        </p:txBody>
      </p:sp>
      <p:grpSp>
        <p:nvGrpSpPr>
          <p:cNvPr id="7" name="Group 7"/>
          <p:cNvGrpSpPr/>
          <p:nvPr/>
        </p:nvGrpSpPr>
        <p:grpSpPr>
          <a:xfrm>
            <a:off x="615726" y="3142472"/>
            <a:ext cx="17056547" cy="4963301"/>
            <a:chOff x="0" y="0"/>
            <a:chExt cx="3966700" cy="1323991"/>
          </a:xfrm>
        </p:grpSpPr>
        <p:sp>
          <p:nvSpPr>
            <p:cNvPr id="8" name="Freeform 8"/>
            <p:cNvSpPr/>
            <p:nvPr/>
          </p:nvSpPr>
          <p:spPr>
            <a:xfrm>
              <a:off x="0" y="0"/>
              <a:ext cx="3966700" cy="1323991"/>
            </a:xfrm>
            <a:custGeom>
              <a:avLst/>
              <a:gdLst/>
              <a:ahLst/>
              <a:cxnLst/>
              <a:rect l="l" t="t" r="r" b="b"/>
              <a:pathLst>
                <a:path w="3966700" h="1323991">
                  <a:moveTo>
                    <a:pt x="0" y="0"/>
                  </a:moveTo>
                  <a:lnTo>
                    <a:pt x="3966700" y="0"/>
                  </a:lnTo>
                  <a:lnTo>
                    <a:pt x="3966700" y="1323991"/>
                  </a:lnTo>
                  <a:lnTo>
                    <a:pt x="0" y="1323991"/>
                  </a:lnTo>
                  <a:close/>
                </a:path>
              </a:pathLst>
            </a:custGeom>
            <a:solidFill>
              <a:srgbClr val="FFFFFF"/>
            </a:solidFill>
          </p:spPr>
          <p:txBody>
            <a:bodyPr/>
            <a:lstStyle/>
            <a:p>
              <a:endParaRPr lang="en-US"/>
            </a:p>
          </p:txBody>
        </p:sp>
      </p:grpSp>
      <p:sp>
        <p:nvSpPr>
          <p:cNvPr id="9" name="TextBox 9"/>
          <p:cNvSpPr txBox="1"/>
          <p:nvPr/>
        </p:nvSpPr>
        <p:spPr>
          <a:xfrm>
            <a:off x="746864" y="3241298"/>
            <a:ext cx="16794273" cy="4231928"/>
          </a:xfrm>
          <a:prstGeom prst="rect">
            <a:avLst/>
          </a:prstGeom>
        </p:spPr>
        <p:txBody>
          <a:bodyPr lIns="0" tIns="0" rIns="0" bIns="0" rtlCol="0" anchor="t">
            <a:spAutoFit/>
          </a:bodyPr>
          <a:lstStyle/>
          <a:p>
            <a:pPr>
              <a:lnSpc>
                <a:spcPts val="3332"/>
              </a:lnSpc>
            </a:pPr>
            <a:r>
              <a:rPr lang="en-US" sz="2800" b="1" u="sng" spc="16" dirty="0">
                <a:solidFill>
                  <a:srgbClr val="000000"/>
                </a:solidFill>
                <a:latin typeface="Raleway"/>
              </a:rPr>
              <a:t>EDUCATION                                                                                                                                                                      </a:t>
            </a:r>
            <a:endParaRPr lang="en-US" sz="2800" b="1" u="sng" spc="16" dirty="0">
              <a:solidFill>
                <a:schemeClr val="bg1"/>
              </a:solidFill>
              <a:latin typeface="Raleway"/>
            </a:endParaRPr>
          </a:p>
          <a:p>
            <a:pPr algn="l">
              <a:lnSpc>
                <a:spcPts val="3332"/>
              </a:lnSpc>
            </a:pPr>
            <a:r>
              <a:rPr lang="en-US" sz="2800" b="1" spc="16" dirty="0">
                <a:solidFill>
                  <a:srgbClr val="000000"/>
                </a:solidFill>
                <a:latin typeface="Raleway"/>
              </a:rPr>
              <a:t>Master of Environmental Data Science </a:t>
            </a:r>
            <a:r>
              <a:rPr lang="en-US" sz="2800" b="0" spc="16" dirty="0">
                <a:solidFill>
                  <a:srgbClr val="000000"/>
                </a:solidFill>
                <a:latin typeface="Raleway"/>
              </a:rPr>
              <a:t>(Expected June 2022)</a:t>
            </a:r>
          </a:p>
          <a:p>
            <a:pPr algn="l">
              <a:lnSpc>
                <a:spcPts val="3332"/>
              </a:lnSpc>
            </a:pPr>
            <a:r>
              <a:rPr lang="en-US" sz="2800" b="1" spc="16" dirty="0">
                <a:solidFill>
                  <a:srgbClr val="000000"/>
                </a:solidFill>
                <a:latin typeface="Raleway"/>
              </a:rPr>
              <a:t>Bren School of Environmental Science &amp; Management – University of California, Santa Barbara</a:t>
            </a:r>
          </a:p>
          <a:p>
            <a:pPr>
              <a:lnSpc>
                <a:spcPts val="3332"/>
              </a:lnSpc>
            </a:pPr>
            <a:r>
              <a:rPr lang="en-US" sz="2800" b="0" spc="16" dirty="0">
                <a:solidFill>
                  <a:srgbClr val="000000"/>
                </a:solidFill>
                <a:latin typeface="Raleway"/>
              </a:rPr>
              <a:t>	</a:t>
            </a:r>
            <a:r>
              <a:rPr lang="en-US" sz="2800" u="sng" spc="16" dirty="0">
                <a:solidFill>
                  <a:srgbClr val="000000"/>
                </a:solidFill>
                <a:latin typeface="Raleway"/>
              </a:rPr>
              <a:t>Highlighted Coursework:</a:t>
            </a:r>
            <a:r>
              <a:rPr lang="en-US" sz="2800" spc="16" dirty="0">
                <a:solidFill>
                  <a:srgbClr val="000000"/>
                </a:solidFill>
                <a:latin typeface="Raleway"/>
              </a:rPr>
              <a:t> Scientific Programming; Analytical Workflows and Scientific 	Reproducibility; Meta-analysis and Systematic Reviews (all to be completed by 12/21)</a:t>
            </a:r>
          </a:p>
          <a:p>
            <a:pPr algn="l">
              <a:lnSpc>
                <a:spcPts val="3332"/>
              </a:lnSpc>
            </a:pPr>
            <a:endParaRPr lang="en-US" sz="2800" b="0" spc="16" dirty="0">
              <a:solidFill>
                <a:srgbClr val="000000"/>
              </a:solidFill>
              <a:latin typeface="Raleway"/>
            </a:endParaRPr>
          </a:p>
          <a:p>
            <a:pPr algn="l">
              <a:lnSpc>
                <a:spcPts val="3332"/>
              </a:lnSpc>
            </a:pPr>
            <a:r>
              <a:rPr lang="en-US" sz="2800" b="1" spc="16" dirty="0">
                <a:solidFill>
                  <a:srgbClr val="000000"/>
                </a:solidFill>
                <a:latin typeface="Raleway"/>
              </a:rPr>
              <a:t>Bachelor of Arts in Journalism </a:t>
            </a:r>
            <a:r>
              <a:rPr lang="en-US" sz="2800" b="0" spc="16" dirty="0">
                <a:solidFill>
                  <a:srgbClr val="000000"/>
                </a:solidFill>
                <a:latin typeface="Raleway"/>
              </a:rPr>
              <a:t>(May 2017)</a:t>
            </a:r>
          </a:p>
          <a:p>
            <a:pPr algn="l">
              <a:lnSpc>
                <a:spcPts val="3332"/>
              </a:lnSpc>
            </a:pPr>
            <a:r>
              <a:rPr lang="en-US" sz="2800" b="1" spc="16" dirty="0">
                <a:solidFill>
                  <a:srgbClr val="000000"/>
                </a:solidFill>
                <a:latin typeface="Raleway"/>
              </a:rPr>
              <a:t>California State University, Chico</a:t>
            </a:r>
          </a:p>
          <a:p>
            <a:pPr>
              <a:lnSpc>
                <a:spcPts val="3332"/>
              </a:lnSpc>
            </a:pPr>
            <a:r>
              <a:rPr lang="en-US" sz="2800" b="0" spc="16" dirty="0">
                <a:solidFill>
                  <a:srgbClr val="000000"/>
                </a:solidFill>
                <a:latin typeface="Raleway"/>
              </a:rPr>
              <a:t>	</a:t>
            </a:r>
            <a:r>
              <a:rPr lang="en-US" sz="2800" u="sng" spc="16" dirty="0">
                <a:solidFill>
                  <a:srgbClr val="000000"/>
                </a:solidFill>
                <a:latin typeface="Raleway"/>
              </a:rPr>
              <a:t>Leadership/Involvement:</a:t>
            </a:r>
            <a:r>
              <a:rPr lang="en-US" sz="2800" spc="16" dirty="0">
                <a:solidFill>
                  <a:srgbClr val="000000"/>
                </a:solidFill>
                <a:latin typeface="Raleway"/>
              </a:rPr>
              <a:t> Environment Columnist for </a:t>
            </a:r>
            <a:r>
              <a:rPr lang="en-US" sz="2800" i="1" spc="16" dirty="0">
                <a:solidFill>
                  <a:srgbClr val="000000"/>
                </a:solidFill>
                <a:latin typeface="Raleway"/>
              </a:rPr>
              <a:t>The Orion</a:t>
            </a:r>
            <a:r>
              <a:rPr lang="en-US" sz="2800" spc="16" dirty="0">
                <a:solidFill>
                  <a:srgbClr val="000000"/>
                </a:solidFill>
                <a:latin typeface="Raleway"/>
              </a:rPr>
              <a:t>; Environmental Justice Club, 	Vice President (9/16–5/17)</a:t>
            </a:r>
          </a:p>
        </p:txBody>
      </p:sp>
      <p:sp>
        <p:nvSpPr>
          <p:cNvPr id="12" name="TextBox 4"/>
          <p:cNvSpPr txBox="1"/>
          <p:nvPr/>
        </p:nvSpPr>
        <p:spPr>
          <a:xfrm>
            <a:off x="1028700" y="1817134"/>
            <a:ext cx="8350293" cy="527452"/>
          </a:xfrm>
          <a:prstGeom prst="rect">
            <a:avLst/>
          </a:prstGeom>
        </p:spPr>
        <p:txBody>
          <a:bodyPr lIns="0" tIns="0" rIns="0" bIns="0" rtlCol="0" anchor="t">
            <a:spAutoFit/>
          </a:bodyPr>
          <a:lstStyle/>
          <a:p>
            <a:pPr marL="0" marR="0" lvl="0" indent="0" algn="l" defTabSz="914400" rtl="0" eaLnBrk="1" fontAlgn="auto" latinLnBrk="0" hangingPunct="1">
              <a:lnSpc>
                <a:spcPts val="442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05ABB"/>
                </a:solidFill>
                <a:effectLst/>
                <a:uLnTx/>
                <a:uFillTx/>
                <a:latin typeface="Raleway"/>
                <a:ea typeface="+mn-ea"/>
                <a:cs typeface="+mn-cs"/>
              </a:rPr>
              <a:t>EDUCATION SECTION</a:t>
            </a:r>
          </a:p>
        </p:txBody>
      </p:sp>
    </p:spTree>
    <p:extLst>
      <p:ext uri="{BB962C8B-B14F-4D97-AF65-F5344CB8AC3E}">
        <p14:creationId xmlns:p14="http://schemas.microsoft.com/office/powerpoint/2010/main" val="37338970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b="19180"/>
          <a:stretch/>
        </p:blipFill>
        <p:spPr>
          <a:xfrm>
            <a:off x="10257229" y="878159"/>
            <a:ext cx="8393186" cy="5087532"/>
          </a:xfrm>
          <a:prstGeom prst="rect">
            <a:avLst/>
          </a:prstGeom>
        </p:spPr>
      </p:pic>
      <p:grpSp>
        <p:nvGrpSpPr>
          <p:cNvPr id="11" name="Group 7"/>
          <p:cNvGrpSpPr/>
          <p:nvPr/>
        </p:nvGrpSpPr>
        <p:grpSpPr>
          <a:xfrm>
            <a:off x="897564" y="7429763"/>
            <a:ext cx="16667079" cy="1655539"/>
            <a:chOff x="0" y="0"/>
            <a:chExt cx="3966700" cy="969972"/>
          </a:xfrm>
        </p:grpSpPr>
        <p:sp>
          <p:nvSpPr>
            <p:cNvPr id="12" name="Freeform 8"/>
            <p:cNvSpPr/>
            <p:nvPr/>
          </p:nvSpPr>
          <p:spPr>
            <a:xfrm>
              <a:off x="0" y="0"/>
              <a:ext cx="3966700" cy="969972"/>
            </a:xfrm>
            <a:custGeom>
              <a:avLst/>
              <a:gdLst/>
              <a:ahLst/>
              <a:cxnLst/>
              <a:rect l="l" t="t" r="r" b="b"/>
              <a:pathLst>
                <a:path w="3966700" h="969972">
                  <a:moveTo>
                    <a:pt x="0" y="0"/>
                  </a:moveTo>
                  <a:lnTo>
                    <a:pt x="3966700" y="0"/>
                  </a:lnTo>
                  <a:lnTo>
                    <a:pt x="3966700" y="969972"/>
                  </a:lnTo>
                  <a:lnTo>
                    <a:pt x="0" y="969972"/>
                  </a:lnTo>
                  <a:close/>
                </a:path>
              </a:pathLst>
            </a:custGeom>
            <a:solidFill>
              <a:srgbClr val="FFFFFF"/>
            </a:solidFill>
            <a:ln w="57150">
              <a:solidFill>
                <a:schemeClr val="tx1"/>
              </a:solidFill>
            </a:ln>
          </p:spPr>
          <p:txBody>
            <a:bodyPr/>
            <a:lstStyle/>
            <a:p>
              <a:endParaRPr lang="en-US"/>
            </a:p>
          </p:txBody>
        </p:sp>
      </p:grpSp>
      <p:sp>
        <p:nvSpPr>
          <p:cNvPr id="2" name="TextBox 2"/>
          <p:cNvSpPr txBox="1"/>
          <p:nvPr/>
        </p:nvSpPr>
        <p:spPr>
          <a:xfrm>
            <a:off x="1028700" y="881496"/>
            <a:ext cx="9234346" cy="959173"/>
          </a:xfrm>
          <a:prstGeom prst="rect">
            <a:avLst/>
          </a:prstGeom>
        </p:spPr>
        <p:txBody>
          <a:bodyPr lIns="0" tIns="0" rIns="0" bIns="0" rtlCol="0" anchor="t">
            <a:spAutoFit/>
          </a:bodyPr>
          <a:lstStyle/>
          <a:p>
            <a:pPr>
              <a:lnSpc>
                <a:spcPts val="7920"/>
              </a:lnSpc>
              <a:defRPr/>
            </a:pPr>
            <a:r>
              <a:rPr lang="en-US" sz="6500" b="1" dirty="0">
                <a:solidFill>
                  <a:srgbClr val="55A51C"/>
                </a:solidFill>
                <a:latin typeface="Raleway"/>
              </a:rPr>
              <a:t>Education</a:t>
            </a:r>
            <a:r>
              <a:rPr kumimoji="0" lang="en-US" sz="6500" b="1" i="0" u="none" strike="noStrike" kern="1200" cap="none" spc="0" normalizeH="0" baseline="0" noProof="0" dirty="0">
                <a:ln>
                  <a:noFill/>
                </a:ln>
                <a:solidFill>
                  <a:srgbClr val="55A51C"/>
                </a:solidFill>
                <a:effectLst/>
                <a:uLnTx/>
                <a:uFillTx/>
                <a:latin typeface="Raleway"/>
                <a:ea typeface="+mn-ea"/>
                <a:cs typeface="+mn-cs"/>
              </a:rPr>
              <a:t> </a:t>
            </a:r>
            <a:r>
              <a:rPr lang="en-US" sz="6500" b="1" dirty="0">
                <a:solidFill>
                  <a:srgbClr val="55A51C"/>
                </a:solidFill>
                <a:latin typeface="Raleway"/>
              </a:rPr>
              <a:t>Tip </a:t>
            </a:r>
            <a:r>
              <a:rPr kumimoji="0" lang="en-US" sz="6500" b="1" i="0" u="none" strike="noStrike" kern="1200" cap="none" spc="0" normalizeH="0" baseline="0" noProof="0">
                <a:ln>
                  <a:noFill/>
                </a:ln>
                <a:solidFill>
                  <a:srgbClr val="55A51C"/>
                </a:solidFill>
                <a:effectLst/>
                <a:uLnTx/>
                <a:uFillTx/>
                <a:latin typeface="Raleway"/>
                <a:ea typeface="+mn-ea"/>
                <a:cs typeface="+mn-cs"/>
              </a:rPr>
              <a:t>#1</a:t>
            </a:r>
            <a:endParaRPr kumimoji="0" lang="en-US" sz="6500" b="1" i="0" u="none" strike="noStrike" kern="1200" cap="none" spc="0" normalizeH="0" baseline="0" noProof="0" dirty="0">
              <a:ln>
                <a:noFill/>
              </a:ln>
              <a:solidFill>
                <a:srgbClr val="55A51C"/>
              </a:solidFill>
              <a:effectLst/>
              <a:uLnTx/>
              <a:uFillTx/>
              <a:latin typeface="Raleway"/>
              <a:ea typeface="+mn-ea"/>
              <a:cs typeface="+mn-cs"/>
            </a:endParaRPr>
          </a:p>
        </p:txBody>
      </p:sp>
      <p:sp>
        <p:nvSpPr>
          <p:cNvPr id="3" name="TextBox 3"/>
          <p:cNvSpPr txBox="1"/>
          <p:nvPr/>
        </p:nvSpPr>
        <p:spPr>
          <a:xfrm>
            <a:off x="1028700" y="2355795"/>
            <a:ext cx="16667079" cy="1292662"/>
          </a:xfrm>
          <a:prstGeom prst="rect">
            <a:avLst/>
          </a:prstGeom>
        </p:spPr>
        <p:txBody>
          <a:bodyPr lIns="0" tIns="0" rIns="0" bIns="0" rtlCol="0" anchor="t">
            <a:spAutoFit/>
          </a:bodyPr>
          <a:lstStyle/>
          <a:p>
            <a:pPr>
              <a:defRPr/>
            </a:pPr>
            <a:r>
              <a:rPr kumimoji="0" lang="en-US" sz="4200" b="1" i="0" u="none" strike="noStrike" kern="1200" cap="none" spc="0" normalizeH="0" baseline="0" noProof="0">
                <a:ln>
                  <a:noFill/>
                </a:ln>
                <a:solidFill>
                  <a:srgbClr val="55A51C"/>
                </a:solidFill>
                <a:effectLst/>
                <a:uLnTx/>
                <a:uFillTx/>
                <a:latin typeface="Raleway"/>
                <a:ea typeface="+mn-ea"/>
                <a:cs typeface="+mn-cs"/>
              </a:rPr>
              <a:t>Mind the length and </a:t>
            </a:r>
            <a:r>
              <a:rPr lang="en-US" sz="4200" b="1" dirty="0">
                <a:solidFill>
                  <a:srgbClr val="55A51C"/>
                </a:solidFill>
                <a:latin typeface="Raleway"/>
              </a:rPr>
              <a:t>location</a:t>
            </a:r>
            <a:r>
              <a:rPr lang="en-US" sz="4200" b="1">
                <a:solidFill>
                  <a:srgbClr val="55A51C"/>
                </a:solidFill>
                <a:latin typeface="Raleway"/>
              </a:rPr>
              <a:t> and</a:t>
            </a:r>
            <a:endParaRPr lang="en-US" dirty="0">
              <a:solidFill>
                <a:srgbClr val="000000"/>
              </a:solidFill>
              <a:latin typeface="Calibri"/>
              <a:ea typeface="Calibri"/>
              <a:cs typeface="Calibri"/>
            </a:endParaRPr>
          </a:p>
          <a:p>
            <a:pPr>
              <a:defRPr/>
            </a:pPr>
            <a:r>
              <a:rPr lang="en-US" sz="4200" b="1">
                <a:solidFill>
                  <a:srgbClr val="55A51C"/>
                </a:solidFill>
                <a:latin typeface="Raleway"/>
              </a:rPr>
              <a:t>g</a:t>
            </a:r>
            <a:r>
              <a:rPr lang="en-US" sz="4200" b="1" dirty="0">
                <a:solidFill>
                  <a:srgbClr val="55A51C"/>
                </a:solidFill>
                <a:latin typeface="Raleway"/>
              </a:rPr>
              <a:t>et</a:t>
            </a:r>
            <a:r>
              <a:rPr kumimoji="0" lang="en-US" sz="4200" b="1" i="0" u="none" strike="noStrike" kern="1200" cap="none" spc="0" normalizeH="0" noProof="0">
                <a:ln>
                  <a:noFill/>
                </a:ln>
                <a:solidFill>
                  <a:srgbClr val="55A51C"/>
                </a:solidFill>
                <a:effectLst/>
                <a:uLnTx/>
                <a:uFillTx/>
                <a:latin typeface="Raleway"/>
                <a:ea typeface="+mn-ea"/>
                <a:cs typeface="+mn-cs"/>
              </a:rPr>
              <a:t> your Bren info right!</a:t>
            </a:r>
            <a:endParaRPr lang="en-US" dirty="0">
              <a:ea typeface="Calibri"/>
              <a:cs typeface="Calibri"/>
            </a:endParaRPr>
          </a:p>
        </p:txBody>
      </p:sp>
      <p:sp>
        <p:nvSpPr>
          <p:cNvPr id="7" name="TextBox 7"/>
          <p:cNvSpPr txBox="1"/>
          <p:nvPr/>
        </p:nvSpPr>
        <p:spPr>
          <a:xfrm>
            <a:off x="1028700" y="3939399"/>
            <a:ext cx="9944100" cy="2308324"/>
          </a:xfrm>
          <a:prstGeom prst="rect">
            <a:avLst/>
          </a:prstGeom>
        </p:spPr>
        <p:txBody>
          <a:bodyPr wrap="square" lIns="0" tIns="0" rIns="0" bIns="0" rtlCol="0" anchor="t">
            <a:spAutoFit/>
          </a:bodyPr>
          <a:lstStyle/>
          <a:p>
            <a:pPr marR="0" lvl="0" algn="l" defTabSz="914400" rtl="0" eaLnBrk="1" fontAlgn="auto" latinLnBrk="0" hangingPunct="1">
              <a:lnSpc>
                <a:spcPts val="3570"/>
              </a:lnSpc>
              <a:spcBef>
                <a:spcPts val="0"/>
              </a:spcBef>
              <a:spcAft>
                <a:spcPts val="0"/>
              </a:spcAft>
              <a:buClrTx/>
              <a:buSzTx/>
              <a:tabLst/>
              <a:defRPr/>
            </a:pPr>
            <a:r>
              <a:rPr kumimoji="0" lang="en-US" sz="3400" b="1" i="0" u="none" strike="noStrike" kern="1200" cap="none" spc="170" normalizeH="0" baseline="0" noProof="0">
                <a:ln>
                  <a:noFill/>
                </a:ln>
                <a:solidFill>
                  <a:srgbClr val="005ABB"/>
                </a:solidFill>
                <a:effectLst/>
                <a:uLnTx/>
                <a:uFillTx/>
                <a:latin typeface="Raleway"/>
                <a:ea typeface="+mn-ea"/>
                <a:cs typeface="+mn-cs"/>
              </a:rPr>
              <a:t>Length:</a:t>
            </a:r>
            <a:r>
              <a:rPr kumimoji="0" lang="en-US" sz="3400" b="1" i="0" u="none" strike="noStrike" kern="1200" cap="none" spc="170" normalizeH="0" noProof="0">
                <a:ln>
                  <a:noFill/>
                </a:ln>
                <a:solidFill>
                  <a:srgbClr val="005ABB"/>
                </a:solidFill>
                <a:effectLst/>
                <a:uLnTx/>
                <a:uFillTx/>
                <a:latin typeface="Raleway"/>
                <a:ea typeface="+mn-ea"/>
                <a:cs typeface="+mn-cs"/>
              </a:rPr>
              <a:t> </a:t>
            </a:r>
            <a:r>
              <a:rPr kumimoji="0" lang="en-US" sz="3400" b="0" i="0" u="none" strike="noStrike" kern="1200" cap="none" spc="170" normalizeH="0" baseline="0" noProof="0">
                <a:ln>
                  <a:noFill/>
                </a:ln>
                <a:solidFill>
                  <a:srgbClr val="005ABB"/>
                </a:solidFill>
                <a:effectLst/>
                <a:uLnTx/>
                <a:uFillTx/>
                <a:latin typeface="Raleway"/>
                <a:ea typeface="+mn-ea"/>
                <a:cs typeface="+mn-cs"/>
              </a:rPr>
              <a:t>Generally ¼ page max</a:t>
            </a:r>
            <a:endParaRPr kumimoji="0" lang="en-US" sz="3400" b="1" i="0" u="none" strike="noStrike" kern="1200" cap="none" spc="170" normalizeH="0" baseline="0" noProof="0">
              <a:ln>
                <a:noFill/>
              </a:ln>
              <a:solidFill>
                <a:srgbClr val="005ABB"/>
              </a:solidFill>
              <a:effectLst/>
              <a:uLnTx/>
              <a:uFillTx/>
              <a:latin typeface="Raleway"/>
              <a:ea typeface="+mn-ea"/>
              <a:cs typeface="+mn-cs"/>
            </a:endParaRPr>
          </a:p>
          <a:p>
            <a:pPr marR="0" lvl="0" algn="l" defTabSz="914400" rtl="0" eaLnBrk="1" fontAlgn="auto" latinLnBrk="0" hangingPunct="1">
              <a:lnSpc>
                <a:spcPts val="3570"/>
              </a:lnSpc>
              <a:spcBef>
                <a:spcPts val="0"/>
              </a:spcBef>
              <a:spcAft>
                <a:spcPts val="0"/>
              </a:spcAft>
              <a:buClrTx/>
              <a:buSzTx/>
              <a:tabLst/>
              <a:defRPr/>
            </a:pPr>
            <a:r>
              <a:rPr kumimoji="0" lang="en-US" sz="3400" b="1" i="0" u="none" strike="noStrike" kern="1200" cap="none" spc="170" normalizeH="0" baseline="0" noProof="0">
                <a:ln>
                  <a:noFill/>
                </a:ln>
                <a:solidFill>
                  <a:srgbClr val="005ABB"/>
                </a:solidFill>
                <a:effectLst/>
                <a:uLnTx/>
                <a:uFillTx/>
                <a:latin typeface="Raleway"/>
                <a:ea typeface="+mn-ea"/>
                <a:cs typeface="+mn-cs"/>
              </a:rPr>
              <a:t>Location</a:t>
            </a:r>
            <a:r>
              <a:rPr lang="en-US" sz="3400" b="1" spc="170">
                <a:solidFill>
                  <a:srgbClr val="005ABB"/>
                </a:solidFill>
                <a:latin typeface="Raleway"/>
              </a:rPr>
              <a:t>: </a:t>
            </a:r>
            <a:r>
              <a:rPr kumimoji="0" lang="en-US" sz="3400" b="0" i="0" u="none" strike="noStrike" kern="1200" cap="none" spc="170" normalizeH="0" baseline="0" noProof="0">
                <a:ln>
                  <a:noFill/>
                </a:ln>
                <a:solidFill>
                  <a:srgbClr val="005ABB"/>
                </a:solidFill>
                <a:effectLst/>
                <a:uLnTx/>
                <a:uFillTx/>
                <a:latin typeface="Raleway"/>
                <a:ea typeface="+mn-ea"/>
                <a:cs typeface="+mn-cs"/>
              </a:rPr>
              <a:t>At top now;</a:t>
            </a:r>
            <a:r>
              <a:rPr kumimoji="0" lang="en-US" sz="3400" b="0" i="0" u="none" strike="noStrike" kern="1200" cap="none" spc="170" normalizeH="0" noProof="0">
                <a:ln>
                  <a:noFill/>
                </a:ln>
                <a:solidFill>
                  <a:srgbClr val="005ABB"/>
                </a:solidFill>
                <a:effectLst/>
                <a:uLnTx/>
                <a:uFillTx/>
                <a:latin typeface="Raleway"/>
                <a:ea typeface="+mn-ea"/>
                <a:cs typeface="+mn-cs"/>
              </a:rPr>
              <a:t> </a:t>
            </a:r>
            <a:r>
              <a:rPr lang="en-US" sz="3400" spc="170">
                <a:solidFill>
                  <a:srgbClr val="005ABB"/>
                </a:solidFill>
                <a:latin typeface="Raleway"/>
              </a:rPr>
              <a:t>v</a:t>
            </a:r>
            <a:r>
              <a:rPr kumimoji="0" lang="en-US" sz="3400" b="0" i="0" u="none" strike="noStrike" kern="1200" cap="none" spc="170" normalizeH="0" baseline="0" noProof="0" err="1">
                <a:ln>
                  <a:noFill/>
                </a:ln>
                <a:solidFill>
                  <a:srgbClr val="005ABB"/>
                </a:solidFill>
                <a:effectLst/>
                <a:uLnTx/>
                <a:uFillTx/>
                <a:latin typeface="Raleway"/>
                <a:ea typeface="+mn-ea"/>
                <a:cs typeface="+mn-cs"/>
              </a:rPr>
              <a:t>aries</a:t>
            </a:r>
            <a:r>
              <a:rPr kumimoji="0" lang="en-US" sz="3400" b="0" i="0" u="none" strike="noStrike" kern="1200" cap="none" spc="170" normalizeH="0" baseline="0" noProof="0">
                <a:ln>
                  <a:noFill/>
                </a:ln>
                <a:solidFill>
                  <a:srgbClr val="005ABB"/>
                </a:solidFill>
                <a:effectLst/>
                <a:uLnTx/>
                <a:uFillTx/>
                <a:latin typeface="Raleway"/>
                <a:ea typeface="+mn-ea"/>
                <a:cs typeface="+mn-cs"/>
              </a:rPr>
              <a:t> post-grad</a:t>
            </a:r>
          </a:p>
          <a:p>
            <a:pPr marR="0" lvl="0" algn="l" defTabSz="914400" rtl="0" eaLnBrk="1" fontAlgn="auto" latinLnBrk="0" hangingPunct="1">
              <a:lnSpc>
                <a:spcPts val="3570"/>
              </a:lnSpc>
              <a:spcBef>
                <a:spcPts val="0"/>
              </a:spcBef>
              <a:spcAft>
                <a:spcPts val="0"/>
              </a:spcAft>
              <a:buClrTx/>
              <a:buSzTx/>
              <a:tabLst/>
              <a:defRPr/>
            </a:pPr>
            <a:endParaRPr lang="en-US" sz="3400" b="1" spc="170">
              <a:solidFill>
                <a:srgbClr val="005ABB"/>
              </a:solidFill>
              <a:latin typeface="Raleway"/>
            </a:endParaRPr>
          </a:p>
          <a:p>
            <a:pPr marR="0" lvl="0" algn="l" defTabSz="914400" rtl="0" eaLnBrk="1" fontAlgn="auto" latinLnBrk="0" hangingPunct="1">
              <a:lnSpc>
                <a:spcPts val="3570"/>
              </a:lnSpc>
              <a:spcBef>
                <a:spcPts val="0"/>
              </a:spcBef>
              <a:spcAft>
                <a:spcPts val="0"/>
              </a:spcAft>
              <a:buClrTx/>
              <a:buSzTx/>
              <a:tabLst/>
              <a:defRPr/>
            </a:pPr>
            <a:endParaRPr lang="en-US" sz="3400" b="1" spc="170">
              <a:solidFill>
                <a:srgbClr val="005ABB"/>
              </a:solidFill>
              <a:latin typeface="Raleway"/>
            </a:endParaRPr>
          </a:p>
          <a:p>
            <a:pPr marR="0" lvl="0" algn="l" defTabSz="914400" rtl="0" eaLnBrk="1" fontAlgn="auto" latinLnBrk="0" hangingPunct="1">
              <a:lnSpc>
                <a:spcPts val="3570"/>
              </a:lnSpc>
              <a:spcBef>
                <a:spcPts val="0"/>
              </a:spcBef>
              <a:spcAft>
                <a:spcPts val="0"/>
              </a:spcAft>
              <a:buClrTx/>
              <a:buSzTx/>
              <a:tabLst/>
              <a:defRPr/>
            </a:pPr>
            <a:r>
              <a:rPr lang="en-US" sz="3400" b="1" spc="170">
                <a:solidFill>
                  <a:srgbClr val="005ABB"/>
                </a:solidFill>
                <a:latin typeface="Raleway"/>
              </a:rPr>
              <a:t>Bren Degree + School Name:</a:t>
            </a:r>
            <a:endParaRPr kumimoji="0" lang="en-US" sz="3400" b="1" i="0" u="none" strike="noStrike" kern="1200" cap="none" spc="170" normalizeH="0" baseline="0" noProof="0">
              <a:ln>
                <a:noFill/>
              </a:ln>
              <a:solidFill>
                <a:srgbClr val="005ABB"/>
              </a:solidFill>
              <a:effectLst/>
              <a:uLnTx/>
              <a:uFillTx/>
              <a:latin typeface="Raleway"/>
              <a:ea typeface="+mn-ea"/>
              <a:cs typeface="+mn-cs"/>
            </a:endParaRPr>
          </a:p>
        </p:txBody>
      </p:sp>
      <p:sp>
        <p:nvSpPr>
          <p:cNvPr id="10" name="Rectangle 9"/>
          <p:cNvSpPr/>
          <p:nvPr/>
        </p:nvSpPr>
        <p:spPr>
          <a:xfrm>
            <a:off x="897564" y="6283464"/>
            <a:ext cx="7561212" cy="528350"/>
          </a:xfrm>
          <a:prstGeom prst="rect">
            <a:avLst/>
          </a:prstGeom>
          <a:noFill/>
        </p:spPr>
        <p:txBody>
          <a:bodyPr wrap="square">
            <a:spAutoFit/>
          </a:bodyPr>
          <a:lstStyle/>
          <a:p>
            <a:pPr>
              <a:lnSpc>
                <a:spcPts val="3360"/>
              </a:lnSpc>
            </a:pPr>
            <a:r>
              <a:rPr lang="en-US" sz="3400" spc="159">
                <a:solidFill>
                  <a:srgbClr val="005FC8"/>
                </a:solidFill>
                <a:latin typeface="Raleway"/>
              </a:rPr>
              <a:t>(MEDS degree, not an MS or MA)</a:t>
            </a:r>
          </a:p>
        </p:txBody>
      </p:sp>
      <p:sp>
        <p:nvSpPr>
          <p:cNvPr id="18" name="TextBox 9">
            <a:extLst>
              <a:ext uri="{FF2B5EF4-FFF2-40B4-BE49-F238E27FC236}">
                <a16:creationId xmlns:a16="http://schemas.microsoft.com/office/drawing/2014/main" id="{C2298DB0-73DA-4377-BF1E-F64BFF8F9F37}"/>
              </a:ext>
            </a:extLst>
          </p:cNvPr>
          <p:cNvSpPr txBox="1"/>
          <p:nvPr/>
        </p:nvSpPr>
        <p:spPr>
          <a:xfrm>
            <a:off x="1028700" y="7645863"/>
            <a:ext cx="16794273" cy="1269578"/>
          </a:xfrm>
          <a:prstGeom prst="rect">
            <a:avLst/>
          </a:prstGeom>
        </p:spPr>
        <p:txBody>
          <a:bodyPr lIns="0" tIns="0" rIns="0" bIns="0" rtlCol="0" anchor="t">
            <a:spAutoFit/>
          </a:bodyPr>
          <a:lstStyle/>
          <a:p>
            <a:pPr>
              <a:lnSpc>
                <a:spcPts val="3332"/>
              </a:lnSpc>
            </a:pPr>
            <a:r>
              <a:rPr lang="en-US" sz="2800" b="1" u="sng" spc="16" dirty="0">
                <a:solidFill>
                  <a:srgbClr val="000000"/>
                </a:solidFill>
                <a:latin typeface="Raleway"/>
              </a:rPr>
              <a:t>EDUCATION                                                                                                                                                                      </a:t>
            </a:r>
            <a:r>
              <a:rPr lang="en-US" sz="2800" b="1" u="sng" spc="16" dirty="0">
                <a:solidFill>
                  <a:schemeClr val="bg1"/>
                </a:solidFill>
                <a:latin typeface="Raleway"/>
              </a:rPr>
              <a:t>.</a:t>
            </a:r>
            <a:r>
              <a:rPr lang="en-US" sz="2800" b="1" spc="16" dirty="0">
                <a:solidFill>
                  <a:srgbClr val="000000"/>
                </a:solidFill>
                <a:latin typeface="Raleway"/>
              </a:rPr>
              <a:t>Master of Environmental Data Science </a:t>
            </a:r>
            <a:r>
              <a:rPr lang="en-US" sz="2800" b="0" spc="16" dirty="0">
                <a:solidFill>
                  <a:srgbClr val="000000"/>
                </a:solidFill>
                <a:latin typeface="Raleway"/>
              </a:rPr>
              <a:t>(Expected June 2022)</a:t>
            </a:r>
            <a:endParaRPr lang="en-US" dirty="0"/>
          </a:p>
          <a:p>
            <a:pPr algn="l">
              <a:lnSpc>
                <a:spcPts val="3332"/>
              </a:lnSpc>
            </a:pPr>
            <a:r>
              <a:rPr lang="en-US" sz="2800" b="1" spc="16" dirty="0">
                <a:solidFill>
                  <a:srgbClr val="000000"/>
                </a:solidFill>
                <a:latin typeface="Raleway"/>
              </a:rPr>
              <a:t>Bren School of Environmental Science &amp; Management – University of California, Santa Barbara</a:t>
            </a:r>
          </a:p>
        </p:txBody>
      </p:sp>
    </p:spTree>
    <p:extLst>
      <p:ext uri="{BB962C8B-B14F-4D97-AF65-F5344CB8AC3E}">
        <p14:creationId xmlns:p14="http://schemas.microsoft.com/office/powerpoint/2010/main" val="1243655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2" name="TextBox 2"/>
          <p:cNvSpPr txBox="1"/>
          <p:nvPr/>
        </p:nvSpPr>
        <p:spPr>
          <a:xfrm>
            <a:off x="1028700" y="881496"/>
            <a:ext cx="9234346" cy="959173"/>
          </a:xfrm>
          <a:prstGeom prst="rect">
            <a:avLst/>
          </a:prstGeom>
        </p:spPr>
        <p:txBody>
          <a:bodyPr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55A51C"/>
                </a:solidFill>
                <a:effectLst/>
                <a:uLnTx/>
                <a:uFillTx/>
                <a:latin typeface="Raleway"/>
                <a:ea typeface="+mn-ea"/>
                <a:cs typeface="+mn-cs"/>
              </a:rPr>
              <a:t>EDUCATION TIP #2</a:t>
            </a:r>
          </a:p>
        </p:txBody>
      </p:sp>
      <p:sp>
        <p:nvSpPr>
          <p:cNvPr id="3" name="TextBox 3"/>
          <p:cNvSpPr txBox="1"/>
          <p:nvPr/>
        </p:nvSpPr>
        <p:spPr>
          <a:xfrm>
            <a:off x="1028700" y="1923685"/>
            <a:ext cx="16667079" cy="654731"/>
          </a:xfrm>
          <a:prstGeom prst="rect">
            <a:avLst/>
          </a:prstGeom>
        </p:spPr>
        <p:txBody>
          <a:bodyPr lIns="0" tIns="0" rIns="0" bIns="0" rtlCol="0" anchor="t">
            <a:spAutoFit/>
          </a:bodyPr>
          <a:lstStyle/>
          <a:p>
            <a:pPr marL="0" marR="0" lvl="0" indent="0" algn="l" defTabSz="914400" rtl="0" eaLnBrk="1" fontAlgn="auto" latinLnBrk="0" hangingPunct="1">
              <a:lnSpc>
                <a:spcPts val="5460"/>
              </a:lnSpc>
              <a:spcBef>
                <a:spcPts val="0"/>
              </a:spcBef>
              <a:spcAft>
                <a:spcPts val="0"/>
              </a:spcAft>
              <a:buClrTx/>
              <a:buSzTx/>
              <a:buFontTx/>
              <a:buNone/>
              <a:tabLst/>
              <a:defRPr/>
            </a:pPr>
            <a:r>
              <a:rPr kumimoji="0" lang="en-US" sz="4100" b="1" i="0" u="none" strike="noStrike" kern="1200" cap="none" spc="0" normalizeH="0" baseline="0" noProof="0" dirty="0">
                <a:ln>
                  <a:noFill/>
                </a:ln>
                <a:solidFill>
                  <a:srgbClr val="55A51C"/>
                </a:solidFill>
                <a:effectLst/>
                <a:uLnTx/>
                <a:uFillTx/>
                <a:latin typeface="Raleway"/>
                <a:ea typeface="+mn-ea"/>
                <a:cs typeface="+mn-cs"/>
              </a:rPr>
              <a:t>Include this content (minimally) + use reverse chronological order.</a:t>
            </a:r>
          </a:p>
        </p:txBody>
      </p:sp>
      <p:sp>
        <p:nvSpPr>
          <p:cNvPr id="4" name="AutoShape 4"/>
          <p:cNvSpPr/>
          <p:nvPr/>
        </p:nvSpPr>
        <p:spPr>
          <a:xfrm>
            <a:off x="1028700" y="1906780"/>
            <a:ext cx="6764039" cy="9525"/>
          </a:xfrm>
          <a:prstGeom prst="rect">
            <a:avLst/>
          </a:prstGeom>
          <a:solidFill>
            <a:srgbClr val="55A51C"/>
          </a:solidFill>
        </p:spPr>
        <p:txBody>
          <a:bodyPr/>
          <a:lstStyle/>
          <a:p>
            <a:endParaRPr lang="en-US"/>
          </a:p>
        </p:txBody>
      </p:sp>
      <p:grpSp>
        <p:nvGrpSpPr>
          <p:cNvPr id="7" name="Group 7"/>
          <p:cNvGrpSpPr/>
          <p:nvPr/>
        </p:nvGrpSpPr>
        <p:grpSpPr>
          <a:xfrm>
            <a:off x="814943" y="4670560"/>
            <a:ext cx="16658114" cy="4946642"/>
            <a:chOff x="0" y="0"/>
            <a:chExt cx="3966700" cy="969972"/>
          </a:xfrm>
        </p:grpSpPr>
        <p:sp>
          <p:nvSpPr>
            <p:cNvPr id="8" name="Freeform 8"/>
            <p:cNvSpPr/>
            <p:nvPr/>
          </p:nvSpPr>
          <p:spPr>
            <a:xfrm>
              <a:off x="0" y="0"/>
              <a:ext cx="3966700" cy="969972"/>
            </a:xfrm>
            <a:custGeom>
              <a:avLst/>
              <a:gdLst/>
              <a:ahLst/>
              <a:cxnLst/>
              <a:rect l="l" t="t" r="r" b="b"/>
              <a:pathLst>
                <a:path w="3966700" h="969972">
                  <a:moveTo>
                    <a:pt x="0" y="0"/>
                  </a:moveTo>
                  <a:lnTo>
                    <a:pt x="3966700" y="0"/>
                  </a:lnTo>
                  <a:lnTo>
                    <a:pt x="3966700" y="969972"/>
                  </a:lnTo>
                  <a:lnTo>
                    <a:pt x="0" y="969972"/>
                  </a:lnTo>
                  <a:close/>
                </a:path>
              </a:pathLst>
            </a:custGeom>
            <a:solidFill>
              <a:srgbClr val="FFFFFF"/>
            </a:solidFill>
            <a:ln w="57150">
              <a:solidFill>
                <a:schemeClr val="tx1"/>
              </a:solidFill>
            </a:ln>
          </p:spPr>
          <p:txBody>
            <a:bodyPr/>
            <a:lstStyle/>
            <a:p>
              <a:endParaRPr lang="en-US"/>
            </a:p>
          </p:txBody>
        </p:sp>
      </p:grpSp>
      <p:sp>
        <p:nvSpPr>
          <p:cNvPr id="10" name="AutoShape 10"/>
          <p:cNvSpPr/>
          <p:nvPr/>
        </p:nvSpPr>
        <p:spPr>
          <a:xfrm>
            <a:off x="1028700" y="1911543"/>
            <a:ext cx="6764039" cy="59768"/>
          </a:xfrm>
          <a:prstGeom prst="rect">
            <a:avLst/>
          </a:prstGeom>
          <a:solidFill>
            <a:srgbClr val="55A51C"/>
          </a:solidFill>
        </p:spPr>
        <p:txBody>
          <a:bodyPr/>
          <a:lstStyle/>
          <a:p>
            <a:endParaRPr lang="en-US"/>
          </a:p>
        </p:txBody>
      </p:sp>
      <p:sp>
        <p:nvSpPr>
          <p:cNvPr id="11" name="TextBox 11"/>
          <p:cNvSpPr txBox="1"/>
          <p:nvPr/>
        </p:nvSpPr>
        <p:spPr>
          <a:xfrm>
            <a:off x="1447800" y="2970463"/>
            <a:ext cx="14363700" cy="872034"/>
          </a:xfrm>
          <a:prstGeom prst="rect">
            <a:avLst/>
          </a:prstGeom>
        </p:spPr>
        <p:txBody>
          <a:bodyPr wrap="square" lIns="0" tIns="0" rIns="0" bIns="0" rtlCol="0" anchor="t">
            <a:spAutoFit/>
          </a:bodyPr>
          <a:lstStyle/>
          <a:p>
            <a:pPr marL="514350" marR="0" lvl="0" indent="-514350" algn="l" defTabSz="914400" rtl="0" eaLnBrk="1" fontAlgn="auto" latinLnBrk="0" hangingPunct="1">
              <a:lnSpc>
                <a:spcPts val="3360"/>
              </a:lnSpc>
              <a:spcBef>
                <a:spcPts val="0"/>
              </a:spcBef>
              <a:spcAft>
                <a:spcPts val="0"/>
              </a:spcAft>
              <a:buClrTx/>
              <a:buSzTx/>
              <a:buFont typeface="+mj-lt"/>
              <a:buAutoNum type="arabicPeriod"/>
              <a:tabLst/>
              <a:defRPr/>
            </a:pPr>
            <a:r>
              <a:rPr kumimoji="0" lang="en-US" sz="3200" b="1" i="0" u="none" strike="noStrike" kern="1200" cap="none" spc="160" normalizeH="0" baseline="0" noProof="0" dirty="0">
                <a:ln>
                  <a:noFill/>
                </a:ln>
                <a:solidFill>
                  <a:srgbClr val="005ABB"/>
                </a:solidFill>
                <a:effectLst/>
                <a:uLnTx/>
                <a:uFillTx/>
                <a:latin typeface="Raleway"/>
              </a:rPr>
              <a:t>Degrees,</a:t>
            </a:r>
            <a:r>
              <a:rPr kumimoji="0" lang="en-US" sz="3200" b="1" i="0" u="none" strike="noStrike" kern="1200" cap="none" spc="160" normalizeH="0" noProof="0" dirty="0">
                <a:ln>
                  <a:noFill/>
                </a:ln>
                <a:solidFill>
                  <a:srgbClr val="005ABB"/>
                </a:solidFill>
                <a:effectLst/>
                <a:uLnTx/>
                <a:uFillTx/>
                <a:latin typeface="Raleway"/>
              </a:rPr>
              <a:t> </a:t>
            </a:r>
            <a:r>
              <a:rPr kumimoji="0" lang="en-US" sz="3200" i="0" u="none" strike="noStrike" kern="1200" cap="none" spc="160" normalizeH="0" noProof="0" dirty="0" err="1">
                <a:ln>
                  <a:noFill/>
                </a:ln>
                <a:solidFill>
                  <a:srgbClr val="005ABB"/>
                </a:solidFill>
                <a:effectLst/>
                <a:uLnTx/>
                <a:uFillTx/>
                <a:latin typeface="Raleway"/>
              </a:rPr>
              <a:t>writte</a:t>
            </a:r>
            <a:r>
              <a:rPr lang="en-US" sz="3200" spc="160" dirty="0">
                <a:solidFill>
                  <a:srgbClr val="005ABB"/>
                </a:solidFill>
                <a:latin typeface="Raleway"/>
              </a:rPr>
              <a:t>n out, with month + year</a:t>
            </a:r>
          </a:p>
          <a:p>
            <a:pPr marL="514350" marR="0" lvl="0" indent="-514350" algn="l" defTabSz="914400" rtl="0" eaLnBrk="1" fontAlgn="auto" latinLnBrk="0" hangingPunct="1">
              <a:lnSpc>
                <a:spcPts val="3360"/>
              </a:lnSpc>
              <a:spcBef>
                <a:spcPts val="0"/>
              </a:spcBef>
              <a:spcAft>
                <a:spcPts val="0"/>
              </a:spcAft>
              <a:buClrTx/>
              <a:buSzTx/>
              <a:buFont typeface="+mj-lt"/>
              <a:buAutoNum type="arabicPeriod"/>
              <a:tabLst/>
              <a:defRPr/>
            </a:pPr>
            <a:r>
              <a:rPr lang="en-US" sz="3200" b="1" spc="160" dirty="0">
                <a:solidFill>
                  <a:srgbClr val="005ABB"/>
                </a:solidFill>
                <a:latin typeface="Raleway"/>
              </a:rPr>
              <a:t>University names </a:t>
            </a:r>
            <a:r>
              <a:rPr lang="en-US" sz="3200" spc="160" dirty="0">
                <a:solidFill>
                  <a:srgbClr val="005ABB"/>
                </a:solidFill>
                <a:latin typeface="Raleway"/>
              </a:rPr>
              <a:t>(school if applicable; city + state if not apparent)</a:t>
            </a:r>
            <a:endParaRPr kumimoji="0" lang="en-US" sz="3200" b="0" i="0" u="none" strike="noStrike" kern="1200" cap="none" spc="160" normalizeH="0" baseline="0" noProof="0" dirty="0">
              <a:ln>
                <a:noFill/>
              </a:ln>
              <a:solidFill>
                <a:srgbClr val="005ABB"/>
              </a:solidFill>
              <a:effectLst/>
              <a:uLnTx/>
              <a:uFillTx/>
              <a:latin typeface="Raleway"/>
              <a:ea typeface="+mn-ea"/>
              <a:cs typeface="+mn-cs"/>
            </a:endParaRPr>
          </a:p>
        </p:txBody>
      </p:sp>
      <p:sp>
        <p:nvSpPr>
          <p:cNvPr id="12" name="Up Arrow 11"/>
          <p:cNvSpPr/>
          <p:nvPr/>
        </p:nvSpPr>
        <p:spPr>
          <a:xfrm rot="5400000">
            <a:off x="193001" y="5026737"/>
            <a:ext cx="533400" cy="919402"/>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Up Arrow 14"/>
          <p:cNvSpPr/>
          <p:nvPr/>
        </p:nvSpPr>
        <p:spPr>
          <a:xfrm rot="5400000">
            <a:off x="138221" y="7533717"/>
            <a:ext cx="576602" cy="920210"/>
          </a:xfrm>
          <a:prstGeom prst="upArrow">
            <a:avLst/>
          </a:prstGeom>
          <a:solidFill>
            <a:schemeClr val="accent5">
              <a:lumMod val="75000"/>
            </a:schemeClr>
          </a:solidFill>
          <a:ln>
            <a:solidFill>
              <a:srgbClr val="0485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Up Arrow 15"/>
          <p:cNvSpPr/>
          <p:nvPr/>
        </p:nvSpPr>
        <p:spPr>
          <a:xfrm rot="5400000">
            <a:off x="159822" y="7037440"/>
            <a:ext cx="533400" cy="990600"/>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Up Arrow 16"/>
          <p:cNvSpPr/>
          <p:nvPr/>
        </p:nvSpPr>
        <p:spPr>
          <a:xfrm rot="5400000">
            <a:off x="151325" y="5441573"/>
            <a:ext cx="576602" cy="920210"/>
          </a:xfrm>
          <a:prstGeom prst="upArrow">
            <a:avLst/>
          </a:prstGeom>
          <a:solidFill>
            <a:schemeClr val="accent5">
              <a:lumMod val="75000"/>
            </a:schemeClr>
          </a:solidFill>
          <a:ln>
            <a:solidFill>
              <a:srgbClr val="0485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9">
            <a:extLst>
              <a:ext uri="{FF2B5EF4-FFF2-40B4-BE49-F238E27FC236}">
                <a16:creationId xmlns:a16="http://schemas.microsoft.com/office/drawing/2014/main" id="{E3D48094-D084-4E97-A74C-E71F2F06846A}"/>
              </a:ext>
            </a:extLst>
          </p:cNvPr>
          <p:cNvSpPr txBox="1"/>
          <p:nvPr/>
        </p:nvSpPr>
        <p:spPr>
          <a:xfrm>
            <a:off x="1028701" y="4855338"/>
            <a:ext cx="16268700" cy="4231928"/>
          </a:xfrm>
          <a:prstGeom prst="rect">
            <a:avLst/>
          </a:prstGeom>
        </p:spPr>
        <p:txBody>
          <a:bodyPr wrap="square" lIns="0" tIns="0" rIns="0" bIns="0" rtlCol="0" anchor="t">
            <a:spAutoFit/>
          </a:bodyPr>
          <a:lstStyle/>
          <a:p>
            <a:pPr>
              <a:lnSpc>
                <a:spcPts val="3332"/>
              </a:lnSpc>
            </a:pPr>
            <a:r>
              <a:rPr lang="en-US" sz="2800" b="1" u="sng" spc="16" dirty="0">
                <a:solidFill>
                  <a:srgbClr val="000000"/>
                </a:solidFill>
                <a:latin typeface="Raleway"/>
              </a:rPr>
              <a:t>EDUCATION                                                                                                                                                                      </a:t>
            </a:r>
            <a:endParaRPr lang="en-US" sz="2800" b="1" u="sng" spc="16" dirty="0">
              <a:solidFill>
                <a:schemeClr val="bg1"/>
              </a:solidFill>
              <a:latin typeface="Raleway"/>
            </a:endParaRPr>
          </a:p>
          <a:p>
            <a:pPr algn="l">
              <a:lnSpc>
                <a:spcPts val="3332"/>
              </a:lnSpc>
            </a:pPr>
            <a:r>
              <a:rPr lang="en-US" sz="2800" b="1" spc="16" dirty="0">
                <a:solidFill>
                  <a:srgbClr val="000000"/>
                </a:solidFill>
                <a:latin typeface="Raleway"/>
              </a:rPr>
              <a:t>Master of Environmental Data Science </a:t>
            </a:r>
            <a:r>
              <a:rPr lang="en-US" sz="2800" b="0" spc="16" dirty="0">
                <a:solidFill>
                  <a:srgbClr val="000000"/>
                </a:solidFill>
                <a:latin typeface="Raleway"/>
              </a:rPr>
              <a:t>(Expected June 2022)</a:t>
            </a:r>
          </a:p>
          <a:p>
            <a:pPr algn="l">
              <a:lnSpc>
                <a:spcPts val="3332"/>
              </a:lnSpc>
            </a:pPr>
            <a:r>
              <a:rPr lang="en-US" sz="2800" b="1" spc="16" dirty="0">
                <a:solidFill>
                  <a:srgbClr val="000000"/>
                </a:solidFill>
                <a:latin typeface="Raleway"/>
              </a:rPr>
              <a:t>Bren School of Environmental Science &amp; Management – University of California, Santa Barbara</a:t>
            </a:r>
          </a:p>
          <a:p>
            <a:pPr>
              <a:lnSpc>
                <a:spcPts val="3332"/>
              </a:lnSpc>
            </a:pPr>
            <a:r>
              <a:rPr lang="en-US" sz="2800" b="0" spc="16" dirty="0">
                <a:solidFill>
                  <a:srgbClr val="000000"/>
                </a:solidFill>
                <a:latin typeface="Raleway"/>
              </a:rPr>
              <a:t>	</a:t>
            </a:r>
            <a:r>
              <a:rPr lang="en-US" sz="2800" u="sng" spc="16" dirty="0">
                <a:solidFill>
                  <a:srgbClr val="000000"/>
                </a:solidFill>
                <a:latin typeface="Raleway"/>
              </a:rPr>
              <a:t>Highlighted Coursework:</a:t>
            </a:r>
            <a:r>
              <a:rPr lang="en-US" sz="2800" spc="16" dirty="0">
                <a:solidFill>
                  <a:srgbClr val="000000"/>
                </a:solidFill>
                <a:latin typeface="Raleway"/>
              </a:rPr>
              <a:t> Scientific Programming; Analytical Workflows and Scientific 	Reproducibility; Meta-analysis and Systematic Reviews (all to be completed by 12/21)</a:t>
            </a:r>
          </a:p>
          <a:p>
            <a:pPr algn="l">
              <a:lnSpc>
                <a:spcPts val="3332"/>
              </a:lnSpc>
            </a:pPr>
            <a:endParaRPr lang="en-US" sz="2800" b="0" spc="16" dirty="0">
              <a:solidFill>
                <a:srgbClr val="000000"/>
              </a:solidFill>
              <a:latin typeface="Raleway"/>
            </a:endParaRPr>
          </a:p>
          <a:p>
            <a:pPr algn="l">
              <a:lnSpc>
                <a:spcPts val="3332"/>
              </a:lnSpc>
            </a:pPr>
            <a:r>
              <a:rPr lang="en-US" sz="2800" b="1" spc="16" dirty="0">
                <a:solidFill>
                  <a:srgbClr val="000000"/>
                </a:solidFill>
                <a:latin typeface="Raleway"/>
              </a:rPr>
              <a:t>Bachelor of Arts in Journalism </a:t>
            </a:r>
            <a:r>
              <a:rPr lang="en-US" sz="2800" b="0" spc="16" dirty="0">
                <a:solidFill>
                  <a:srgbClr val="000000"/>
                </a:solidFill>
                <a:latin typeface="Raleway"/>
              </a:rPr>
              <a:t>(May 2017)</a:t>
            </a:r>
          </a:p>
          <a:p>
            <a:pPr algn="l">
              <a:lnSpc>
                <a:spcPts val="3332"/>
              </a:lnSpc>
            </a:pPr>
            <a:r>
              <a:rPr lang="en-US" sz="2800" b="1" spc="16" dirty="0">
                <a:solidFill>
                  <a:srgbClr val="000000"/>
                </a:solidFill>
                <a:latin typeface="Raleway"/>
              </a:rPr>
              <a:t>California State University, Chico</a:t>
            </a:r>
          </a:p>
          <a:p>
            <a:pPr>
              <a:lnSpc>
                <a:spcPts val="3332"/>
              </a:lnSpc>
            </a:pPr>
            <a:r>
              <a:rPr lang="en-US" sz="2800" b="0" spc="16" dirty="0">
                <a:solidFill>
                  <a:srgbClr val="000000"/>
                </a:solidFill>
                <a:latin typeface="Raleway"/>
              </a:rPr>
              <a:t>	</a:t>
            </a:r>
            <a:r>
              <a:rPr lang="en-US" sz="2800" u="sng" spc="16" dirty="0">
                <a:solidFill>
                  <a:srgbClr val="000000"/>
                </a:solidFill>
                <a:latin typeface="Raleway"/>
              </a:rPr>
              <a:t>Leadership/Involvement:</a:t>
            </a:r>
            <a:r>
              <a:rPr lang="en-US" sz="2800" spc="16" dirty="0">
                <a:solidFill>
                  <a:srgbClr val="000000"/>
                </a:solidFill>
                <a:latin typeface="Raleway"/>
              </a:rPr>
              <a:t> Environment Columnist for </a:t>
            </a:r>
            <a:r>
              <a:rPr lang="en-US" sz="2800" i="1" spc="16" dirty="0">
                <a:solidFill>
                  <a:srgbClr val="000000"/>
                </a:solidFill>
                <a:latin typeface="Raleway"/>
              </a:rPr>
              <a:t>The Orion</a:t>
            </a:r>
            <a:r>
              <a:rPr lang="en-US" sz="2800" spc="16" dirty="0">
                <a:solidFill>
                  <a:srgbClr val="000000"/>
                </a:solidFill>
                <a:latin typeface="Raleway"/>
              </a:rPr>
              <a:t>; Environmental Justice Club, 	Vice President (9/16–5/17)</a:t>
            </a:r>
          </a:p>
        </p:txBody>
      </p:sp>
    </p:spTree>
    <p:extLst>
      <p:ext uri="{BB962C8B-B14F-4D97-AF65-F5344CB8AC3E}">
        <p14:creationId xmlns:p14="http://schemas.microsoft.com/office/powerpoint/2010/main" val="253956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P spid="1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3" name="Rectangle 2"/>
          <p:cNvSpPr/>
          <p:nvPr/>
        </p:nvSpPr>
        <p:spPr>
          <a:xfrm>
            <a:off x="1008646" y="8167773"/>
            <a:ext cx="16815067" cy="1958015"/>
          </a:xfrm>
          <a:prstGeom prst="rect">
            <a:avLst/>
          </a:prstGeom>
          <a:solidFill>
            <a:srgbClr val="BFE2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6" name="AutoShape 6"/>
          <p:cNvSpPr/>
          <p:nvPr/>
        </p:nvSpPr>
        <p:spPr>
          <a:xfrm>
            <a:off x="1028700" y="1911543"/>
            <a:ext cx="6764039" cy="59768"/>
          </a:xfrm>
          <a:prstGeom prst="rect">
            <a:avLst/>
          </a:prstGeom>
          <a:solidFill>
            <a:srgbClr val="55A51C"/>
          </a:solidFill>
        </p:spPr>
        <p:txBody>
          <a:bodyPr/>
          <a:lstStyle/>
          <a:p>
            <a:endParaRPr lang="en-US"/>
          </a:p>
        </p:txBody>
      </p:sp>
      <p:grpSp>
        <p:nvGrpSpPr>
          <p:cNvPr id="9" name="Group 9"/>
          <p:cNvGrpSpPr/>
          <p:nvPr/>
        </p:nvGrpSpPr>
        <p:grpSpPr>
          <a:xfrm>
            <a:off x="1008647" y="2233746"/>
            <a:ext cx="16815067" cy="5667085"/>
            <a:chOff x="0" y="0"/>
            <a:chExt cx="3966700" cy="1323991"/>
          </a:xfrm>
        </p:grpSpPr>
        <p:sp>
          <p:nvSpPr>
            <p:cNvPr id="10" name="Freeform 10"/>
            <p:cNvSpPr/>
            <p:nvPr/>
          </p:nvSpPr>
          <p:spPr>
            <a:xfrm>
              <a:off x="0" y="0"/>
              <a:ext cx="3966700" cy="1323991"/>
            </a:xfrm>
            <a:custGeom>
              <a:avLst/>
              <a:gdLst/>
              <a:ahLst/>
              <a:cxnLst/>
              <a:rect l="l" t="t" r="r" b="b"/>
              <a:pathLst>
                <a:path w="3966700" h="1323991">
                  <a:moveTo>
                    <a:pt x="0" y="0"/>
                  </a:moveTo>
                  <a:lnTo>
                    <a:pt x="3966700" y="0"/>
                  </a:lnTo>
                  <a:lnTo>
                    <a:pt x="3966700" y="1323991"/>
                  </a:lnTo>
                  <a:lnTo>
                    <a:pt x="0" y="1323991"/>
                  </a:lnTo>
                  <a:close/>
                </a:path>
              </a:pathLst>
            </a:custGeom>
            <a:solidFill>
              <a:srgbClr val="FFFFFF"/>
            </a:solidFill>
            <a:ln w="57150">
              <a:solidFill>
                <a:schemeClr val="tx1"/>
              </a:solidFill>
            </a:ln>
          </p:spPr>
          <p:txBody>
            <a:bodyPr/>
            <a:lstStyle/>
            <a:p>
              <a:endParaRPr lang="en-US"/>
            </a:p>
          </p:txBody>
        </p:sp>
      </p:grpSp>
      <p:sp>
        <p:nvSpPr>
          <p:cNvPr id="11" name="TextBox 11"/>
          <p:cNvSpPr txBox="1"/>
          <p:nvPr/>
        </p:nvSpPr>
        <p:spPr>
          <a:xfrm>
            <a:off x="1231657" y="2465933"/>
            <a:ext cx="17001240" cy="5078313"/>
          </a:xfrm>
          <a:prstGeom prst="rect">
            <a:avLst/>
          </a:prstGeom>
        </p:spPr>
        <p:txBody>
          <a:bodyPr wrap="square" lIns="0" tIns="0" rIns="0" bIns="0" rtlCol="0" anchor="t">
            <a:spAutoFit/>
          </a:bodyPr>
          <a:lstStyle/>
          <a:p>
            <a:pPr>
              <a:lnSpc>
                <a:spcPts val="3332"/>
              </a:lnSpc>
            </a:pPr>
            <a:r>
              <a:rPr lang="en-US" sz="2800" b="1" u="sng" spc="16" dirty="0">
                <a:solidFill>
                  <a:srgbClr val="000000"/>
                </a:solidFill>
                <a:latin typeface="Raleway"/>
              </a:rPr>
              <a:t>EDUCATION                                                                                                                                                                      </a:t>
            </a:r>
            <a:endParaRPr lang="en-US" sz="2800" b="1" u="sng" spc="16" dirty="0">
              <a:solidFill>
                <a:schemeClr val="bg1"/>
              </a:solidFill>
              <a:latin typeface="Raleway"/>
            </a:endParaRPr>
          </a:p>
          <a:p>
            <a:pPr algn="l">
              <a:lnSpc>
                <a:spcPts val="3332"/>
              </a:lnSpc>
            </a:pPr>
            <a:r>
              <a:rPr lang="en-US" sz="2800" b="1" spc="16" dirty="0">
                <a:solidFill>
                  <a:srgbClr val="000000"/>
                </a:solidFill>
                <a:latin typeface="Raleway"/>
              </a:rPr>
              <a:t>Master of Environmental Data Science </a:t>
            </a:r>
            <a:r>
              <a:rPr lang="en-US" sz="2800" b="0" spc="16" dirty="0">
                <a:solidFill>
                  <a:srgbClr val="000000"/>
                </a:solidFill>
                <a:latin typeface="Raleway"/>
              </a:rPr>
              <a:t>(Expected June 2022)</a:t>
            </a:r>
          </a:p>
          <a:p>
            <a:pPr algn="l">
              <a:lnSpc>
                <a:spcPts val="3332"/>
              </a:lnSpc>
            </a:pPr>
            <a:r>
              <a:rPr lang="en-US" sz="2800" b="1" spc="16" dirty="0">
                <a:solidFill>
                  <a:srgbClr val="000000"/>
                </a:solidFill>
                <a:latin typeface="Raleway"/>
              </a:rPr>
              <a:t>Bren School of Environmental Science &amp; Management – University of California, Santa Barbara</a:t>
            </a:r>
          </a:p>
          <a:p>
            <a:pPr>
              <a:lnSpc>
                <a:spcPts val="3332"/>
              </a:lnSpc>
            </a:pPr>
            <a:r>
              <a:rPr lang="en-US" sz="2800" b="0" spc="16" dirty="0">
                <a:solidFill>
                  <a:srgbClr val="000000"/>
                </a:solidFill>
                <a:latin typeface="Raleway"/>
              </a:rPr>
              <a:t>	</a:t>
            </a:r>
            <a:r>
              <a:rPr lang="en-US" sz="2800" u="sng" spc="16" dirty="0">
                <a:solidFill>
                  <a:srgbClr val="000000"/>
                </a:solidFill>
                <a:latin typeface="Raleway"/>
              </a:rPr>
              <a:t>Highlighted Coursework:</a:t>
            </a:r>
            <a:r>
              <a:rPr lang="en-US" sz="2800" spc="16" dirty="0">
                <a:solidFill>
                  <a:srgbClr val="000000"/>
                </a:solidFill>
                <a:latin typeface="Raleway"/>
              </a:rPr>
              <a:t> Scientific Programming; Analytical Workflows and Scientific 	Reproducibility; Meta-analysis and Systematic Reviews (all to be completed by 12/21)</a:t>
            </a:r>
          </a:p>
          <a:p>
            <a:pPr algn="l">
              <a:lnSpc>
                <a:spcPts val="3332"/>
              </a:lnSpc>
            </a:pPr>
            <a:endParaRPr lang="en-US" sz="2800" b="0" spc="16" dirty="0">
              <a:solidFill>
                <a:srgbClr val="000000"/>
              </a:solidFill>
              <a:latin typeface="Raleway"/>
            </a:endParaRPr>
          </a:p>
          <a:p>
            <a:pPr algn="l">
              <a:lnSpc>
                <a:spcPts val="3332"/>
              </a:lnSpc>
            </a:pPr>
            <a:r>
              <a:rPr lang="en-US" sz="2800" b="1" spc="16" dirty="0">
                <a:solidFill>
                  <a:srgbClr val="000000"/>
                </a:solidFill>
                <a:latin typeface="Raleway"/>
              </a:rPr>
              <a:t>Bachelor of Arts in Journalism </a:t>
            </a:r>
            <a:r>
              <a:rPr lang="en-US" sz="2800" b="0" spc="16" dirty="0">
                <a:solidFill>
                  <a:srgbClr val="000000"/>
                </a:solidFill>
                <a:latin typeface="Raleway"/>
              </a:rPr>
              <a:t>(May 2017)</a:t>
            </a:r>
          </a:p>
          <a:p>
            <a:pPr algn="l">
              <a:lnSpc>
                <a:spcPts val="3332"/>
              </a:lnSpc>
            </a:pPr>
            <a:r>
              <a:rPr lang="en-US" sz="2800" b="1" spc="16" dirty="0">
                <a:solidFill>
                  <a:srgbClr val="000000"/>
                </a:solidFill>
                <a:latin typeface="Raleway"/>
              </a:rPr>
              <a:t>California State University, Chico</a:t>
            </a:r>
          </a:p>
          <a:p>
            <a:pPr>
              <a:lnSpc>
                <a:spcPts val="3332"/>
              </a:lnSpc>
            </a:pPr>
            <a:r>
              <a:rPr lang="en-US" sz="2800" b="0" spc="16" dirty="0">
                <a:solidFill>
                  <a:srgbClr val="000000"/>
                </a:solidFill>
                <a:latin typeface="Raleway"/>
              </a:rPr>
              <a:t>	</a:t>
            </a:r>
            <a:r>
              <a:rPr lang="en-US" sz="2800" u="sng" spc="16" dirty="0">
                <a:solidFill>
                  <a:srgbClr val="000000"/>
                </a:solidFill>
                <a:latin typeface="Raleway"/>
              </a:rPr>
              <a:t>Leadership/Involvement:</a:t>
            </a:r>
            <a:r>
              <a:rPr lang="en-US" sz="2800" spc="16" dirty="0">
                <a:solidFill>
                  <a:srgbClr val="000000"/>
                </a:solidFill>
                <a:latin typeface="Raleway"/>
              </a:rPr>
              <a:t> Environment Columnist for </a:t>
            </a:r>
            <a:r>
              <a:rPr lang="en-US" sz="2800" i="1" spc="16" dirty="0">
                <a:solidFill>
                  <a:srgbClr val="000000"/>
                </a:solidFill>
                <a:latin typeface="Raleway"/>
              </a:rPr>
              <a:t>The Orion</a:t>
            </a:r>
            <a:r>
              <a:rPr lang="en-US" sz="2800" spc="16" dirty="0">
                <a:solidFill>
                  <a:srgbClr val="000000"/>
                </a:solidFill>
                <a:latin typeface="Raleway"/>
              </a:rPr>
              <a:t>; Environmental Justice Club, 	Vice President (9/16–5/17)</a:t>
            </a:r>
          </a:p>
          <a:p>
            <a:pPr>
              <a:lnSpc>
                <a:spcPts val="3332"/>
              </a:lnSpc>
            </a:pPr>
            <a:r>
              <a:rPr lang="en-US" sz="2800" b="0" spc="16" dirty="0">
                <a:solidFill>
                  <a:srgbClr val="000000"/>
                </a:solidFill>
                <a:latin typeface="Raleway"/>
              </a:rPr>
              <a:t>    	</a:t>
            </a:r>
            <a:r>
              <a:rPr lang="en-US" sz="2800" b="0" u="sng" spc="16" dirty="0">
                <a:solidFill>
                  <a:srgbClr val="000000"/>
                </a:solidFill>
                <a:latin typeface="Raleway"/>
              </a:rPr>
              <a:t>Study Abroad:</a:t>
            </a:r>
            <a:r>
              <a:rPr lang="en-US" sz="2800" b="0" spc="16" dirty="0">
                <a:solidFill>
                  <a:srgbClr val="000000"/>
                </a:solidFill>
                <a:latin typeface="Raleway"/>
              </a:rPr>
              <a:t> Universidad de Granada, Spain (</a:t>
            </a:r>
            <a:r>
              <a:rPr lang="en-US" sz="2800" spc="16" dirty="0">
                <a:solidFill>
                  <a:srgbClr val="000000"/>
                </a:solidFill>
                <a:latin typeface="Raleway"/>
              </a:rPr>
              <a:t>9/11–5/12</a:t>
            </a:r>
            <a:r>
              <a:rPr lang="en-US" sz="2800" b="0" spc="16" dirty="0">
                <a:solidFill>
                  <a:srgbClr val="000000"/>
                </a:solidFill>
                <a:latin typeface="Raleway"/>
              </a:rPr>
              <a:t>)</a:t>
            </a:r>
          </a:p>
          <a:p>
            <a:pPr algn="l">
              <a:lnSpc>
                <a:spcPts val="3332"/>
              </a:lnSpc>
            </a:pPr>
            <a:endParaRPr lang="en-US" sz="2800" b="0" spc="16" dirty="0">
              <a:solidFill>
                <a:srgbClr val="000000"/>
              </a:solidFill>
              <a:latin typeface="Raleway"/>
            </a:endParaRPr>
          </a:p>
        </p:txBody>
      </p:sp>
      <p:sp>
        <p:nvSpPr>
          <p:cNvPr id="12" name="TextBox 7"/>
          <p:cNvSpPr txBox="1"/>
          <p:nvPr/>
        </p:nvSpPr>
        <p:spPr>
          <a:xfrm>
            <a:off x="915753" y="8223451"/>
            <a:ext cx="5373245" cy="1846659"/>
          </a:xfrm>
          <a:prstGeom prst="rect">
            <a:avLst/>
          </a:prstGeom>
        </p:spPr>
        <p:txBody>
          <a:bodyPr wrap="square" lIns="0" tIns="0" rIns="0" bIns="0" rtlCol="0" anchor="t">
            <a:spAutoFit/>
          </a:bodyPr>
          <a:lstStyle/>
          <a:p>
            <a:pPr marL="279400" lvl="1">
              <a:lnSpc>
                <a:spcPts val="3570"/>
              </a:lnSpc>
            </a:pPr>
            <a:r>
              <a:rPr lang="en-US" sz="3000" b="1" u="sng" spc="170" dirty="0">
                <a:solidFill>
                  <a:srgbClr val="55A51C"/>
                </a:solidFill>
                <a:latin typeface="Raleway"/>
              </a:rPr>
              <a:t>MANY OPTIONS:</a:t>
            </a:r>
          </a:p>
          <a:p>
            <a:pPr marL="576263" lvl="1" indent="-296863">
              <a:lnSpc>
                <a:spcPts val="3570"/>
              </a:lnSpc>
              <a:buFont typeface="Arial" panose="020B0604020202020204" pitchFamily="34" charset="0"/>
              <a:buChar char="•"/>
            </a:pPr>
            <a:r>
              <a:rPr lang="en-US" sz="3000" b="1" spc="170" dirty="0">
                <a:solidFill>
                  <a:srgbClr val="005ABB"/>
                </a:solidFill>
                <a:latin typeface="Raleway"/>
              </a:rPr>
              <a:t>Awards/Honors</a:t>
            </a:r>
          </a:p>
          <a:p>
            <a:pPr marL="561340" lvl="1" indent="-280670">
              <a:lnSpc>
                <a:spcPts val="3570"/>
              </a:lnSpc>
              <a:buFont typeface="Arial"/>
              <a:buChar char="•"/>
            </a:pPr>
            <a:r>
              <a:rPr lang="en-US" sz="3000" b="1" spc="170" dirty="0">
                <a:solidFill>
                  <a:srgbClr val="005ABB"/>
                </a:solidFill>
                <a:latin typeface="Raleway"/>
              </a:rPr>
              <a:t>Thesis/Research</a:t>
            </a:r>
          </a:p>
          <a:p>
            <a:pPr marL="561340" lvl="1" indent="-280670">
              <a:lnSpc>
                <a:spcPts val="3570"/>
              </a:lnSpc>
              <a:buFont typeface="Arial"/>
              <a:buChar char="•"/>
            </a:pPr>
            <a:r>
              <a:rPr lang="en-US" sz="3000" b="1" spc="170" dirty="0">
                <a:solidFill>
                  <a:srgbClr val="005ABB"/>
                </a:solidFill>
                <a:latin typeface="Raleway"/>
              </a:rPr>
              <a:t>Athletics</a:t>
            </a:r>
          </a:p>
        </p:txBody>
      </p:sp>
      <p:sp>
        <p:nvSpPr>
          <p:cNvPr id="15" name="TextBox 7"/>
          <p:cNvSpPr txBox="1"/>
          <p:nvPr/>
        </p:nvSpPr>
        <p:spPr>
          <a:xfrm>
            <a:off x="5146872" y="8244260"/>
            <a:ext cx="6869777" cy="1846659"/>
          </a:xfrm>
          <a:prstGeom prst="rect">
            <a:avLst/>
          </a:prstGeom>
        </p:spPr>
        <p:txBody>
          <a:bodyPr wrap="square" lIns="0" tIns="0" rIns="0" bIns="0" rtlCol="0" anchor="t">
            <a:spAutoFit/>
          </a:bodyPr>
          <a:lstStyle/>
          <a:p>
            <a:pPr marL="561340" lvl="1" indent="-280670">
              <a:lnSpc>
                <a:spcPts val="3570"/>
              </a:lnSpc>
              <a:buFont typeface="Arial"/>
              <a:buChar char="•"/>
            </a:pPr>
            <a:r>
              <a:rPr lang="en-US" sz="3000" b="1" spc="170" dirty="0">
                <a:solidFill>
                  <a:srgbClr val="005ABB"/>
                </a:solidFill>
                <a:latin typeface="Raleway"/>
              </a:rPr>
              <a:t>Study Abroad</a:t>
            </a:r>
            <a:r>
              <a:rPr lang="en-US" sz="3000" spc="170" dirty="0">
                <a:solidFill>
                  <a:srgbClr val="005ABB"/>
                </a:solidFill>
                <a:latin typeface="Raleway"/>
              </a:rPr>
              <a:t> (if counted </a:t>
            </a:r>
            <a:br>
              <a:rPr lang="en-US" sz="3000" spc="170" dirty="0">
                <a:solidFill>
                  <a:srgbClr val="005ABB"/>
                </a:solidFill>
                <a:latin typeface="Raleway"/>
              </a:rPr>
            </a:br>
            <a:r>
              <a:rPr lang="en-US" sz="3000" spc="170" dirty="0">
                <a:solidFill>
                  <a:srgbClr val="005ABB"/>
                </a:solidFill>
                <a:latin typeface="Raleway"/>
              </a:rPr>
              <a:t>toward degree)</a:t>
            </a:r>
          </a:p>
          <a:p>
            <a:pPr marL="561340" lvl="1" indent="-280670">
              <a:lnSpc>
                <a:spcPts val="3570"/>
              </a:lnSpc>
              <a:buFont typeface="Arial"/>
              <a:buChar char="•"/>
            </a:pPr>
            <a:r>
              <a:rPr lang="en-US" sz="3000" b="1" spc="170" dirty="0">
                <a:solidFill>
                  <a:srgbClr val="005ABB"/>
                </a:solidFill>
                <a:latin typeface="Raleway"/>
              </a:rPr>
              <a:t>Licenses</a:t>
            </a:r>
          </a:p>
          <a:p>
            <a:pPr marL="561340" lvl="1" indent="-280670">
              <a:lnSpc>
                <a:spcPts val="3570"/>
              </a:lnSpc>
              <a:buFont typeface="Arial"/>
              <a:buChar char="•"/>
            </a:pPr>
            <a:r>
              <a:rPr lang="en-US" sz="3000" b="1" spc="170" dirty="0">
                <a:solidFill>
                  <a:srgbClr val="005ABB"/>
                </a:solidFill>
                <a:latin typeface="Raleway"/>
              </a:rPr>
              <a:t>Employment </a:t>
            </a:r>
            <a:r>
              <a:rPr lang="en-US" sz="3000" spc="170" dirty="0">
                <a:solidFill>
                  <a:srgbClr val="005ABB"/>
                </a:solidFill>
                <a:latin typeface="Raleway"/>
              </a:rPr>
              <a:t>(e.g. TA/reader)</a:t>
            </a:r>
          </a:p>
        </p:txBody>
      </p:sp>
      <p:sp>
        <p:nvSpPr>
          <p:cNvPr id="14" name="TextBox 4"/>
          <p:cNvSpPr txBox="1"/>
          <p:nvPr/>
        </p:nvSpPr>
        <p:spPr>
          <a:xfrm>
            <a:off x="9050270" y="1155502"/>
            <a:ext cx="9182627" cy="692497"/>
          </a:xfrm>
          <a:prstGeom prst="rect">
            <a:avLst/>
          </a:prstGeom>
        </p:spPr>
        <p:txBody>
          <a:bodyPr wrap="square" lIns="0" tIns="0" rIns="0" bIns="0" rtlCol="0" anchor="t">
            <a:spAutoFit/>
          </a:bodyPr>
          <a:lstStyle/>
          <a:p>
            <a:r>
              <a:rPr lang="en-US" sz="4500" b="1" dirty="0">
                <a:solidFill>
                  <a:srgbClr val="55A51C"/>
                </a:solidFill>
                <a:latin typeface="Raleway"/>
              </a:rPr>
              <a:t>Leverage subheadings!</a:t>
            </a:r>
          </a:p>
        </p:txBody>
      </p:sp>
      <p:sp>
        <p:nvSpPr>
          <p:cNvPr id="16" name="TextBox 2"/>
          <p:cNvSpPr txBox="1"/>
          <p:nvPr/>
        </p:nvSpPr>
        <p:spPr>
          <a:xfrm>
            <a:off x="1028700" y="881496"/>
            <a:ext cx="8191499" cy="1013098"/>
          </a:xfrm>
          <a:prstGeom prst="rect">
            <a:avLst/>
          </a:prstGeom>
        </p:spPr>
        <p:txBody>
          <a:bodyPr wrap="square" lIns="0" tIns="0" rIns="0" bIns="0" rtlCol="0" anchor="t">
            <a:spAutoFit/>
          </a:bodyPr>
          <a:lstStyle/>
          <a:p>
            <a:pPr algn="l">
              <a:lnSpc>
                <a:spcPts val="7920"/>
              </a:lnSpc>
            </a:pPr>
            <a:r>
              <a:rPr lang="en-US" sz="6500" b="1" dirty="0">
                <a:solidFill>
                  <a:srgbClr val="55A51C"/>
                </a:solidFill>
                <a:latin typeface="Raleway"/>
              </a:rPr>
              <a:t>EDUCATION TIP #3:</a:t>
            </a:r>
          </a:p>
        </p:txBody>
      </p:sp>
      <p:sp>
        <p:nvSpPr>
          <p:cNvPr id="17" name="Right Arrow 16"/>
          <p:cNvSpPr/>
          <p:nvPr/>
        </p:nvSpPr>
        <p:spPr>
          <a:xfrm>
            <a:off x="1278397" y="6619597"/>
            <a:ext cx="742458" cy="623369"/>
          </a:xfrm>
          <a:prstGeom prst="rightArrow">
            <a:avLst/>
          </a:prstGeom>
          <a:solidFill>
            <a:srgbClr val="55A51C"/>
          </a:solidFill>
          <a:ln>
            <a:solidFill>
              <a:srgbClr val="55A5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a:off x="1278397" y="3813912"/>
            <a:ext cx="742458" cy="623369"/>
          </a:xfrm>
          <a:prstGeom prst="rightArrow">
            <a:avLst/>
          </a:prstGeom>
          <a:solidFill>
            <a:srgbClr val="55A51C"/>
          </a:solidFill>
          <a:ln>
            <a:solidFill>
              <a:srgbClr val="55A5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6"/>
          <p:cNvPicPr>
            <a:picLocks noChangeAspect="1"/>
          </p:cNvPicPr>
          <p:nvPr/>
        </p:nvPicPr>
        <p:blipFill>
          <a:blip r:embed="rId3"/>
          <a:srcRect t="12747" r="10488"/>
          <a:stretch>
            <a:fillRect/>
          </a:stretch>
        </p:blipFill>
        <p:spPr>
          <a:xfrm rot="-570460">
            <a:off x="11642053" y="8575425"/>
            <a:ext cx="1801076" cy="1170786"/>
          </a:xfrm>
          <a:prstGeom prst="rect">
            <a:avLst/>
          </a:prstGeom>
        </p:spPr>
      </p:pic>
      <p:pic>
        <p:nvPicPr>
          <p:cNvPr id="20" name="Picture 7"/>
          <p:cNvPicPr>
            <a:picLocks noChangeAspect="1"/>
          </p:cNvPicPr>
          <p:nvPr/>
        </p:nvPicPr>
        <p:blipFill>
          <a:blip r:embed="rId4"/>
          <a:srcRect l="16361" r="13299"/>
          <a:stretch>
            <a:fillRect/>
          </a:stretch>
        </p:blipFill>
        <p:spPr>
          <a:xfrm>
            <a:off x="13062155" y="8321816"/>
            <a:ext cx="1518967" cy="1637622"/>
          </a:xfrm>
          <a:prstGeom prst="rect">
            <a:avLst/>
          </a:prstGeom>
        </p:spPr>
      </p:pic>
      <p:pic>
        <p:nvPicPr>
          <p:cNvPr id="21" name="Picture 8"/>
          <p:cNvPicPr>
            <a:picLocks noChangeAspect="1"/>
          </p:cNvPicPr>
          <p:nvPr/>
        </p:nvPicPr>
        <p:blipFill>
          <a:blip r:embed="rId5"/>
          <a:srcRect/>
          <a:stretch>
            <a:fillRect/>
          </a:stretch>
        </p:blipFill>
        <p:spPr>
          <a:xfrm rot="639471">
            <a:off x="14508769" y="8552747"/>
            <a:ext cx="1854998" cy="1329801"/>
          </a:xfrm>
          <a:prstGeom prst="rect">
            <a:avLst/>
          </a:prstGeom>
        </p:spPr>
      </p:pic>
      <p:pic>
        <p:nvPicPr>
          <p:cNvPr id="22" name="Picture 9"/>
          <p:cNvPicPr>
            <a:picLocks noChangeAspect="1"/>
          </p:cNvPicPr>
          <p:nvPr/>
        </p:nvPicPr>
        <p:blipFill>
          <a:blip r:embed="rId6"/>
          <a:srcRect/>
          <a:stretch>
            <a:fillRect/>
          </a:stretch>
        </p:blipFill>
        <p:spPr>
          <a:xfrm>
            <a:off x="15957476" y="8467943"/>
            <a:ext cx="1737737" cy="1300407"/>
          </a:xfrm>
          <a:prstGeom prst="rect">
            <a:avLst/>
          </a:prstGeom>
        </p:spPr>
      </p:pic>
    </p:spTree>
    <p:extLst>
      <p:ext uri="{BB962C8B-B14F-4D97-AF65-F5344CB8AC3E}">
        <p14:creationId xmlns:p14="http://schemas.microsoft.com/office/powerpoint/2010/main" val="69141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DCECF0"/>
        </a:solidFill>
        <a:effectLst/>
      </p:bgPr>
    </p:bg>
    <p:spTree>
      <p:nvGrpSpPr>
        <p:cNvPr id="1" name=""/>
        <p:cNvGrpSpPr/>
        <p:nvPr/>
      </p:nvGrpSpPr>
      <p:grpSpPr>
        <a:xfrm>
          <a:off x="0" y="0"/>
          <a:ext cx="0" cy="0"/>
          <a:chOff x="0" y="0"/>
          <a:chExt cx="0" cy="0"/>
        </a:xfrm>
      </p:grpSpPr>
      <p:sp>
        <p:nvSpPr>
          <p:cNvPr id="12" name="Rectangle 11"/>
          <p:cNvSpPr/>
          <p:nvPr/>
        </p:nvSpPr>
        <p:spPr>
          <a:xfrm>
            <a:off x="1006838" y="3322145"/>
            <a:ext cx="8885157" cy="1095537"/>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1028700" y="564430"/>
            <a:ext cx="9234346" cy="1048269"/>
          </a:xfrm>
          <a:prstGeom prst="rect">
            <a:avLst/>
          </a:prstGeom>
        </p:spPr>
        <p:txBody>
          <a:bodyPr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7200" b="1" i="0" u="none" strike="noStrike" kern="1200" cap="none" spc="0" normalizeH="0" baseline="0" noProof="0">
                <a:ln>
                  <a:noFill/>
                </a:ln>
                <a:solidFill>
                  <a:srgbClr val="55A51C"/>
                </a:solidFill>
                <a:effectLst/>
                <a:uLnTx/>
                <a:uFillTx/>
                <a:latin typeface="Raleway"/>
                <a:ea typeface="+mn-ea"/>
                <a:cs typeface="+mn-cs"/>
              </a:rPr>
              <a:t>PEER</a:t>
            </a:r>
            <a:r>
              <a:rPr lang="en-US" sz="7200" b="1">
                <a:solidFill>
                  <a:srgbClr val="55A51C"/>
                </a:solidFill>
                <a:latin typeface="Raleway"/>
              </a:rPr>
              <a:t> </a:t>
            </a:r>
            <a:r>
              <a:rPr kumimoji="0" lang="en-US" sz="7200" b="1" i="0" u="none" strike="noStrike" kern="1200" cap="none" spc="0" normalizeH="0" baseline="0" noProof="0">
                <a:ln>
                  <a:noFill/>
                </a:ln>
                <a:solidFill>
                  <a:srgbClr val="55A51C"/>
                </a:solidFill>
                <a:effectLst/>
                <a:uLnTx/>
                <a:uFillTx/>
                <a:latin typeface="Raleway"/>
                <a:ea typeface="+mn-ea"/>
                <a:cs typeface="+mn-cs"/>
              </a:rPr>
              <a:t>REVIEW</a:t>
            </a:r>
          </a:p>
        </p:txBody>
      </p:sp>
      <p:sp>
        <p:nvSpPr>
          <p:cNvPr id="4" name="TextBox 4"/>
          <p:cNvSpPr txBox="1"/>
          <p:nvPr/>
        </p:nvSpPr>
        <p:spPr>
          <a:xfrm>
            <a:off x="1028700" y="1817134"/>
            <a:ext cx="8350293" cy="564257"/>
          </a:xfrm>
          <a:prstGeom prst="rect">
            <a:avLst/>
          </a:prstGeom>
        </p:spPr>
        <p:txBody>
          <a:bodyPr lIns="0" tIns="0" rIns="0" bIns="0" rtlCol="0" anchor="t">
            <a:spAutoFit/>
          </a:bodyPr>
          <a:lstStyle/>
          <a:p>
            <a:pPr marL="0" marR="0" lvl="0" indent="0" algn="l" defTabSz="914400" rtl="0" eaLnBrk="1" fontAlgn="auto" latinLnBrk="0" hangingPunct="1">
              <a:lnSpc>
                <a:spcPts val="4420"/>
              </a:lnSpc>
              <a:spcBef>
                <a:spcPts val="0"/>
              </a:spcBef>
              <a:spcAft>
                <a:spcPts val="0"/>
              </a:spcAft>
              <a:buClrTx/>
              <a:buSzTx/>
              <a:buFontTx/>
              <a:buNone/>
              <a:tabLst/>
              <a:defRPr/>
            </a:pPr>
            <a:r>
              <a:rPr kumimoji="0" lang="en-US" sz="3400" b="1" i="0" u="none" strike="noStrike" kern="1200" cap="none" spc="0" normalizeH="0" baseline="0" noProof="0">
                <a:ln>
                  <a:noFill/>
                </a:ln>
                <a:solidFill>
                  <a:srgbClr val="005ABB"/>
                </a:solidFill>
                <a:effectLst/>
                <a:uLnTx/>
                <a:uFillTx/>
                <a:latin typeface="Raleway"/>
                <a:ea typeface="+mn-ea"/>
                <a:cs typeface="+mn-cs"/>
              </a:rPr>
              <a:t>FORMATTING + EDUCATION SECTION</a:t>
            </a:r>
          </a:p>
        </p:txBody>
      </p:sp>
      <p:sp>
        <p:nvSpPr>
          <p:cNvPr id="5" name="AutoShape 5"/>
          <p:cNvSpPr/>
          <p:nvPr/>
        </p:nvSpPr>
        <p:spPr>
          <a:xfrm>
            <a:off x="1028700" y="1612700"/>
            <a:ext cx="5073021" cy="85725"/>
          </a:xfrm>
          <a:prstGeom prst="rect">
            <a:avLst/>
          </a:prstGeom>
          <a:solidFill>
            <a:srgbClr val="55A51C"/>
          </a:solidFill>
        </p:spPr>
        <p:txBody>
          <a:bodyPr/>
          <a:lstStyle/>
          <a:p>
            <a:endParaRPr lang="en-US"/>
          </a:p>
        </p:txBody>
      </p:sp>
      <p:sp>
        <p:nvSpPr>
          <p:cNvPr id="6" name="TextBox 6"/>
          <p:cNvSpPr txBox="1"/>
          <p:nvPr/>
        </p:nvSpPr>
        <p:spPr>
          <a:xfrm>
            <a:off x="1028700" y="3868232"/>
            <a:ext cx="9649924" cy="984885"/>
          </a:xfrm>
          <a:prstGeom prst="rect">
            <a:avLst/>
          </a:prstGeom>
        </p:spPr>
        <p:txBody>
          <a:bodyPr wrap="square" lIns="0" tIns="0" rIns="0" bIns="0" rtlCol="0" anchor="t">
            <a:spAutoFit/>
          </a:bodyPr>
          <a:lstStyle/>
          <a:p>
            <a:pPr>
              <a:defRPr/>
            </a:pPr>
            <a:r>
              <a:rPr kumimoji="0" lang="en-US" sz="3200" b="1" i="0" u="none" strike="noStrike" kern="1200" cap="none" spc="71" normalizeH="0" baseline="0" noProof="0">
                <a:ln>
                  <a:noFill/>
                </a:ln>
                <a:solidFill>
                  <a:srgbClr val="55A51C"/>
                </a:solidFill>
                <a:effectLst/>
                <a:uLnTx/>
                <a:uFillTx/>
                <a:latin typeface="Raleway"/>
                <a:ea typeface="+mn-ea"/>
                <a:cs typeface="+mn-cs"/>
              </a:rPr>
              <a:t>Download</a:t>
            </a:r>
            <a:r>
              <a:rPr lang="en-US" sz="3200" b="1" spc="71">
                <a:solidFill>
                  <a:srgbClr val="55A51C"/>
                </a:solidFill>
                <a:latin typeface="Raleway"/>
              </a:rPr>
              <a:t> the 1-page </a:t>
            </a:r>
            <a:r>
              <a:rPr lang="en-US" sz="3200" b="1" spc="71" dirty="0">
                <a:solidFill>
                  <a:srgbClr val="55A51C"/>
                </a:solidFill>
                <a:latin typeface="Raleway"/>
              </a:rPr>
              <a:t>or 2-page </a:t>
            </a:r>
            <a:r>
              <a:rPr lang="en-US" sz="3200" b="1" spc="71">
                <a:solidFill>
                  <a:srgbClr val="55A51C"/>
                </a:solidFill>
                <a:latin typeface="Raleway"/>
              </a:rPr>
              <a:t>adjustable resume template from </a:t>
            </a:r>
            <a:r>
              <a:rPr lang="en-US" sz="3200" b="1" spc="71" dirty="0">
                <a:solidFill>
                  <a:srgbClr val="55A51C"/>
                </a:solidFill>
                <a:latin typeface="Raleway"/>
              </a:rPr>
              <a:t>BrenConnect</a:t>
            </a:r>
            <a:r>
              <a:rPr lang="en-US" sz="3200" b="1" spc="71">
                <a:solidFill>
                  <a:srgbClr val="55A51C"/>
                </a:solidFill>
                <a:latin typeface="Raleway"/>
              </a:rPr>
              <a:t> </a:t>
            </a:r>
            <a:r>
              <a:rPr lang="en-US" sz="3200" b="1" spc="71">
                <a:solidFill>
                  <a:srgbClr val="55A51C"/>
                </a:solidFill>
                <a:latin typeface="Raleway"/>
                <a:hlinkClick r:id="rId3"/>
              </a:rPr>
              <a:t>here</a:t>
            </a:r>
            <a:endParaRPr lang="en-US" sz="3200" b="1" spc="71" dirty="0">
              <a:solidFill>
                <a:srgbClr val="55A51C"/>
              </a:solidFill>
              <a:latin typeface="Raleway"/>
            </a:endParaRPr>
          </a:p>
        </p:txBody>
      </p:sp>
      <p:pic>
        <p:nvPicPr>
          <p:cNvPr id="7" name="Picture 7"/>
          <p:cNvPicPr>
            <a:picLocks noChangeAspect="1"/>
          </p:cNvPicPr>
          <p:nvPr/>
        </p:nvPicPr>
        <p:blipFill>
          <a:blip r:embed="rId4"/>
          <a:srcRect/>
          <a:stretch>
            <a:fillRect/>
          </a:stretch>
        </p:blipFill>
        <p:spPr>
          <a:xfrm>
            <a:off x="958241" y="2423019"/>
            <a:ext cx="821307" cy="821307"/>
          </a:xfrm>
          <a:prstGeom prst="rect">
            <a:avLst/>
          </a:prstGeom>
        </p:spPr>
      </p:pic>
      <p:sp>
        <p:nvSpPr>
          <p:cNvPr id="8" name="TextBox 8"/>
          <p:cNvSpPr txBox="1"/>
          <p:nvPr/>
        </p:nvSpPr>
        <p:spPr>
          <a:xfrm>
            <a:off x="1789638" y="2522618"/>
            <a:ext cx="8882028" cy="461665"/>
          </a:xfrm>
          <a:prstGeom prst="rect">
            <a:avLst/>
          </a:prstGeom>
        </p:spPr>
        <p:txBody>
          <a:bodyPr lIns="0" tIns="0" rIns="0" bIns="0" rtlCol="0" anchor="t">
            <a:spAutoFit/>
          </a:bodyPr>
          <a:lstStyle/>
          <a:p>
            <a:pPr marL="0" marR="0" lvl="0" indent="0" algn="l" defTabSz="914400" rtl="0" eaLnBrk="1" fontAlgn="auto" latinLnBrk="0" hangingPunct="1">
              <a:lnSpc>
                <a:spcPts val="3638"/>
              </a:lnSpc>
              <a:spcBef>
                <a:spcPts val="0"/>
              </a:spcBef>
              <a:spcAft>
                <a:spcPts val="0"/>
              </a:spcAft>
              <a:buClrTx/>
              <a:buSzTx/>
              <a:buFontTx/>
              <a:buNone/>
              <a:tabLst/>
              <a:defRPr/>
            </a:pPr>
            <a:r>
              <a:rPr kumimoji="0" lang="en-US" sz="3400" b="1" i="0" u="none" strike="noStrike" kern="1200" cap="none" spc="57" normalizeH="0" baseline="0" noProof="0">
                <a:ln>
                  <a:noFill/>
                </a:ln>
                <a:solidFill>
                  <a:srgbClr val="005ABB"/>
                </a:solidFill>
                <a:effectLst/>
                <a:uLnTx/>
                <a:uFillTx/>
                <a:latin typeface="Raleway"/>
                <a:ea typeface="+mn-ea"/>
                <a:cs typeface="+mn-cs"/>
              </a:rPr>
              <a:t>5 minutes</a:t>
            </a:r>
          </a:p>
        </p:txBody>
      </p:sp>
      <p:pic>
        <p:nvPicPr>
          <p:cNvPr id="10" name="Picture 2"/>
          <p:cNvPicPr>
            <a:picLocks noChangeAspect="1"/>
          </p:cNvPicPr>
          <p:nvPr/>
        </p:nvPicPr>
        <p:blipFill rotWithShape="1">
          <a:blip r:embed="rId5"/>
          <a:srcRect l="28962" t="10082" r="3412" b="24971"/>
          <a:stretch/>
        </p:blipFill>
        <p:spPr>
          <a:xfrm>
            <a:off x="11224507" y="-38100"/>
            <a:ext cx="7215893" cy="10395194"/>
          </a:xfrm>
          <a:prstGeom prst="rect">
            <a:avLst/>
          </a:prstGeom>
        </p:spPr>
      </p:pic>
      <p:sp>
        <p:nvSpPr>
          <p:cNvPr id="11" name="TextBox 7"/>
          <p:cNvSpPr txBox="1"/>
          <p:nvPr/>
        </p:nvSpPr>
        <p:spPr>
          <a:xfrm>
            <a:off x="1034716" y="5371118"/>
            <a:ext cx="9642966" cy="1969770"/>
          </a:xfrm>
          <a:prstGeom prst="rect">
            <a:avLst/>
          </a:prstGeom>
        </p:spPr>
        <p:txBody>
          <a:bodyPr lIns="0" tIns="0" rIns="0" bIns="0" rtlCol="0" anchor="t">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3200" b="1" i="0" u="none" strike="noStrike" kern="1200" cap="none" spc="71" normalizeH="0" baseline="0" noProof="0">
                <a:ln>
                  <a:noFill/>
                </a:ln>
                <a:solidFill>
                  <a:srgbClr val="55A51C"/>
                </a:solidFill>
                <a:effectLst/>
                <a:uLnTx/>
                <a:uFillTx/>
                <a:latin typeface="Raleway"/>
                <a:ea typeface="+mn-ea"/>
                <a:cs typeface="+mn-cs"/>
              </a:rPr>
              <a:t>Education Section</a:t>
            </a:r>
            <a:r>
              <a:rPr kumimoji="0" lang="en-US" sz="3200" b="1" i="0" u="none" strike="noStrike" kern="1200" cap="none" spc="71" normalizeH="0" noProof="0">
                <a:ln>
                  <a:noFill/>
                </a:ln>
                <a:solidFill>
                  <a:srgbClr val="55A51C"/>
                </a:solidFill>
                <a:effectLst/>
                <a:uLnTx/>
                <a:uFillTx/>
                <a:latin typeface="Raleway"/>
                <a:ea typeface="+mn-ea"/>
                <a:cs typeface="+mn-cs"/>
              </a:rPr>
              <a:t> – </a:t>
            </a:r>
            <a:r>
              <a:rPr kumimoji="0" lang="en-US" sz="3200" b="1" i="0" u="none" strike="noStrike" kern="1200" cap="none" spc="71" normalizeH="0" baseline="0" noProof="0">
                <a:ln>
                  <a:noFill/>
                </a:ln>
                <a:solidFill>
                  <a:srgbClr val="55A51C"/>
                </a:solidFill>
                <a:effectLst/>
                <a:uLnTx/>
                <a:uFillTx/>
                <a:latin typeface="Raleway"/>
                <a:ea typeface="+mn-ea"/>
                <a:cs typeface="+mn-cs"/>
              </a:rPr>
              <a:t>Questions to Ask</a:t>
            </a:r>
            <a:endParaRPr kumimoji="0" lang="en-US" sz="4200" b="1" i="0" u="none" strike="noStrike" kern="1200" cap="none" spc="71" normalizeH="0" baseline="0" noProof="0">
              <a:ln>
                <a:noFill/>
              </a:ln>
              <a:solidFill>
                <a:srgbClr val="55A51C"/>
              </a:solidFill>
              <a:effectLst/>
              <a:uLnTx/>
              <a:uFillTx/>
              <a:latin typeface="Raleway"/>
              <a:ea typeface="+mn-ea"/>
              <a:cs typeface="+mn-cs"/>
            </a:endParaRPr>
          </a:p>
          <a:p>
            <a:pPr marL="528320" marR="0" lvl="1" indent="-264160" algn="l" defTabSz="914400" rtl="0" eaLnBrk="1" fontAlgn="auto" latinLnBrk="0" hangingPunct="1">
              <a:spcBef>
                <a:spcPts val="0"/>
              </a:spcBef>
              <a:spcAft>
                <a:spcPts val="0"/>
              </a:spcAft>
              <a:buClrTx/>
              <a:buSzTx/>
              <a:buFont typeface="Arial"/>
              <a:buChar char="•"/>
              <a:tabLst/>
              <a:defRPr/>
            </a:pPr>
            <a:r>
              <a:rPr kumimoji="0" lang="en-US" sz="3200" b="0" i="0" u="none" strike="noStrike" kern="1200" cap="none" spc="160" normalizeH="0" baseline="0" noProof="0">
                <a:ln>
                  <a:noFill/>
                </a:ln>
                <a:solidFill>
                  <a:srgbClr val="005ABB"/>
                </a:solidFill>
                <a:effectLst/>
                <a:uLnTx/>
                <a:uFillTx/>
                <a:latin typeface="Raleway"/>
                <a:ea typeface="+mn-ea"/>
                <a:cs typeface="+mn-cs"/>
              </a:rPr>
              <a:t>Turn to the person next to you – what do you think you should include in this section from your undergrad experience?</a:t>
            </a:r>
          </a:p>
        </p:txBody>
      </p:sp>
    </p:spTree>
    <p:extLst>
      <p:ext uri="{BB962C8B-B14F-4D97-AF65-F5344CB8AC3E}">
        <p14:creationId xmlns:p14="http://schemas.microsoft.com/office/powerpoint/2010/main" val="3434479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BEEAF1"/>
        </a:solidFill>
        <a:effectLst/>
      </p:bgPr>
    </p:bg>
    <p:spTree>
      <p:nvGrpSpPr>
        <p:cNvPr id="1" name=""/>
        <p:cNvGrpSpPr/>
        <p:nvPr/>
      </p:nvGrpSpPr>
      <p:grpSpPr>
        <a:xfrm>
          <a:off x="0" y="0"/>
          <a:ext cx="0" cy="0"/>
          <a:chOff x="0" y="0"/>
          <a:chExt cx="0" cy="0"/>
        </a:xfrm>
      </p:grpSpPr>
      <p:pic>
        <p:nvPicPr>
          <p:cNvPr id="8" name="Picture 2"/>
          <p:cNvPicPr>
            <a:picLocks noChangeAspect="1"/>
          </p:cNvPicPr>
          <p:nvPr/>
        </p:nvPicPr>
        <p:blipFill>
          <a:blip r:embed="rId3"/>
          <a:srcRect l="470" r="470"/>
          <a:stretch>
            <a:fillRect/>
          </a:stretch>
        </p:blipFill>
        <p:spPr>
          <a:xfrm>
            <a:off x="11314857" y="0"/>
            <a:ext cx="7172529" cy="10857565"/>
          </a:xfrm>
          <a:prstGeom prst="rect">
            <a:avLst/>
          </a:prstGeom>
        </p:spPr>
      </p:pic>
      <p:sp>
        <p:nvSpPr>
          <p:cNvPr id="3" name="TextBox 3"/>
          <p:cNvSpPr txBox="1"/>
          <p:nvPr/>
        </p:nvSpPr>
        <p:spPr>
          <a:xfrm>
            <a:off x="1028700" y="564430"/>
            <a:ext cx="13220700" cy="1013098"/>
          </a:xfrm>
          <a:prstGeom prst="rect">
            <a:avLst/>
          </a:prstGeom>
        </p:spPr>
        <p:txBody>
          <a:bodyPr wrap="square" lIns="0" tIns="0" rIns="0" bIns="0" rtlCol="0" anchor="t">
            <a:spAutoFit/>
          </a:bodyPr>
          <a:lstStyle/>
          <a:p>
            <a:pPr algn="l">
              <a:lnSpc>
                <a:spcPts val="7920"/>
              </a:lnSpc>
            </a:pPr>
            <a:r>
              <a:rPr lang="en-US" sz="6700" b="1" dirty="0">
                <a:solidFill>
                  <a:srgbClr val="55A51C"/>
                </a:solidFill>
                <a:latin typeface="Raleway"/>
              </a:rPr>
              <a:t>THE VISION</a:t>
            </a:r>
          </a:p>
        </p:txBody>
      </p:sp>
      <p:sp>
        <p:nvSpPr>
          <p:cNvPr id="4" name="TextBox 4"/>
          <p:cNvSpPr txBox="1"/>
          <p:nvPr/>
        </p:nvSpPr>
        <p:spPr>
          <a:xfrm>
            <a:off x="1028700" y="1746675"/>
            <a:ext cx="8350293" cy="573925"/>
          </a:xfrm>
          <a:prstGeom prst="rect">
            <a:avLst/>
          </a:prstGeom>
        </p:spPr>
        <p:txBody>
          <a:bodyPr lIns="0" tIns="0" rIns="0" bIns="0" rtlCol="0" anchor="t">
            <a:spAutoFit/>
          </a:bodyPr>
          <a:lstStyle/>
          <a:p>
            <a:pPr algn="l">
              <a:lnSpc>
                <a:spcPts val="4420"/>
              </a:lnSpc>
            </a:pPr>
            <a:r>
              <a:rPr lang="en-US" sz="3400" b="1" dirty="0">
                <a:solidFill>
                  <a:srgbClr val="005ABB"/>
                </a:solidFill>
                <a:latin typeface="Raleway"/>
              </a:rPr>
              <a:t>EXPERIENCE SECTION(S)</a:t>
            </a:r>
          </a:p>
        </p:txBody>
      </p:sp>
      <p:sp>
        <p:nvSpPr>
          <p:cNvPr id="5" name="AutoShape 5"/>
          <p:cNvSpPr/>
          <p:nvPr/>
        </p:nvSpPr>
        <p:spPr>
          <a:xfrm>
            <a:off x="1028700" y="1612700"/>
            <a:ext cx="5073021" cy="85725"/>
          </a:xfrm>
          <a:prstGeom prst="rect">
            <a:avLst/>
          </a:prstGeom>
          <a:solidFill>
            <a:srgbClr val="55A51C"/>
          </a:solidFill>
        </p:spPr>
        <p:txBody>
          <a:bodyPr/>
          <a:lstStyle/>
          <a:p>
            <a:endParaRPr lang="en-US"/>
          </a:p>
        </p:txBody>
      </p:sp>
      <p:sp>
        <p:nvSpPr>
          <p:cNvPr id="6" name="TextBox 6"/>
          <p:cNvSpPr txBox="1"/>
          <p:nvPr/>
        </p:nvSpPr>
        <p:spPr>
          <a:xfrm>
            <a:off x="1028700" y="3434347"/>
            <a:ext cx="8724673" cy="492010"/>
          </a:xfrm>
          <a:prstGeom prst="rect">
            <a:avLst/>
          </a:prstGeom>
        </p:spPr>
        <p:txBody>
          <a:bodyPr lIns="0" tIns="0" rIns="0" bIns="0" rtlCol="0" anchor="t">
            <a:spAutoFit/>
          </a:bodyPr>
          <a:lstStyle/>
          <a:p>
            <a:pPr algn="l">
              <a:lnSpc>
                <a:spcPts val="3919"/>
              </a:lnSpc>
            </a:pPr>
            <a:endParaRPr/>
          </a:p>
        </p:txBody>
      </p:sp>
      <p:pic>
        <p:nvPicPr>
          <p:cNvPr id="2" name="Picture 1"/>
          <p:cNvPicPr>
            <a:picLocks noChangeAspect="1"/>
          </p:cNvPicPr>
          <p:nvPr/>
        </p:nvPicPr>
        <p:blipFill>
          <a:blip r:embed="rId4"/>
          <a:stretch>
            <a:fillRect/>
          </a:stretch>
        </p:blipFill>
        <p:spPr>
          <a:xfrm>
            <a:off x="996411" y="2781300"/>
            <a:ext cx="12410329" cy="71628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t="86866"/>
          <a:stretch/>
        </p:blipFill>
        <p:spPr>
          <a:xfrm>
            <a:off x="271294" y="8577597"/>
            <a:ext cx="12777420" cy="1227493"/>
          </a:xfrm>
          <a:prstGeom prst="rect">
            <a:avLst/>
          </a:prstGeom>
        </p:spPr>
      </p:pic>
      <p:pic>
        <p:nvPicPr>
          <p:cNvPr id="2" name="Picture 1"/>
          <p:cNvPicPr>
            <a:picLocks noChangeAspect="1"/>
          </p:cNvPicPr>
          <p:nvPr/>
        </p:nvPicPr>
        <p:blipFill rotWithShape="1">
          <a:blip r:embed="rId3"/>
          <a:srcRect b="34764"/>
          <a:stretch/>
        </p:blipFill>
        <p:spPr>
          <a:xfrm>
            <a:off x="309394" y="2558472"/>
            <a:ext cx="12739320" cy="6078892"/>
          </a:xfrm>
          <a:prstGeom prst="rect">
            <a:avLst/>
          </a:prstGeom>
        </p:spPr>
      </p:pic>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6" name="AutoShape 6"/>
          <p:cNvSpPr/>
          <p:nvPr/>
        </p:nvSpPr>
        <p:spPr>
          <a:xfrm>
            <a:off x="1028700" y="1911543"/>
            <a:ext cx="6764039" cy="59768"/>
          </a:xfrm>
          <a:prstGeom prst="rect">
            <a:avLst/>
          </a:prstGeom>
          <a:solidFill>
            <a:srgbClr val="55A51C"/>
          </a:solidFill>
        </p:spPr>
        <p:txBody>
          <a:bodyPr/>
          <a:lstStyle/>
          <a:p>
            <a:endParaRPr lang="en-US"/>
          </a:p>
        </p:txBody>
      </p:sp>
      <p:grpSp>
        <p:nvGrpSpPr>
          <p:cNvPr id="8" name="Group 8"/>
          <p:cNvGrpSpPr/>
          <p:nvPr/>
        </p:nvGrpSpPr>
        <p:grpSpPr>
          <a:xfrm>
            <a:off x="12801600" y="2610344"/>
            <a:ext cx="5486399" cy="1363363"/>
            <a:chOff x="0" y="0"/>
            <a:chExt cx="1887308" cy="430949"/>
          </a:xfrm>
        </p:grpSpPr>
        <p:sp>
          <p:nvSpPr>
            <p:cNvPr id="9" name="Freeform 9"/>
            <p:cNvSpPr/>
            <p:nvPr/>
          </p:nvSpPr>
          <p:spPr>
            <a:xfrm>
              <a:off x="0" y="0"/>
              <a:ext cx="1887308" cy="430949"/>
            </a:xfrm>
            <a:custGeom>
              <a:avLst/>
              <a:gdLst/>
              <a:ahLst/>
              <a:cxnLst/>
              <a:rect l="l" t="t" r="r" b="b"/>
              <a:pathLst>
                <a:path w="1887308" h="430949">
                  <a:moveTo>
                    <a:pt x="0" y="0"/>
                  </a:moveTo>
                  <a:lnTo>
                    <a:pt x="1887308" y="0"/>
                  </a:lnTo>
                  <a:lnTo>
                    <a:pt x="1887308" y="430949"/>
                  </a:lnTo>
                  <a:lnTo>
                    <a:pt x="0" y="430949"/>
                  </a:lnTo>
                  <a:close/>
                </a:path>
              </a:pathLst>
            </a:custGeom>
            <a:solidFill>
              <a:srgbClr val="BEEAF1"/>
            </a:solidFill>
          </p:spPr>
          <p:txBody>
            <a:bodyPr/>
            <a:lstStyle/>
            <a:p>
              <a:endParaRPr lang="en-US"/>
            </a:p>
          </p:txBody>
        </p:sp>
      </p:grpSp>
      <p:grpSp>
        <p:nvGrpSpPr>
          <p:cNvPr id="10" name="Group 10"/>
          <p:cNvGrpSpPr/>
          <p:nvPr/>
        </p:nvGrpSpPr>
        <p:grpSpPr>
          <a:xfrm>
            <a:off x="12801600" y="7463626"/>
            <a:ext cx="5486400" cy="2328074"/>
            <a:chOff x="0" y="0"/>
            <a:chExt cx="1887308" cy="496494"/>
          </a:xfrm>
        </p:grpSpPr>
        <p:sp>
          <p:nvSpPr>
            <p:cNvPr id="11" name="Freeform 11"/>
            <p:cNvSpPr/>
            <p:nvPr/>
          </p:nvSpPr>
          <p:spPr>
            <a:xfrm>
              <a:off x="0" y="0"/>
              <a:ext cx="1887308" cy="496494"/>
            </a:xfrm>
            <a:custGeom>
              <a:avLst/>
              <a:gdLst/>
              <a:ahLst/>
              <a:cxnLst/>
              <a:rect l="l" t="t" r="r" b="b"/>
              <a:pathLst>
                <a:path w="1887308" h="496494">
                  <a:moveTo>
                    <a:pt x="0" y="0"/>
                  </a:moveTo>
                  <a:lnTo>
                    <a:pt x="1887308" y="0"/>
                  </a:lnTo>
                  <a:lnTo>
                    <a:pt x="1887308" y="496494"/>
                  </a:lnTo>
                  <a:lnTo>
                    <a:pt x="0" y="496494"/>
                  </a:lnTo>
                  <a:close/>
                </a:path>
              </a:pathLst>
            </a:custGeom>
            <a:solidFill>
              <a:srgbClr val="BCFAA9"/>
            </a:solidFill>
          </p:spPr>
          <p:txBody>
            <a:bodyPr/>
            <a:lstStyle/>
            <a:p>
              <a:endParaRPr lang="en-US"/>
            </a:p>
          </p:txBody>
        </p:sp>
      </p:grpSp>
      <p:grpSp>
        <p:nvGrpSpPr>
          <p:cNvPr id="13" name="Group 13"/>
          <p:cNvGrpSpPr/>
          <p:nvPr/>
        </p:nvGrpSpPr>
        <p:grpSpPr>
          <a:xfrm>
            <a:off x="6048717" y="2577522"/>
            <a:ext cx="5838483" cy="1337197"/>
            <a:chOff x="0" y="0"/>
            <a:chExt cx="1661095" cy="430949"/>
          </a:xfrm>
        </p:grpSpPr>
        <p:sp>
          <p:nvSpPr>
            <p:cNvPr id="14" name="Freeform 14"/>
            <p:cNvSpPr/>
            <p:nvPr/>
          </p:nvSpPr>
          <p:spPr>
            <a:xfrm>
              <a:off x="0" y="0"/>
              <a:ext cx="1661095" cy="430949"/>
            </a:xfrm>
            <a:custGeom>
              <a:avLst/>
              <a:gdLst/>
              <a:ahLst/>
              <a:cxnLst/>
              <a:rect l="l" t="t" r="r" b="b"/>
              <a:pathLst>
                <a:path w="1661095" h="430949">
                  <a:moveTo>
                    <a:pt x="0" y="0"/>
                  </a:moveTo>
                  <a:lnTo>
                    <a:pt x="1661095" y="0"/>
                  </a:lnTo>
                  <a:lnTo>
                    <a:pt x="1661095" y="430949"/>
                  </a:lnTo>
                  <a:lnTo>
                    <a:pt x="0" y="430949"/>
                  </a:lnTo>
                  <a:close/>
                </a:path>
              </a:pathLst>
            </a:custGeom>
            <a:solidFill>
              <a:srgbClr val="BEEAF1"/>
            </a:solidFill>
          </p:spPr>
          <p:txBody>
            <a:bodyPr/>
            <a:lstStyle/>
            <a:p>
              <a:endParaRPr lang="en-US"/>
            </a:p>
          </p:txBody>
        </p:sp>
      </p:grpSp>
      <p:grpSp>
        <p:nvGrpSpPr>
          <p:cNvPr id="15" name="Group 15"/>
          <p:cNvGrpSpPr/>
          <p:nvPr/>
        </p:nvGrpSpPr>
        <p:grpSpPr>
          <a:xfrm>
            <a:off x="6048716" y="7463626"/>
            <a:ext cx="5838484" cy="2328074"/>
            <a:chOff x="0" y="0"/>
            <a:chExt cx="1669288" cy="398177"/>
          </a:xfrm>
          <a:solidFill>
            <a:srgbClr val="BCFAA9"/>
          </a:solidFill>
        </p:grpSpPr>
        <p:sp>
          <p:nvSpPr>
            <p:cNvPr id="16" name="Freeform 16"/>
            <p:cNvSpPr/>
            <p:nvPr/>
          </p:nvSpPr>
          <p:spPr>
            <a:xfrm>
              <a:off x="0" y="0"/>
              <a:ext cx="1669288" cy="398177"/>
            </a:xfrm>
            <a:custGeom>
              <a:avLst/>
              <a:gdLst/>
              <a:ahLst/>
              <a:cxnLst/>
              <a:rect l="l" t="t" r="r" b="b"/>
              <a:pathLst>
                <a:path w="1669288" h="398177">
                  <a:moveTo>
                    <a:pt x="0" y="0"/>
                  </a:moveTo>
                  <a:lnTo>
                    <a:pt x="1669288" y="0"/>
                  </a:lnTo>
                  <a:lnTo>
                    <a:pt x="1669288" y="398177"/>
                  </a:lnTo>
                  <a:lnTo>
                    <a:pt x="0" y="398177"/>
                  </a:lnTo>
                  <a:close/>
                </a:path>
              </a:pathLst>
            </a:custGeom>
            <a:grpFill/>
          </p:spPr>
          <p:txBody>
            <a:bodyPr/>
            <a:lstStyle/>
            <a:p>
              <a:endParaRPr lang="en-US"/>
            </a:p>
          </p:txBody>
        </p:sp>
      </p:grpSp>
      <p:sp>
        <p:nvSpPr>
          <p:cNvPr id="17" name="TextBox 17"/>
          <p:cNvSpPr txBox="1"/>
          <p:nvPr/>
        </p:nvSpPr>
        <p:spPr>
          <a:xfrm>
            <a:off x="6299421" y="7691666"/>
            <a:ext cx="5512467" cy="1846659"/>
          </a:xfrm>
          <a:prstGeom prst="rect">
            <a:avLst/>
          </a:prstGeom>
        </p:spPr>
        <p:txBody>
          <a:bodyPr wrap="square" lIns="0" tIns="0" rIns="0" bIns="0" rtlCol="0" anchor="t">
            <a:spAutoFit/>
          </a:bodyPr>
          <a:lstStyle/>
          <a:p>
            <a:pPr>
              <a:lnSpc>
                <a:spcPts val="3569"/>
              </a:lnSpc>
            </a:pPr>
            <a:r>
              <a:rPr lang="en-US" sz="3000" spc="170" dirty="0">
                <a:solidFill>
                  <a:srgbClr val="005ABB"/>
                </a:solidFill>
                <a:latin typeface="Raleway"/>
              </a:rPr>
              <a:t>What is your less relevant/ substantial experience?</a:t>
            </a:r>
          </a:p>
          <a:p>
            <a:pPr>
              <a:lnSpc>
                <a:spcPts val="3569"/>
              </a:lnSpc>
            </a:pPr>
            <a:endParaRPr lang="en-US" sz="3000" spc="170" dirty="0">
              <a:solidFill>
                <a:srgbClr val="005ABB"/>
              </a:solidFill>
              <a:latin typeface="Raleway"/>
            </a:endParaRPr>
          </a:p>
          <a:p>
            <a:pPr>
              <a:lnSpc>
                <a:spcPts val="3569"/>
              </a:lnSpc>
            </a:pPr>
            <a:r>
              <a:rPr lang="en-US" sz="3000" spc="170" dirty="0">
                <a:solidFill>
                  <a:srgbClr val="005ABB"/>
                </a:solidFill>
                <a:latin typeface="Raleway"/>
              </a:rPr>
              <a:t>What fills resume gaps?</a:t>
            </a:r>
          </a:p>
        </p:txBody>
      </p:sp>
      <p:sp>
        <p:nvSpPr>
          <p:cNvPr id="22" name="TextBox 4"/>
          <p:cNvSpPr txBox="1"/>
          <p:nvPr/>
        </p:nvSpPr>
        <p:spPr>
          <a:xfrm>
            <a:off x="9256721" y="965039"/>
            <a:ext cx="9182627" cy="1384995"/>
          </a:xfrm>
          <a:prstGeom prst="rect">
            <a:avLst/>
          </a:prstGeom>
        </p:spPr>
        <p:txBody>
          <a:bodyPr wrap="square" lIns="0" tIns="0" rIns="0" bIns="0" rtlCol="0" anchor="t">
            <a:spAutoFit/>
          </a:bodyPr>
          <a:lstStyle/>
          <a:p>
            <a:r>
              <a:rPr lang="en-US" sz="4500" b="1" dirty="0">
                <a:solidFill>
                  <a:srgbClr val="55A51C"/>
                </a:solidFill>
                <a:latin typeface="Raleway"/>
              </a:rPr>
              <a:t>Consider multiple sections for future!</a:t>
            </a:r>
          </a:p>
        </p:txBody>
      </p:sp>
      <p:sp>
        <p:nvSpPr>
          <p:cNvPr id="24" name="TextBox 2"/>
          <p:cNvSpPr txBox="1"/>
          <p:nvPr/>
        </p:nvSpPr>
        <p:spPr>
          <a:xfrm>
            <a:off x="1028700" y="881496"/>
            <a:ext cx="8191499" cy="1013098"/>
          </a:xfrm>
          <a:prstGeom prst="rect">
            <a:avLst/>
          </a:prstGeom>
        </p:spPr>
        <p:txBody>
          <a:bodyPr wrap="square" lIns="0" tIns="0" rIns="0" bIns="0" rtlCol="0" anchor="t">
            <a:spAutoFit/>
          </a:bodyPr>
          <a:lstStyle/>
          <a:p>
            <a:pPr algn="l">
              <a:lnSpc>
                <a:spcPts val="7920"/>
              </a:lnSpc>
            </a:pPr>
            <a:r>
              <a:rPr lang="en-US" sz="6500" b="1" dirty="0">
                <a:solidFill>
                  <a:srgbClr val="55A51C"/>
                </a:solidFill>
                <a:latin typeface="Raleway"/>
              </a:rPr>
              <a:t>EXPERIENCE TIP #1:</a:t>
            </a:r>
          </a:p>
        </p:txBody>
      </p:sp>
      <p:sp>
        <p:nvSpPr>
          <p:cNvPr id="25" name="TextBox 17"/>
          <p:cNvSpPr txBox="1"/>
          <p:nvPr/>
        </p:nvSpPr>
        <p:spPr>
          <a:xfrm>
            <a:off x="6299422" y="2783437"/>
            <a:ext cx="4475461" cy="923330"/>
          </a:xfrm>
          <a:prstGeom prst="rect">
            <a:avLst/>
          </a:prstGeom>
        </p:spPr>
        <p:txBody>
          <a:bodyPr wrap="square" lIns="0" tIns="0" rIns="0" bIns="0" rtlCol="0" anchor="t">
            <a:spAutoFit/>
          </a:bodyPr>
          <a:lstStyle/>
          <a:p>
            <a:pPr>
              <a:lnSpc>
                <a:spcPts val="3569"/>
              </a:lnSpc>
            </a:pPr>
            <a:r>
              <a:rPr lang="en-US" sz="3000" spc="170" dirty="0">
                <a:solidFill>
                  <a:srgbClr val="005ABB"/>
                </a:solidFill>
                <a:latin typeface="Raleway"/>
              </a:rPr>
              <a:t>What is your most relevant experience?</a:t>
            </a:r>
          </a:p>
        </p:txBody>
      </p:sp>
      <p:sp>
        <p:nvSpPr>
          <p:cNvPr id="26" name="TextBox 17"/>
          <p:cNvSpPr txBox="1"/>
          <p:nvPr/>
        </p:nvSpPr>
        <p:spPr>
          <a:xfrm>
            <a:off x="13196275" y="2779789"/>
            <a:ext cx="5239285" cy="923330"/>
          </a:xfrm>
          <a:prstGeom prst="rect">
            <a:avLst/>
          </a:prstGeom>
        </p:spPr>
        <p:txBody>
          <a:bodyPr wrap="square" lIns="0" tIns="0" rIns="0" bIns="0" rtlCol="0" anchor="t">
            <a:spAutoFit/>
          </a:bodyPr>
          <a:lstStyle/>
          <a:p>
            <a:pPr lvl="0">
              <a:lnSpc>
                <a:spcPts val="3569"/>
              </a:lnSpc>
            </a:pPr>
            <a:r>
              <a:rPr lang="en-US" sz="3000" b="1" spc="170" dirty="0">
                <a:solidFill>
                  <a:srgbClr val="005ABB"/>
                </a:solidFill>
                <a:latin typeface="Raleway"/>
              </a:rPr>
              <a:t>Main Experience section(s) </a:t>
            </a:r>
            <a:r>
              <a:rPr lang="en-US" sz="3000" spc="170" dirty="0">
                <a:solidFill>
                  <a:srgbClr val="005ABB"/>
                </a:solidFill>
                <a:latin typeface="Raleway"/>
              </a:rPr>
              <a:t>with bullets</a:t>
            </a:r>
          </a:p>
        </p:txBody>
      </p:sp>
      <p:pic>
        <p:nvPicPr>
          <p:cNvPr id="18" name="Picture 18"/>
          <p:cNvPicPr>
            <a:picLocks noChangeAspect="1"/>
          </p:cNvPicPr>
          <p:nvPr/>
        </p:nvPicPr>
        <p:blipFill>
          <a:blip r:embed="rId4"/>
          <a:srcRect/>
          <a:stretch>
            <a:fillRect/>
          </a:stretch>
        </p:blipFill>
        <p:spPr>
          <a:xfrm>
            <a:off x="11387409" y="2947960"/>
            <a:ext cx="1322751" cy="681217"/>
          </a:xfrm>
          <a:prstGeom prst="rect">
            <a:avLst/>
          </a:prstGeom>
        </p:spPr>
      </p:pic>
      <p:pic>
        <p:nvPicPr>
          <p:cNvPr id="19" name="Picture 19"/>
          <p:cNvPicPr>
            <a:picLocks noChangeAspect="1"/>
          </p:cNvPicPr>
          <p:nvPr/>
        </p:nvPicPr>
        <p:blipFill>
          <a:blip r:embed="rId5"/>
          <a:srcRect/>
          <a:stretch>
            <a:fillRect/>
          </a:stretch>
        </p:blipFill>
        <p:spPr>
          <a:xfrm>
            <a:off x="11387408" y="8084860"/>
            <a:ext cx="1322751" cy="681217"/>
          </a:xfrm>
          <a:prstGeom prst="rect">
            <a:avLst/>
          </a:prstGeom>
        </p:spPr>
      </p:pic>
      <p:sp>
        <p:nvSpPr>
          <p:cNvPr id="27" name="TextBox 17"/>
          <p:cNvSpPr txBox="1"/>
          <p:nvPr/>
        </p:nvSpPr>
        <p:spPr>
          <a:xfrm>
            <a:off x="13277426" y="7841010"/>
            <a:ext cx="4686096" cy="1384995"/>
          </a:xfrm>
          <a:prstGeom prst="rect">
            <a:avLst/>
          </a:prstGeom>
        </p:spPr>
        <p:txBody>
          <a:bodyPr wrap="square" lIns="0" tIns="0" rIns="0" bIns="0" rtlCol="0" anchor="t">
            <a:spAutoFit/>
          </a:bodyPr>
          <a:lstStyle/>
          <a:p>
            <a:pPr algn="l">
              <a:lnSpc>
                <a:spcPts val="3570"/>
              </a:lnSpc>
            </a:pPr>
            <a:r>
              <a:rPr lang="en-US" sz="3000" b="1" spc="170" dirty="0">
                <a:solidFill>
                  <a:srgbClr val="005ABB"/>
                </a:solidFill>
                <a:latin typeface="Raleway"/>
              </a:rPr>
              <a:t>Additional Experience section </a:t>
            </a:r>
            <a:r>
              <a:rPr lang="en-US" sz="3000" spc="170" dirty="0">
                <a:solidFill>
                  <a:srgbClr val="005ABB"/>
                </a:solidFill>
                <a:latin typeface="Raleway"/>
              </a:rPr>
              <a:t>w</a:t>
            </a:r>
            <a:r>
              <a:rPr lang="en-US" sz="3000" spc="169" dirty="0">
                <a:solidFill>
                  <a:srgbClr val="005ABB"/>
                </a:solidFill>
                <a:latin typeface="Raleway"/>
              </a:rPr>
              <a:t>ith</a:t>
            </a:r>
            <a:r>
              <a:rPr lang="en-US" sz="3000" b="0" spc="170" dirty="0">
                <a:solidFill>
                  <a:srgbClr val="005ABB"/>
                </a:solidFill>
                <a:latin typeface="Raleway"/>
              </a:rPr>
              <a:t> shorter (or no) descriptions</a:t>
            </a:r>
          </a:p>
        </p:txBody>
      </p:sp>
      <p:sp>
        <p:nvSpPr>
          <p:cNvPr id="28" name="Rounded Rectangle 27"/>
          <p:cNvSpPr/>
          <p:nvPr/>
        </p:nvSpPr>
        <p:spPr>
          <a:xfrm>
            <a:off x="1178011" y="2400300"/>
            <a:ext cx="3826021" cy="46765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28"/>
          <p:cNvSpPr/>
          <p:nvPr/>
        </p:nvSpPr>
        <p:spPr>
          <a:xfrm>
            <a:off x="1143000" y="8469507"/>
            <a:ext cx="3826021" cy="46765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62797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5" grpId="0"/>
      <p:bldP spid="26" grpId="0"/>
      <p:bldP spid="27"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17" name="AutoShape 2"/>
          <p:cNvSpPr/>
          <p:nvPr/>
        </p:nvSpPr>
        <p:spPr>
          <a:xfrm>
            <a:off x="8965" y="-126060"/>
            <a:ext cx="18288000" cy="2142238"/>
          </a:xfrm>
          <a:prstGeom prst="rect">
            <a:avLst/>
          </a:prstGeom>
          <a:solidFill>
            <a:srgbClr val="55A51C">
              <a:alpha val="14901"/>
            </a:srgbClr>
          </a:solidFill>
        </p:spPr>
        <p:txBody>
          <a:bodyPr/>
          <a:lstStyle/>
          <a:p>
            <a:endParaRPr lang="en-US"/>
          </a:p>
        </p:txBody>
      </p:sp>
      <p:pic>
        <p:nvPicPr>
          <p:cNvPr id="4" name="Picture 4"/>
          <p:cNvPicPr>
            <a:picLocks noChangeAspect="1"/>
          </p:cNvPicPr>
          <p:nvPr/>
        </p:nvPicPr>
        <p:blipFill rotWithShape="1">
          <a:blip r:embed="rId3"/>
          <a:srcRect l="22028" r="33746"/>
          <a:stretch/>
        </p:blipFill>
        <p:spPr>
          <a:xfrm>
            <a:off x="13096303" y="2621085"/>
            <a:ext cx="4514586" cy="6801279"/>
          </a:xfrm>
          <a:prstGeom prst="rect">
            <a:avLst/>
          </a:prstGeom>
        </p:spPr>
      </p:pic>
      <p:grpSp>
        <p:nvGrpSpPr>
          <p:cNvPr id="6" name="Group 6"/>
          <p:cNvGrpSpPr/>
          <p:nvPr/>
        </p:nvGrpSpPr>
        <p:grpSpPr>
          <a:xfrm>
            <a:off x="1019736" y="2586913"/>
            <a:ext cx="11502380" cy="6835451"/>
            <a:chOff x="0" y="0"/>
            <a:chExt cx="2585485" cy="571739"/>
          </a:xfrm>
        </p:grpSpPr>
        <p:sp>
          <p:nvSpPr>
            <p:cNvPr id="7" name="Freeform 7"/>
            <p:cNvSpPr/>
            <p:nvPr/>
          </p:nvSpPr>
          <p:spPr>
            <a:xfrm>
              <a:off x="0" y="0"/>
              <a:ext cx="2585485" cy="571739"/>
            </a:xfrm>
            <a:custGeom>
              <a:avLst/>
              <a:gdLst/>
              <a:ahLst/>
              <a:cxnLst/>
              <a:rect l="l" t="t" r="r" b="b"/>
              <a:pathLst>
                <a:path w="2585485" h="571739">
                  <a:moveTo>
                    <a:pt x="0" y="0"/>
                  </a:moveTo>
                  <a:lnTo>
                    <a:pt x="2585485" y="0"/>
                  </a:lnTo>
                  <a:lnTo>
                    <a:pt x="2585485" y="571739"/>
                  </a:lnTo>
                  <a:lnTo>
                    <a:pt x="0" y="571739"/>
                  </a:lnTo>
                  <a:close/>
                </a:path>
              </a:pathLst>
            </a:custGeom>
            <a:solidFill>
              <a:srgbClr val="CDE4E9"/>
            </a:solidFill>
          </p:spPr>
          <p:txBody>
            <a:bodyPr/>
            <a:lstStyle/>
            <a:p>
              <a:endParaRPr lang="en-US"/>
            </a:p>
          </p:txBody>
        </p:sp>
        <p:sp>
          <p:nvSpPr>
            <p:cNvPr id="8" name="TextBox 8"/>
            <p:cNvSpPr txBox="1"/>
            <p:nvPr/>
          </p:nvSpPr>
          <p:spPr>
            <a:xfrm>
              <a:off x="0" y="19050"/>
              <a:ext cx="812800" cy="793750"/>
            </a:xfrm>
            <a:prstGeom prst="rect">
              <a:avLst/>
            </a:prstGeom>
          </p:spPr>
          <p:txBody>
            <a:bodyPr lIns="50800" tIns="50800" rIns="50800" bIns="50800" rtlCol="0" anchor="ctr"/>
            <a:lstStyle/>
            <a:p>
              <a:pPr marL="0" marR="0" lvl="0" indent="0" algn="ctr" defTabSz="914400" rtl="0" eaLnBrk="1" fontAlgn="auto" latinLnBrk="0" hangingPunct="1">
                <a:lnSpc>
                  <a:spcPts val="260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TextBox 13"/>
          <p:cNvSpPr txBox="1"/>
          <p:nvPr/>
        </p:nvSpPr>
        <p:spPr>
          <a:xfrm>
            <a:off x="1204581" y="2625632"/>
            <a:ext cx="11706877" cy="5682966"/>
          </a:xfrm>
          <a:prstGeom prst="rect">
            <a:avLst/>
          </a:prstGeom>
        </p:spPr>
        <p:txBody>
          <a:bodyPr wrap="square" lIns="0" tIns="0" rIns="0" bIns="0" rtlCol="0" anchor="t">
            <a:spAutoFit/>
          </a:bodyPr>
          <a:lstStyle/>
          <a:p>
            <a:pPr marL="0" marR="0" lvl="0" indent="0" algn="l" defTabSz="914400" rtl="0" eaLnBrk="1" fontAlgn="auto" latinLnBrk="0" hangingPunct="1">
              <a:lnSpc>
                <a:spcPts val="546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5ABB"/>
                </a:solidFill>
                <a:effectLst/>
                <a:uLnTx/>
                <a:uFillTx/>
                <a:latin typeface="Raleway" panose="020B0604020202020204" charset="0"/>
              </a:rPr>
              <a:t>How far back?</a:t>
            </a:r>
          </a:p>
          <a:p>
            <a:pPr marL="690885" marR="0" lvl="1" indent="-345443" algn="l" defTabSz="914400" rtl="0" eaLnBrk="1" fontAlgn="auto" latinLnBrk="0" hangingPunct="1">
              <a:lnSpc>
                <a:spcPts val="4160"/>
              </a:lnSpc>
              <a:spcBef>
                <a:spcPts val="0"/>
              </a:spcBef>
              <a:spcAft>
                <a:spcPts val="0"/>
              </a:spcAft>
              <a:buClrTx/>
              <a:buSzTx/>
              <a:buFont typeface="Arial"/>
              <a:buChar char="•"/>
              <a:tabLst/>
              <a:defRPr/>
            </a:pPr>
            <a:r>
              <a:rPr kumimoji="0" lang="en-US" sz="3200" b="1" i="0" u="none" strike="noStrike" kern="1200" cap="none" spc="0" normalizeH="0" baseline="0" noProof="0" dirty="0">
                <a:ln>
                  <a:noFill/>
                </a:ln>
                <a:solidFill>
                  <a:srgbClr val="55A51C"/>
                </a:solidFill>
                <a:effectLst/>
                <a:uLnTx/>
                <a:uFillTx/>
                <a:latin typeface="Raleway" panose="020B0604020202020204" charset="0"/>
              </a:rPr>
              <a:t>College graduation /10</a:t>
            </a:r>
            <a:r>
              <a:rPr kumimoji="0" lang="en-US" sz="3200" b="1" i="0" u="none" strike="noStrike" kern="1200" cap="none" spc="0" normalizeH="0" noProof="0" dirty="0">
                <a:ln>
                  <a:noFill/>
                </a:ln>
                <a:solidFill>
                  <a:srgbClr val="55A51C"/>
                </a:solidFill>
                <a:effectLst/>
                <a:uLnTx/>
                <a:uFillTx/>
                <a:latin typeface="Raleway" panose="020B0604020202020204" charset="0"/>
              </a:rPr>
              <a:t> years back</a:t>
            </a:r>
            <a:endParaRPr kumimoji="0" lang="en-US" sz="4200" b="1" i="0" u="none" strike="noStrike" kern="1200" cap="none" spc="0" normalizeH="0" baseline="0" noProof="0" dirty="0">
              <a:ln>
                <a:noFill/>
              </a:ln>
              <a:solidFill>
                <a:srgbClr val="005ABB"/>
              </a:solidFill>
              <a:effectLst/>
              <a:uLnTx/>
              <a:uFillTx/>
              <a:latin typeface="Raleway" panose="020B0604020202020204" charset="0"/>
            </a:endParaRPr>
          </a:p>
          <a:p>
            <a:pPr marL="345442" marR="0" lvl="1" algn="l" defTabSz="914400" rtl="0" eaLnBrk="1" fontAlgn="auto" latinLnBrk="0" hangingPunct="1">
              <a:lnSpc>
                <a:spcPts val="4160"/>
              </a:lnSpc>
              <a:spcBef>
                <a:spcPts val="0"/>
              </a:spcBef>
              <a:spcAft>
                <a:spcPts val="0"/>
              </a:spcAft>
              <a:buClrTx/>
              <a:buSzTx/>
              <a:tabLst/>
              <a:defRPr/>
            </a:pPr>
            <a:endParaRPr kumimoji="0" lang="en-US" sz="4200" b="1" i="0" u="none" strike="noStrike" kern="1200" cap="none" spc="0" normalizeH="0" baseline="0" noProof="0" dirty="0">
              <a:ln>
                <a:noFill/>
              </a:ln>
              <a:solidFill>
                <a:srgbClr val="005ABB"/>
              </a:solidFill>
              <a:effectLst/>
              <a:uLnTx/>
              <a:uFillTx/>
              <a:latin typeface="Raleway" panose="020B0604020202020204" charset="0"/>
            </a:endParaRPr>
          </a:p>
          <a:p>
            <a:pPr marL="0" marR="0" lvl="0" indent="0" algn="l" defTabSz="914400" rtl="0" eaLnBrk="1" fontAlgn="auto" latinLnBrk="0" hangingPunct="1">
              <a:lnSpc>
                <a:spcPts val="5460"/>
              </a:lnSpc>
              <a:spcBef>
                <a:spcPts val="0"/>
              </a:spcBef>
              <a:spcAft>
                <a:spcPts val="0"/>
              </a:spcAft>
              <a:buClrTx/>
              <a:buSzTx/>
              <a:buFontTx/>
              <a:buNone/>
              <a:tabLst/>
              <a:defRPr/>
            </a:pPr>
            <a:r>
              <a:rPr lang="en-US" sz="4000" b="1" dirty="0">
                <a:solidFill>
                  <a:srgbClr val="005ABB"/>
                </a:solidFill>
                <a:latin typeface="Raleway" panose="020B0604020202020204" charset="0"/>
              </a:rPr>
              <a:t>I</a:t>
            </a:r>
            <a:r>
              <a:rPr kumimoji="0" lang="en-US" sz="4000" b="1" i="0" u="none" strike="noStrike" kern="1200" cap="none" spc="0" normalizeH="0" baseline="0" noProof="0" dirty="0" err="1">
                <a:ln>
                  <a:noFill/>
                </a:ln>
                <a:solidFill>
                  <a:srgbClr val="005ABB"/>
                </a:solidFill>
                <a:effectLst/>
                <a:uLnTx/>
                <a:uFillTx/>
                <a:latin typeface="Raleway" panose="020B0604020202020204" charset="0"/>
              </a:rPr>
              <a:t>nclude</a:t>
            </a:r>
            <a:r>
              <a:rPr kumimoji="0" lang="en-US" sz="4000" b="1" i="0" u="none" strike="noStrike" kern="1200" cap="none" spc="0" normalizeH="0" baseline="0" noProof="0" dirty="0">
                <a:ln>
                  <a:noFill/>
                </a:ln>
                <a:solidFill>
                  <a:srgbClr val="005ABB"/>
                </a:solidFill>
                <a:effectLst/>
                <a:uLnTx/>
                <a:uFillTx/>
                <a:latin typeface="Raleway" panose="020B0604020202020204" charset="0"/>
              </a:rPr>
              <a:t> less</a:t>
            </a:r>
            <a:r>
              <a:rPr kumimoji="0" lang="en-US" sz="4000" b="1" i="0" u="none" strike="noStrike" kern="1200" cap="none" spc="0" normalizeH="0" noProof="0" dirty="0">
                <a:ln>
                  <a:noFill/>
                </a:ln>
                <a:solidFill>
                  <a:srgbClr val="005ABB"/>
                </a:solidFill>
                <a:effectLst/>
                <a:uLnTx/>
                <a:uFillTx/>
                <a:latin typeface="Raleway" panose="020B0604020202020204" charset="0"/>
              </a:rPr>
              <a:t> relevant experience</a:t>
            </a:r>
            <a:r>
              <a:rPr lang="en-US" sz="4000" b="1" dirty="0">
                <a:solidFill>
                  <a:srgbClr val="005ABB"/>
                </a:solidFill>
                <a:latin typeface="Raleway" panose="020B0604020202020204" charset="0"/>
              </a:rPr>
              <a:t>?</a:t>
            </a:r>
            <a:endParaRPr lang="en-US" sz="3200" b="1" dirty="0">
              <a:solidFill>
                <a:srgbClr val="005ABB"/>
              </a:solidFill>
              <a:latin typeface="Raleway" panose="020B0604020202020204" charset="0"/>
            </a:endParaRPr>
          </a:p>
          <a:p>
            <a:pPr marL="690885" lvl="1" indent="-345443">
              <a:lnSpc>
                <a:spcPts val="4160"/>
              </a:lnSpc>
              <a:buFont typeface="Arial"/>
              <a:buChar char="•"/>
              <a:defRPr/>
            </a:pPr>
            <a:r>
              <a:rPr lang="en-US" sz="3200" b="1" dirty="0">
                <a:solidFill>
                  <a:srgbClr val="55A51C"/>
                </a:solidFill>
                <a:latin typeface="Raleway" panose="020B0604020202020204" charset="0"/>
              </a:rPr>
              <a:t>YES if fills major gaps </a:t>
            </a:r>
            <a:r>
              <a:rPr lang="en-US" sz="3200" b="1" u="sng" dirty="0">
                <a:solidFill>
                  <a:srgbClr val="55A51C"/>
                </a:solidFill>
                <a:latin typeface="Raleway" panose="020B0604020202020204" charset="0"/>
              </a:rPr>
              <a:t>or</a:t>
            </a:r>
            <a:r>
              <a:rPr lang="en-US" sz="3200" b="1" dirty="0">
                <a:solidFill>
                  <a:srgbClr val="55A51C"/>
                </a:solidFill>
                <a:latin typeface="Raleway" panose="020B0604020202020204" charset="0"/>
              </a:rPr>
              <a:t> fills out limited experience</a:t>
            </a:r>
          </a:p>
          <a:p>
            <a:pPr marL="690885" lvl="1" indent="-345443">
              <a:lnSpc>
                <a:spcPts val="4160"/>
              </a:lnSpc>
              <a:buFont typeface="Arial"/>
              <a:buChar char="•"/>
              <a:defRPr/>
            </a:pPr>
            <a:r>
              <a:rPr lang="en-US" sz="3200" b="1" dirty="0">
                <a:solidFill>
                  <a:srgbClr val="55A51C"/>
                </a:solidFill>
                <a:latin typeface="Raleway" panose="020B0604020202020204" charset="0"/>
              </a:rPr>
              <a:t>MAYBE if it markets something:</a:t>
            </a:r>
            <a:endParaRPr kumimoji="0" lang="en-US" sz="4200" b="1" i="0" u="none" strike="noStrike" kern="1200" cap="none" spc="0" normalizeH="0" baseline="0" noProof="0" dirty="0">
              <a:ln>
                <a:noFill/>
              </a:ln>
              <a:solidFill>
                <a:srgbClr val="005ABB"/>
              </a:solidFill>
              <a:effectLst/>
              <a:uLnTx/>
              <a:uFillTx/>
              <a:latin typeface="Raleway" panose="020B0604020202020204" charset="0"/>
            </a:endParaRPr>
          </a:p>
          <a:p>
            <a:pPr marL="1148085" lvl="2" indent="-345443">
              <a:lnSpc>
                <a:spcPts val="4160"/>
              </a:lnSpc>
              <a:buFont typeface="Arial"/>
              <a:buChar char="•"/>
              <a:defRPr/>
            </a:pPr>
            <a:r>
              <a:rPr kumimoji="0" lang="en-US" sz="3200" i="0" u="none" strike="noStrike" kern="1200" cap="none" spc="0" normalizeH="0" baseline="0" noProof="0" dirty="0">
                <a:ln>
                  <a:noFill/>
                </a:ln>
                <a:solidFill>
                  <a:srgbClr val="55A51C"/>
                </a:solidFill>
                <a:effectLst/>
                <a:uLnTx/>
                <a:uFillTx/>
                <a:latin typeface="Raleway" panose="020B0604020202020204" charset="0"/>
              </a:rPr>
              <a:t>Relevant transferable skills</a:t>
            </a:r>
          </a:p>
          <a:p>
            <a:pPr marL="1148085" lvl="2" indent="-345443">
              <a:lnSpc>
                <a:spcPts val="4160"/>
              </a:lnSpc>
              <a:buFont typeface="Arial"/>
              <a:buChar char="•"/>
              <a:defRPr/>
            </a:pPr>
            <a:r>
              <a:rPr kumimoji="0" lang="en-US" sz="3200" i="0" u="none" strike="noStrike" kern="1200" cap="none" spc="0" normalizeH="0" baseline="0" noProof="0" dirty="0">
                <a:ln>
                  <a:noFill/>
                </a:ln>
                <a:solidFill>
                  <a:srgbClr val="55A51C"/>
                </a:solidFill>
                <a:effectLst/>
                <a:uLnTx/>
                <a:uFillTx/>
                <a:latin typeface="Raleway" panose="020B0604020202020204" charset="0"/>
              </a:rPr>
              <a:t>Relevance to location/org., something interesting</a:t>
            </a:r>
            <a:endParaRPr lang="en-US" sz="3200" dirty="0">
              <a:solidFill>
                <a:srgbClr val="55A51C"/>
              </a:solidFill>
              <a:latin typeface="Raleway" panose="020B0604020202020204" charset="0"/>
            </a:endParaRPr>
          </a:p>
          <a:p>
            <a:pPr marL="1148085" lvl="2" indent="-345443">
              <a:lnSpc>
                <a:spcPts val="4160"/>
              </a:lnSpc>
              <a:buFont typeface="Arial"/>
              <a:buChar char="•"/>
              <a:defRPr/>
            </a:pPr>
            <a:r>
              <a:rPr kumimoji="0" lang="en-US" sz="3200" i="0" u="none" strike="noStrike" kern="1200" cap="none" spc="0" normalizeH="0" baseline="0" noProof="0" dirty="0">
                <a:ln>
                  <a:noFill/>
                </a:ln>
                <a:solidFill>
                  <a:srgbClr val="55A51C"/>
                </a:solidFill>
                <a:effectLst/>
                <a:uLnTx/>
                <a:uFillTx/>
                <a:latin typeface="Raleway" panose="020B0604020202020204" charset="0"/>
              </a:rPr>
              <a:t>Rounded</a:t>
            </a:r>
            <a:r>
              <a:rPr kumimoji="0" lang="en-US" sz="3200" i="0" u="none" strike="noStrike" kern="1200" cap="none" spc="0" normalizeH="0" noProof="0" dirty="0">
                <a:ln>
                  <a:noFill/>
                </a:ln>
                <a:solidFill>
                  <a:srgbClr val="55A51C"/>
                </a:solidFill>
                <a:effectLst/>
                <a:uLnTx/>
                <a:uFillTx/>
                <a:latin typeface="Raleway" panose="020B0604020202020204" charset="0"/>
              </a:rPr>
              <a:t> out </a:t>
            </a:r>
            <a:r>
              <a:rPr kumimoji="0" lang="en-US" sz="3200" i="0" u="none" strike="noStrike" kern="1200" cap="none" spc="0" normalizeH="0" baseline="0" noProof="0" dirty="0">
                <a:ln>
                  <a:noFill/>
                </a:ln>
                <a:solidFill>
                  <a:srgbClr val="55A51C"/>
                </a:solidFill>
                <a:effectLst/>
                <a:uLnTx/>
                <a:uFillTx/>
                <a:latin typeface="Raleway" panose="020B0604020202020204" charset="0"/>
              </a:rPr>
              <a:t>background</a:t>
            </a:r>
          </a:p>
          <a:p>
            <a:pPr marL="1148085" lvl="2" indent="-345443">
              <a:lnSpc>
                <a:spcPts val="4160"/>
              </a:lnSpc>
              <a:buFont typeface="Arial"/>
              <a:buChar char="•"/>
              <a:defRPr/>
            </a:pPr>
            <a:r>
              <a:rPr kumimoji="0" lang="en-US" sz="3200" i="0" u="none" strike="noStrike" kern="1200" cap="none" spc="0" normalizeH="0" baseline="0" noProof="0" dirty="0">
                <a:ln>
                  <a:noFill/>
                </a:ln>
                <a:solidFill>
                  <a:srgbClr val="55A51C"/>
                </a:solidFill>
                <a:effectLst/>
                <a:uLnTx/>
                <a:uFillTx/>
                <a:latin typeface="Raleway" panose="020B0604020202020204" charset="0"/>
              </a:rPr>
              <a:t>Ability to work + be in school</a:t>
            </a:r>
            <a:endParaRPr lang="en-US" sz="3200" dirty="0">
              <a:solidFill>
                <a:srgbClr val="55A51C"/>
              </a:solidFill>
              <a:latin typeface="Raleway" panose="020B0604020202020204" charset="0"/>
            </a:endParaRPr>
          </a:p>
        </p:txBody>
      </p:sp>
      <p:pic>
        <p:nvPicPr>
          <p:cNvPr id="14" name="Picture 1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350443">
            <a:off x="11137755" y="235123"/>
            <a:ext cx="810159" cy="1620318"/>
          </a:xfrm>
          <a:prstGeom prst="rect">
            <a:avLst/>
          </a:prstGeom>
        </p:spPr>
      </p:pic>
      <p:sp>
        <p:nvSpPr>
          <p:cNvPr id="15" name="TextBox 15"/>
          <p:cNvSpPr txBox="1"/>
          <p:nvPr/>
        </p:nvSpPr>
        <p:spPr>
          <a:xfrm>
            <a:off x="9144000" y="9636994"/>
            <a:ext cx="8551779" cy="265545"/>
          </a:xfrm>
          <a:prstGeom prst="rect">
            <a:avLst/>
          </a:prstGeom>
        </p:spPr>
        <p:txBody>
          <a:bodyPr lIns="0" tIns="0" rIns="0" bIns="0" rtlCol="0" anchor="t">
            <a:spAutoFit/>
          </a:bodyPr>
          <a:lstStyle/>
          <a:p>
            <a:pPr marL="0" marR="0" lvl="0" indent="0" algn="r" defTabSz="914400" rtl="0" eaLnBrk="1" fontAlgn="auto" latinLnBrk="0" hangingPunct="1">
              <a:lnSpc>
                <a:spcPts val="2100"/>
              </a:lnSpc>
              <a:spcBef>
                <a:spcPts val="0"/>
              </a:spcBef>
              <a:spcAft>
                <a:spcPts val="0"/>
              </a:spcAft>
              <a:buClrTx/>
              <a:buSzTx/>
              <a:buFontTx/>
              <a:buNone/>
              <a:tabLst/>
              <a:defRPr/>
            </a:pPr>
            <a:r>
              <a:rPr kumimoji="0" lang="en-US" sz="1500" b="0" i="0" u="none" strike="noStrike" kern="1200" cap="none" spc="150" normalizeH="0" baseline="0" noProof="0">
                <a:ln>
                  <a:noFill/>
                </a:ln>
                <a:solidFill>
                  <a:srgbClr val="55A51C"/>
                </a:solidFill>
                <a:effectLst/>
                <a:uLnTx/>
                <a:uFillTx/>
                <a:latin typeface="Raleway"/>
                <a:ea typeface="+mn-ea"/>
                <a:cs typeface="+mn-cs"/>
              </a:rPr>
              <a:t>BREN SCHOOL CAREER DEVELOPMENT PROGRAM</a:t>
            </a:r>
          </a:p>
        </p:txBody>
      </p:sp>
      <p:sp>
        <p:nvSpPr>
          <p:cNvPr id="21" name="TextBox 2"/>
          <p:cNvSpPr txBox="1"/>
          <p:nvPr/>
        </p:nvSpPr>
        <p:spPr>
          <a:xfrm>
            <a:off x="1028700" y="483394"/>
            <a:ext cx="16667079" cy="923330"/>
          </a:xfrm>
          <a:prstGeom prst="rect">
            <a:avLst/>
          </a:prstGeom>
        </p:spPr>
        <p:txBody>
          <a:bodyPr lIns="0" tIns="0" rIns="0" bIns="0" rtlCol="0" anchor="t">
            <a:spAutoFit/>
          </a:bodyPr>
          <a:lstStyle/>
          <a:p>
            <a:pPr algn="l"/>
            <a:r>
              <a:rPr lang="en-US" sz="6000" b="1" dirty="0">
                <a:solidFill>
                  <a:srgbClr val="55A51C"/>
                </a:solidFill>
                <a:latin typeface="Raleway"/>
              </a:rPr>
              <a:t>SOME EXPERIENCE FAQs</a:t>
            </a:r>
          </a:p>
        </p:txBody>
      </p:sp>
      <p:sp>
        <p:nvSpPr>
          <p:cNvPr id="22" name="AutoShape 6"/>
          <p:cNvSpPr/>
          <p:nvPr/>
        </p:nvSpPr>
        <p:spPr>
          <a:xfrm>
            <a:off x="1066801" y="1426132"/>
            <a:ext cx="1295400" cy="59768"/>
          </a:xfrm>
          <a:prstGeom prst="rect">
            <a:avLst/>
          </a:prstGeom>
          <a:solidFill>
            <a:srgbClr val="55A51C"/>
          </a:solidFill>
        </p:spPr>
        <p:txBody>
          <a:bodyPr/>
          <a:lstStyle/>
          <a:p>
            <a:endParaRPr lang="en-US"/>
          </a:p>
        </p:txBody>
      </p:sp>
      <p:pic>
        <p:nvPicPr>
          <p:cNvPr id="23" name="Picture 14"/>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813349">
            <a:off x="12124188" y="605883"/>
            <a:ext cx="533449" cy="1066898"/>
          </a:xfrm>
          <a:prstGeom prst="rect">
            <a:avLst/>
          </a:prstGeom>
        </p:spPr>
      </p:pic>
      <p:pic>
        <p:nvPicPr>
          <p:cNvPr id="24" name="Picture 14"/>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1182485">
            <a:off x="10483027" y="511833"/>
            <a:ext cx="534366" cy="1066898"/>
          </a:xfrm>
          <a:prstGeom prst="rect">
            <a:avLst/>
          </a:prstGeom>
        </p:spPr>
      </p:pic>
    </p:spTree>
    <p:extLst>
      <p:ext uri="{BB962C8B-B14F-4D97-AF65-F5344CB8AC3E}">
        <p14:creationId xmlns:p14="http://schemas.microsoft.com/office/powerpoint/2010/main" val="269968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908215" y="4836141"/>
            <a:ext cx="13127430" cy="4547001"/>
          </a:xfrm>
          <a:prstGeom prst="rect">
            <a:avLst/>
          </a:prstGeom>
        </p:spPr>
      </p:pic>
      <p:sp>
        <p:nvSpPr>
          <p:cNvPr id="2" name="TextBox 2"/>
          <p:cNvSpPr txBox="1"/>
          <p:nvPr/>
        </p:nvSpPr>
        <p:spPr>
          <a:xfrm>
            <a:off x="1028700" y="881496"/>
            <a:ext cx="16667079" cy="1043940"/>
          </a:xfrm>
          <a:prstGeom prst="rect">
            <a:avLst/>
          </a:prstGeom>
        </p:spPr>
        <p:txBody>
          <a:bodyPr lIns="0" tIns="0" rIns="0" bIns="0" rtlCol="0" anchor="t">
            <a:spAutoFit/>
          </a:bodyPr>
          <a:lstStyle/>
          <a:p>
            <a:pPr algn="l">
              <a:lnSpc>
                <a:spcPts val="7920"/>
              </a:lnSpc>
            </a:pPr>
            <a:r>
              <a:rPr lang="en-US" sz="7200" b="1" dirty="0">
                <a:solidFill>
                  <a:srgbClr val="55A51C"/>
                </a:solidFill>
                <a:latin typeface="Raleway"/>
              </a:rPr>
              <a:t>EXPERIENCE TIP #2</a:t>
            </a:r>
          </a:p>
        </p:txBody>
      </p:sp>
      <p:sp>
        <p:nvSpPr>
          <p:cNvPr id="3" name="TextBox 3"/>
          <p:cNvSpPr txBox="1"/>
          <p:nvPr/>
        </p:nvSpPr>
        <p:spPr>
          <a:xfrm>
            <a:off x="1028700" y="2057035"/>
            <a:ext cx="17259300" cy="1577355"/>
          </a:xfrm>
          <a:prstGeom prst="rect">
            <a:avLst/>
          </a:prstGeom>
        </p:spPr>
        <p:txBody>
          <a:bodyPr wrap="square" lIns="0" tIns="0" rIns="0" bIns="0" rtlCol="0" anchor="t">
            <a:spAutoFit/>
          </a:bodyPr>
          <a:lstStyle/>
          <a:p>
            <a:pPr algn="l">
              <a:lnSpc>
                <a:spcPts val="4074"/>
              </a:lnSpc>
            </a:pPr>
            <a:r>
              <a:rPr lang="en-US" sz="4200" b="1" dirty="0">
                <a:solidFill>
                  <a:srgbClr val="55A51C"/>
                </a:solidFill>
                <a:latin typeface="Raleway"/>
              </a:rPr>
              <a:t>Strategically title your main experience/projects sections to market your background for the specific positions to which you apply.</a:t>
            </a:r>
          </a:p>
        </p:txBody>
      </p:sp>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7" name="TextBox 7"/>
          <p:cNvSpPr txBox="1"/>
          <p:nvPr/>
        </p:nvSpPr>
        <p:spPr>
          <a:xfrm>
            <a:off x="9144000" y="9618238"/>
            <a:ext cx="8551779" cy="266700"/>
          </a:xfrm>
          <a:prstGeom prst="rect">
            <a:avLst/>
          </a:prstGeom>
        </p:spPr>
        <p:txBody>
          <a:bodyPr lIns="0" tIns="0" rIns="0" bIns="0" rtlCol="0" anchor="t">
            <a:spAutoFit/>
          </a:bodyPr>
          <a:lstStyle/>
          <a:p>
            <a:pPr algn="r">
              <a:lnSpc>
                <a:spcPts val="2100"/>
              </a:lnSpc>
            </a:pPr>
            <a:r>
              <a:rPr lang="en-US" sz="1500" b="0" spc="150">
                <a:solidFill>
                  <a:srgbClr val="55A51C"/>
                </a:solidFill>
                <a:latin typeface="Raleway"/>
              </a:rPr>
              <a:t>BREN SCHOOL CAREER DEVELOPMENT PROGRAM</a:t>
            </a:r>
          </a:p>
        </p:txBody>
      </p:sp>
      <p:sp>
        <p:nvSpPr>
          <p:cNvPr id="8" name="AutoShape 8"/>
          <p:cNvSpPr/>
          <p:nvPr/>
        </p:nvSpPr>
        <p:spPr>
          <a:xfrm>
            <a:off x="1028700" y="1911543"/>
            <a:ext cx="6764039" cy="59768"/>
          </a:xfrm>
          <a:prstGeom prst="rect">
            <a:avLst/>
          </a:prstGeom>
          <a:solidFill>
            <a:srgbClr val="55A51C"/>
          </a:solidFill>
        </p:spPr>
        <p:txBody>
          <a:bodyPr/>
          <a:lstStyle/>
          <a:p>
            <a:endParaRPr lang="en-US"/>
          </a:p>
        </p:txBody>
      </p:sp>
      <p:sp>
        <p:nvSpPr>
          <p:cNvPr id="27" name="TextBox 9"/>
          <p:cNvSpPr txBox="1"/>
          <p:nvPr/>
        </p:nvSpPr>
        <p:spPr>
          <a:xfrm>
            <a:off x="1001133" y="3652286"/>
            <a:ext cx="16667079" cy="423193"/>
          </a:xfrm>
          <a:prstGeom prst="rect">
            <a:avLst/>
          </a:prstGeom>
        </p:spPr>
        <p:txBody>
          <a:bodyPr wrap="square" lIns="0" tIns="0" rIns="0" bIns="0" rtlCol="0" anchor="t">
            <a:spAutoFit/>
          </a:bodyPr>
          <a:lstStyle/>
          <a:p>
            <a:pPr algn="l">
              <a:lnSpc>
                <a:spcPts val="3297"/>
              </a:lnSpc>
            </a:pPr>
            <a:r>
              <a:rPr lang="en-US" sz="3400" b="1" dirty="0">
                <a:solidFill>
                  <a:srgbClr val="005ABB"/>
                </a:solidFill>
                <a:latin typeface="Raleway"/>
              </a:rPr>
              <a:t>These titles "color" how the reader views everything in the section. .</a:t>
            </a:r>
            <a:r>
              <a:rPr lang="en-US" sz="3399" b="1" dirty="0">
                <a:solidFill>
                  <a:srgbClr val="005ABB"/>
                </a:solidFill>
                <a:latin typeface="Raleway"/>
              </a:rPr>
              <a:t> . </a:t>
            </a:r>
          </a:p>
        </p:txBody>
      </p:sp>
      <p:grpSp>
        <p:nvGrpSpPr>
          <p:cNvPr id="28" name="Group 10"/>
          <p:cNvGrpSpPr/>
          <p:nvPr/>
        </p:nvGrpSpPr>
        <p:grpSpPr>
          <a:xfrm>
            <a:off x="13410523" y="3123385"/>
            <a:ext cx="4905044" cy="6259757"/>
            <a:chOff x="0" y="0"/>
            <a:chExt cx="7277480" cy="9342944"/>
          </a:xfrm>
        </p:grpSpPr>
        <p:pic>
          <p:nvPicPr>
            <p:cNvPr id="29" name="Picture 11"/>
            <p:cNvPicPr>
              <a:picLocks noChangeAspect="1"/>
            </p:cNvPicPr>
            <p:nvPr/>
          </p:nvPicPr>
          <p:blipFill>
            <a:blip r:embed="rId4"/>
            <a:srcRect/>
            <a:stretch>
              <a:fillRect/>
            </a:stretch>
          </p:blipFill>
          <p:spPr>
            <a:xfrm>
              <a:off x="0" y="0"/>
              <a:ext cx="7277480" cy="7277480"/>
            </a:xfrm>
            <a:prstGeom prst="rect">
              <a:avLst/>
            </a:prstGeom>
          </p:spPr>
        </p:pic>
        <p:grpSp>
          <p:nvGrpSpPr>
            <p:cNvPr id="30" name="Group 12"/>
            <p:cNvGrpSpPr/>
            <p:nvPr/>
          </p:nvGrpSpPr>
          <p:grpSpPr>
            <a:xfrm>
              <a:off x="1213063" y="3426802"/>
              <a:ext cx="5021382" cy="5916142"/>
              <a:chOff x="0" y="0"/>
              <a:chExt cx="816845" cy="962399"/>
            </a:xfrm>
          </p:grpSpPr>
          <p:sp>
            <p:nvSpPr>
              <p:cNvPr id="35" name="Freeform 13"/>
              <p:cNvSpPr/>
              <p:nvPr/>
            </p:nvSpPr>
            <p:spPr>
              <a:xfrm>
                <a:off x="0" y="0"/>
                <a:ext cx="816845" cy="962399"/>
              </a:xfrm>
              <a:custGeom>
                <a:avLst/>
                <a:gdLst/>
                <a:ahLst/>
                <a:cxnLst/>
                <a:rect l="l" t="t" r="r" b="b"/>
                <a:pathLst>
                  <a:path w="816845" h="844118">
                    <a:moveTo>
                      <a:pt x="0" y="0"/>
                    </a:moveTo>
                    <a:lnTo>
                      <a:pt x="816845" y="0"/>
                    </a:lnTo>
                    <a:lnTo>
                      <a:pt x="816845" y="844118"/>
                    </a:lnTo>
                    <a:lnTo>
                      <a:pt x="0" y="844118"/>
                    </a:lnTo>
                    <a:close/>
                  </a:path>
                </a:pathLst>
              </a:custGeom>
              <a:solidFill>
                <a:srgbClr val="DFCCBC"/>
              </a:solidFill>
            </p:spPr>
            <p:txBody>
              <a:bodyPr/>
              <a:lstStyle/>
              <a:p>
                <a:endParaRPr lang="en-US"/>
              </a:p>
            </p:txBody>
          </p:sp>
        </p:grpSp>
        <p:pic>
          <p:nvPicPr>
            <p:cNvPr id="31" name="Picture 14"/>
            <p:cNvPicPr>
              <a:picLocks noChangeAspect="1"/>
            </p:cNvPicPr>
            <p:nvPr/>
          </p:nvPicPr>
          <p:blipFill>
            <a:blip r:embed="rId5"/>
            <a:srcRect l="34279" t="10740" r="4807" b="17858"/>
            <a:stretch>
              <a:fillRect/>
            </a:stretch>
          </p:blipFill>
          <p:spPr>
            <a:xfrm>
              <a:off x="1359294" y="3756756"/>
              <a:ext cx="2329198" cy="1819026"/>
            </a:xfrm>
            <a:prstGeom prst="rect">
              <a:avLst/>
            </a:prstGeom>
          </p:spPr>
        </p:pic>
        <p:sp>
          <p:nvSpPr>
            <p:cNvPr id="32" name="TextBox 15"/>
            <p:cNvSpPr txBox="1"/>
            <p:nvPr/>
          </p:nvSpPr>
          <p:spPr>
            <a:xfrm>
              <a:off x="1213063" y="5929634"/>
              <a:ext cx="4987881" cy="3234724"/>
            </a:xfrm>
            <a:prstGeom prst="rect">
              <a:avLst/>
            </a:prstGeom>
          </p:spPr>
          <p:txBody>
            <a:bodyPr lIns="0" tIns="0" rIns="0" bIns="0" rtlCol="0" anchor="t">
              <a:spAutoFit/>
            </a:bodyPr>
            <a:lstStyle/>
            <a:p>
              <a:pPr algn="ctr">
                <a:lnSpc>
                  <a:spcPts val="3473"/>
                </a:lnSpc>
              </a:pPr>
              <a:r>
                <a:rPr lang="en-US" sz="3859" b="1" dirty="0">
                  <a:solidFill>
                    <a:srgbClr val="01949A"/>
                  </a:solidFill>
                  <a:latin typeface="Raleway"/>
                </a:rPr>
                <a:t>Marketing Lens</a:t>
              </a:r>
            </a:p>
            <a:p>
              <a:pPr algn="ctr">
                <a:lnSpc>
                  <a:spcPts val="1157"/>
                </a:lnSpc>
              </a:pPr>
              <a:r>
                <a:rPr lang="en-US" sz="1286" b="1" dirty="0">
                  <a:solidFill>
                    <a:srgbClr val="01949A"/>
                  </a:solidFill>
                  <a:latin typeface="Raleway"/>
                </a:rPr>
                <a:t> </a:t>
              </a:r>
            </a:p>
            <a:p>
              <a:pPr algn="ctr">
                <a:lnSpc>
                  <a:spcPts val="2894"/>
                </a:lnSpc>
              </a:pPr>
              <a:r>
                <a:rPr lang="en-US" sz="2800" dirty="0">
                  <a:solidFill>
                    <a:srgbClr val="01949A"/>
                  </a:solidFill>
                  <a:latin typeface="Raleway"/>
                </a:rPr>
                <a:t>Why you're writing this specific resume version </a:t>
              </a:r>
            </a:p>
          </p:txBody>
        </p:sp>
        <p:pic>
          <p:nvPicPr>
            <p:cNvPr id="33" name="Picture 16"/>
            <p:cNvPicPr>
              <a:picLocks noChangeAspect="1"/>
            </p:cNvPicPr>
            <p:nvPr/>
          </p:nvPicPr>
          <p:blipFill>
            <a:blip r:embed="rId6"/>
            <a:srcRect/>
            <a:stretch>
              <a:fillRect/>
            </a:stretch>
          </p:blipFill>
          <p:spPr>
            <a:xfrm>
              <a:off x="2512129" y="1587421"/>
              <a:ext cx="2253223" cy="751074"/>
            </a:xfrm>
            <a:prstGeom prst="rect">
              <a:avLst/>
            </a:prstGeom>
          </p:spPr>
        </p:pic>
        <p:pic>
          <p:nvPicPr>
            <p:cNvPr id="34" name="Picture 17"/>
            <p:cNvPicPr>
              <a:picLocks noChangeAspect="1"/>
            </p:cNvPicPr>
            <p:nvPr/>
          </p:nvPicPr>
          <p:blipFill>
            <a:blip r:embed="rId7"/>
            <a:srcRect l="20559" t="2589" r="6995" b="17970"/>
            <a:stretch>
              <a:fillRect/>
            </a:stretch>
          </p:blipFill>
          <p:spPr>
            <a:xfrm>
              <a:off x="3588988" y="3756756"/>
              <a:ext cx="2489805" cy="1819026"/>
            </a:xfrm>
            <a:prstGeom prst="rect">
              <a:avLst/>
            </a:prstGeom>
          </p:spPr>
        </p:pic>
      </p:grpSp>
    </p:spTree>
    <p:extLst>
      <p:ext uri="{BB962C8B-B14F-4D97-AF65-F5344CB8AC3E}">
        <p14:creationId xmlns:p14="http://schemas.microsoft.com/office/powerpoint/2010/main" val="353202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33" name="Rectangle 32"/>
          <p:cNvSpPr/>
          <p:nvPr/>
        </p:nvSpPr>
        <p:spPr>
          <a:xfrm>
            <a:off x="-13447" y="7162800"/>
            <a:ext cx="18339548" cy="3226342"/>
          </a:xfrm>
          <a:prstGeom prst="rect">
            <a:avLst/>
          </a:prstGeom>
          <a:gradFill flip="none" rotWithShape="1">
            <a:gsLst>
              <a:gs pos="63000">
                <a:schemeClr val="accent4">
                  <a:lumMod val="40000"/>
                  <a:lumOff val="60000"/>
                </a:schemeClr>
              </a:gs>
              <a:gs pos="36000">
                <a:schemeClr val="accent5">
                  <a:lumMod val="60000"/>
                  <a:lumOff val="40000"/>
                </a:schemeClr>
              </a:gs>
              <a:gs pos="0">
                <a:schemeClr val="accent6">
                  <a:lumMod val="60000"/>
                  <a:lumOff val="40000"/>
                </a:schemeClr>
              </a:gs>
              <a:gs pos="81000">
                <a:schemeClr val="accent4">
                  <a:lumMod val="60000"/>
                  <a:lumOff val="40000"/>
                </a:schemeClr>
              </a:gs>
              <a:gs pos="100000">
                <a:srgbClr val="FBF8B3"/>
              </a:gs>
              <a:gs pos="94000">
                <a:srgbClr val="FBF8B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loud 1"/>
          <p:cNvSpPr/>
          <p:nvPr/>
        </p:nvSpPr>
        <p:spPr>
          <a:xfrm>
            <a:off x="377421" y="7508161"/>
            <a:ext cx="3845787" cy="2715796"/>
          </a:xfrm>
          <a:prstGeom prst="cloud">
            <a:avLst/>
          </a:prstGeom>
          <a:gradFill>
            <a:gsLst>
              <a:gs pos="37000">
                <a:schemeClr val="tx2"/>
              </a:gs>
              <a:gs pos="17000">
                <a:srgbClr val="77A066"/>
              </a:gs>
              <a:gs pos="61000">
                <a:srgbClr val="FFFF00"/>
              </a:gs>
              <a:gs pos="84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3447" y="3695700"/>
            <a:ext cx="18301447" cy="3482719"/>
          </a:xfrm>
          <a:prstGeom prst="rect">
            <a:avLst/>
          </a:prstGeom>
          <a:solidFill>
            <a:srgbClr val="D2D8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3447" y="0"/>
            <a:ext cx="18301447" cy="3704014"/>
          </a:xfrm>
          <a:prstGeom prst="rect">
            <a:avLst/>
          </a:prstGeom>
          <a:solidFill>
            <a:srgbClr val="BFF0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0"/>
          <p:cNvPicPr>
            <a:picLocks noChangeAspect="1"/>
          </p:cNvPicPr>
          <p:nvPr/>
        </p:nvPicPr>
        <p:blipFill>
          <a:blip r:embed="rId3"/>
          <a:srcRect/>
          <a:stretch>
            <a:fillRect/>
          </a:stretch>
        </p:blipFill>
        <p:spPr>
          <a:xfrm>
            <a:off x="110317" y="7284420"/>
            <a:ext cx="4386043" cy="2867377"/>
          </a:xfrm>
          <a:prstGeom prst="rect">
            <a:avLst/>
          </a:prstGeom>
        </p:spPr>
      </p:pic>
      <p:pic>
        <p:nvPicPr>
          <p:cNvPr id="30" name="Picture 21"/>
          <p:cNvPicPr>
            <a:picLocks noChangeAspect="1"/>
          </p:cNvPicPr>
          <p:nvPr/>
        </p:nvPicPr>
        <p:blipFill>
          <a:blip r:embed="rId4"/>
          <a:srcRect/>
          <a:stretch>
            <a:fillRect/>
          </a:stretch>
        </p:blipFill>
        <p:spPr>
          <a:xfrm>
            <a:off x="210758" y="4687347"/>
            <a:ext cx="4598283" cy="1528929"/>
          </a:xfrm>
          <a:prstGeom prst="rect">
            <a:avLst/>
          </a:prstGeom>
        </p:spPr>
      </p:pic>
      <p:pic>
        <p:nvPicPr>
          <p:cNvPr id="31" name="Picture 22"/>
          <p:cNvPicPr>
            <a:picLocks noChangeAspect="1"/>
          </p:cNvPicPr>
          <p:nvPr/>
        </p:nvPicPr>
        <p:blipFill>
          <a:blip r:embed="rId5">
            <a:extLst>
              <a:ext uri="{BEBA8EAE-BF5A-486C-A8C5-ECC9F3942E4B}">
                <a14:imgProps xmlns:a14="http://schemas.microsoft.com/office/drawing/2010/main">
                  <a14:imgLayer r:embed="rId6">
                    <a14:imgEffect>
                      <a14:colorTemperature colorTemp="7910"/>
                    </a14:imgEffect>
                    <a14:imgEffect>
                      <a14:saturation sat="266000"/>
                    </a14:imgEffect>
                  </a14:imgLayer>
                </a14:imgProps>
              </a:ext>
            </a:extLst>
          </a:blip>
          <a:srcRect/>
          <a:stretch>
            <a:fillRect/>
          </a:stretch>
        </p:blipFill>
        <p:spPr>
          <a:xfrm>
            <a:off x="331976" y="522947"/>
            <a:ext cx="4059132" cy="2339075"/>
          </a:xfrm>
          <a:prstGeom prst="rect">
            <a:avLst/>
          </a:prstGeom>
        </p:spPr>
      </p:pic>
      <p:sp>
        <p:nvSpPr>
          <p:cNvPr id="27" name="Rectangle 26"/>
          <p:cNvSpPr/>
          <p:nvPr/>
        </p:nvSpPr>
        <p:spPr>
          <a:xfrm>
            <a:off x="5562600" y="8606610"/>
            <a:ext cx="12268200" cy="103269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5562600" y="5643124"/>
            <a:ext cx="12268200" cy="110057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562600" y="2324100"/>
            <a:ext cx="12268200" cy="107147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4"/>
          <p:cNvSpPr txBox="1"/>
          <p:nvPr/>
        </p:nvSpPr>
        <p:spPr>
          <a:xfrm>
            <a:off x="720542" y="1062854"/>
            <a:ext cx="16667079" cy="943848"/>
          </a:xfrm>
          <a:prstGeom prst="rect">
            <a:avLst/>
          </a:prstGeom>
        </p:spPr>
        <p:txBody>
          <a:bodyPr lIns="0" tIns="0" rIns="0" bIns="0" rtlCol="0" anchor="t">
            <a:spAutoFit/>
          </a:bodyPr>
          <a:lstStyle/>
          <a:p>
            <a:pPr algn="l">
              <a:lnSpc>
                <a:spcPts val="7920"/>
              </a:lnSpc>
            </a:pPr>
            <a:r>
              <a:rPr lang="en-US" sz="5000" b="1" dirty="0">
                <a:solidFill>
                  <a:srgbClr val="005ABB"/>
                </a:solidFill>
                <a:latin typeface="Raleway"/>
              </a:rPr>
              <a:t>Strategy 1</a:t>
            </a:r>
          </a:p>
        </p:txBody>
      </p:sp>
      <p:sp>
        <p:nvSpPr>
          <p:cNvPr id="5" name="TextBox 5"/>
          <p:cNvSpPr txBox="1"/>
          <p:nvPr/>
        </p:nvSpPr>
        <p:spPr>
          <a:xfrm>
            <a:off x="5562600" y="312390"/>
            <a:ext cx="12395748" cy="3154710"/>
          </a:xfrm>
          <a:prstGeom prst="rect">
            <a:avLst/>
          </a:prstGeom>
        </p:spPr>
        <p:txBody>
          <a:bodyPr wrap="square" lIns="0" tIns="0" rIns="0" bIns="0" rtlCol="0" anchor="t">
            <a:spAutoFit/>
          </a:bodyPr>
          <a:lstStyle/>
          <a:p>
            <a:pPr algn="l">
              <a:lnSpc>
                <a:spcPts val="4074"/>
              </a:lnSpc>
            </a:pPr>
            <a:r>
              <a:rPr lang="en-US" sz="3200" b="1" u="sng" dirty="0">
                <a:solidFill>
                  <a:srgbClr val="005FC8"/>
                </a:solidFill>
                <a:latin typeface="Raleway"/>
              </a:rPr>
              <a:t>IF POSSIBLE + IT MARKETS YOUR EXPERIENCE: </a:t>
            </a:r>
          </a:p>
          <a:p>
            <a:pPr algn="l">
              <a:lnSpc>
                <a:spcPts val="4074"/>
              </a:lnSpc>
            </a:pPr>
            <a:r>
              <a:rPr lang="en-US" sz="3200" b="1" dirty="0">
                <a:solidFill>
                  <a:srgbClr val="005FC8"/>
                </a:solidFill>
                <a:latin typeface="Raleway"/>
              </a:rPr>
              <a:t>Incorporate 1-3 relevant + accurate keywords </a:t>
            </a:r>
          </a:p>
          <a:p>
            <a:pPr algn="l">
              <a:lnSpc>
                <a:spcPts val="4074"/>
              </a:lnSpc>
            </a:pPr>
            <a:r>
              <a:rPr lang="en-US" sz="3200" b="1" dirty="0">
                <a:solidFill>
                  <a:srgbClr val="005FC8"/>
                </a:solidFill>
                <a:latin typeface="Raleway"/>
              </a:rPr>
              <a:t>	</a:t>
            </a:r>
            <a:r>
              <a:rPr lang="en-US" sz="3200" dirty="0">
                <a:solidFill>
                  <a:srgbClr val="005FC8"/>
                </a:solidFill>
                <a:latin typeface="Raleway"/>
              </a:rPr>
              <a:t>(field-specific, skill-specific, or a combo)</a:t>
            </a:r>
          </a:p>
          <a:p>
            <a:pPr algn="l">
              <a:lnSpc>
                <a:spcPts val="4074"/>
              </a:lnSpc>
            </a:pPr>
            <a:endParaRPr lang="en-US" sz="3200" b="1" dirty="0">
              <a:solidFill>
                <a:srgbClr val="005FC8"/>
              </a:solidFill>
              <a:latin typeface="Raleway"/>
            </a:endParaRPr>
          </a:p>
          <a:p>
            <a:pPr algn="l">
              <a:lnSpc>
                <a:spcPts val="4074"/>
              </a:lnSpc>
            </a:pPr>
            <a:r>
              <a:rPr lang="en-US" sz="3000" b="1" dirty="0">
                <a:latin typeface="Raleway"/>
                <a:sym typeface="Wingdings" panose="05000000000000000000" pitchFamily="2" charset="2"/>
              </a:rPr>
              <a:t></a:t>
            </a:r>
            <a:r>
              <a:rPr lang="en-US" sz="3000" b="1" dirty="0">
                <a:latin typeface="Raleway"/>
              </a:rPr>
              <a:t>WATER RESOURCES &amp; DATA ANALYSIS EXPERIENCE</a:t>
            </a:r>
          </a:p>
          <a:p>
            <a:pPr algn="l">
              <a:lnSpc>
                <a:spcPts val="4074"/>
              </a:lnSpc>
            </a:pPr>
            <a:r>
              <a:rPr lang="en-US" sz="3000" b="1" dirty="0">
                <a:latin typeface="Raleway"/>
                <a:sym typeface="Wingdings" panose="05000000000000000000" pitchFamily="2" charset="2"/>
              </a:rPr>
              <a:t></a:t>
            </a:r>
            <a:r>
              <a:rPr lang="en-US" sz="3000" b="1" dirty="0">
                <a:latin typeface="Raleway"/>
              </a:rPr>
              <a:t>PROGRAM MANAGEMENT EXPERIENCE </a:t>
            </a:r>
          </a:p>
        </p:txBody>
      </p:sp>
      <p:sp>
        <p:nvSpPr>
          <p:cNvPr id="19" name="TextBox 4"/>
          <p:cNvSpPr txBox="1"/>
          <p:nvPr/>
        </p:nvSpPr>
        <p:spPr>
          <a:xfrm>
            <a:off x="855765" y="4979011"/>
            <a:ext cx="3525141" cy="1013098"/>
          </a:xfrm>
          <a:prstGeom prst="rect">
            <a:avLst/>
          </a:prstGeom>
        </p:spPr>
        <p:txBody>
          <a:bodyPr wrap="square" lIns="0" tIns="0" rIns="0" bIns="0" rtlCol="0" anchor="t">
            <a:spAutoFit/>
          </a:bodyPr>
          <a:lstStyle/>
          <a:p>
            <a:pPr algn="l">
              <a:lnSpc>
                <a:spcPts val="7920"/>
              </a:lnSpc>
            </a:pPr>
            <a:r>
              <a:rPr lang="en-US" sz="5000" b="1" dirty="0">
                <a:solidFill>
                  <a:srgbClr val="005ABB"/>
                </a:solidFill>
                <a:latin typeface="Raleway"/>
              </a:rPr>
              <a:t>Strategy 2</a:t>
            </a:r>
          </a:p>
        </p:txBody>
      </p:sp>
      <p:sp>
        <p:nvSpPr>
          <p:cNvPr id="20" name="TextBox 5"/>
          <p:cNvSpPr txBox="1"/>
          <p:nvPr/>
        </p:nvSpPr>
        <p:spPr>
          <a:xfrm>
            <a:off x="5562601" y="4129710"/>
            <a:ext cx="12061186" cy="3154710"/>
          </a:xfrm>
          <a:prstGeom prst="rect">
            <a:avLst/>
          </a:prstGeom>
        </p:spPr>
        <p:txBody>
          <a:bodyPr wrap="square" lIns="0" tIns="0" rIns="0" bIns="0" rtlCol="0" anchor="t">
            <a:spAutoFit/>
          </a:bodyPr>
          <a:lstStyle/>
          <a:p>
            <a:pPr algn="l">
              <a:lnSpc>
                <a:spcPts val="4074"/>
              </a:lnSpc>
            </a:pPr>
            <a:r>
              <a:rPr lang="en-US" sz="3200" b="1" u="sng" dirty="0">
                <a:solidFill>
                  <a:srgbClr val="005FC8"/>
                </a:solidFill>
                <a:latin typeface="Raleway"/>
              </a:rPr>
              <a:t>IF BEING SPECIFIC ISN’T GOOD FOR MARKETING: </a:t>
            </a:r>
          </a:p>
          <a:p>
            <a:pPr algn="l">
              <a:lnSpc>
                <a:spcPts val="4074"/>
              </a:lnSpc>
            </a:pPr>
            <a:r>
              <a:rPr lang="en-US" sz="3200" b="1" dirty="0">
                <a:solidFill>
                  <a:srgbClr val="005FC8"/>
                </a:solidFill>
                <a:latin typeface="Raleway"/>
              </a:rPr>
              <a:t>Use general titles to blanket varied/less relevant experience</a:t>
            </a:r>
          </a:p>
          <a:p>
            <a:pPr algn="l">
              <a:lnSpc>
                <a:spcPts val="4074"/>
              </a:lnSpc>
            </a:pPr>
            <a:endParaRPr lang="en-US" sz="3200" b="1" dirty="0">
              <a:solidFill>
                <a:srgbClr val="005FC8"/>
              </a:solidFill>
              <a:latin typeface="Raleway"/>
            </a:endParaRPr>
          </a:p>
          <a:p>
            <a:pPr>
              <a:lnSpc>
                <a:spcPts val="4074"/>
              </a:lnSpc>
            </a:pPr>
            <a:r>
              <a:rPr lang="en-US" sz="3000" b="1" spc="160" dirty="0">
                <a:latin typeface="Raleway"/>
                <a:sym typeface="Wingdings" panose="05000000000000000000" pitchFamily="2" charset="2"/>
              </a:rPr>
              <a:t></a:t>
            </a:r>
            <a:r>
              <a:rPr lang="en-US" sz="3000" b="1" spc="160" dirty="0">
                <a:latin typeface="Raleway"/>
              </a:rPr>
              <a:t>ENVIRONMENTAL EXPERIENCE</a:t>
            </a:r>
          </a:p>
          <a:p>
            <a:pPr>
              <a:lnSpc>
                <a:spcPts val="4074"/>
              </a:lnSpc>
            </a:pPr>
            <a:r>
              <a:rPr lang="en-US" sz="3000" b="1" spc="160" dirty="0">
                <a:latin typeface="Raleway"/>
                <a:sym typeface="Wingdings" panose="05000000000000000000" pitchFamily="2" charset="2"/>
              </a:rPr>
              <a:t></a:t>
            </a:r>
            <a:r>
              <a:rPr lang="en-US" sz="3000" b="1" spc="160" dirty="0">
                <a:latin typeface="Raleway"/>
              </a:rPr>
              <a:t>EXPERIENCE </a:t>
            </a:r>
            <a:r>
              <a:rPr lang="en-US" sz="3000" b="1" u="sng" spc="160" dirty="0">
                <a:latin typeface="Raleway"/>
              </a:rPr>
              <a:t>OR</a:t>
            </a:r>
            <a:r>
              <a:rPr lang="en-US" sz="3000" b="1" spc="160" dirty="0">
                <a:latin typeface="Raleway"/>
              </a:rPr>
              <a:t> PROFESSIONAL EXPERIENCE</a:t>
            </a:r>
          </a:p>
          <a:p>
            <a:pPr algn="l">
              <a:lnSpc>
                <a:spcPts val="4074"/>
              </a:lnSpc>
            </a:pPr>
            <a:endParaRPr lang="en-US" sz="3200" b="1" dirty="0">
              <a:solidFill>
                <a:srgbClr val="55A51C"/>
              </a:solidFill>
              <a:latin typeface="Raleway"/>
            </a:endParaRPr>
          </a:p>
        </p:txBody>
      </p:sp>
      <p:sp>
        <p:nvSpPr>
          <p:cNvPr id="23" name="TextBox 4"/>
          <p:cNvSpPr txBox="1"/>
          <p:nvPr/>
        </p:nvSpPr>
        <p:spPr>
          <a:xfrm>
            <a:off x="1155647" y="8096618"/>
            <a:ext cx="3982063" cy="1538883"/>
          </a:xfrm>
          <a:prstGeom prst="rect">
            <a:avLst/>
          </a:prstGeom>
        </p:spPr>
        <p:txBody>
          <a:bodyPr lIns="0" tIns="0" rIns="0" bIns="0" rtlCol="0" anchor="t">
            <a:spAutoFit/>
          </a:bodyPr>
          <a:lstStyle/>
          <a:p>
            <a:pPr algn="l"/>
            <a:r>
              <a:rPr lang="en-US" sz="5000" b="1" dirty="0">
                <a:solidFill>
                  <a:srgbClr val="005ABB"/>
                </a:solidFill>
                <a:latin typeface="Raleway"/>
              </a:rPr>
              <a:t>What to</a:t>
            </a:r>
          </a:p>
          <a:p>
            <a:pPr algn="l"/>
            <a:r>
              <a:rPr lang="en-US" sz="5000" b="1" dirty="0">
                <a:solidFill>
                  <a:srgbClr val="005ABB"/>
                </a:solidFill>
                <a:latin typeface="Raleway"/>
              </a:rPr>
              <a:t> Avoid!</a:t>
            </a:r>
          </a:p>
        </p:txBody>
      </p:sp>
      <p:pic>
        <p:nvPicPr>
          <p:cNvPr id="24" name="Picture 8"/>
          <p:cNvPicPr>
            <a:picLocks noChangeAspect="1"/>
          </p:cNvPicPr>
          <p:nvPr/>
        </p:nvPicPr>
        <p:blipFill>
          <a:blip r:embed="rId7"/>
          <a:srcRect/>
          <a:stretch>
            <a:fillRect/>
          </a:stretch>
        </p:blipFill>
        <p:spPr>
          <a:xfrm>
            <a:off x="2509900" y="6970052"/>
            <a:ext cx="3583648" cy="3583648"/>
          </a:xfrm>
          <a:prstGeom prst="rect">
            <a:avLst/>
          </a:prstGeom>
        </p:spPr>
      </p:pic>
      <p:sp>
        <p:nvSpPr>
          <p:cNvPr id="25" name="TextBox 5"/>
          <p:cNvSpPr txBox="1"/>
          <p:nvPr/>
        </p:nvSpPr>
        <p:spPr>
          <a:xfrm>
            <a:off x="5562600" y="7673346"/>
            <a:ext cx="12395748" cy="1923604"/>
          </a:xfrm>
          <a:prstGeom prst="rect">
            <a:avLst/>
          </a:prstGeom>
        </p:spPr>
        <p:txBody>
          <a:bodyPr wrap="square" lIns="0" tIns="0" rIns="0" bIns="0" rtlCol="0" anchor="t">
            <a:spAutoFit/>
          </a:bodyPr>
          <a:lstStyle/>
          <a:p>
            <a:pPr algn="l">
              <a:lnSpc>
                <a:spcPts val="4074"/>
              </a:lnSpc>
            </a:pPr>
            <a:r>
              <a:rPr lang="en-US" sz="3200" b="1" u="sng" dirty="0">
                <a:solidFill>
                  <a:srgbClr val="005FC8"/>
                </a:solidFill>
                <a:latin typeface="Raleway"/>
              </a:rPr>
              <a:t>DON’T BE INACCURATE, OVER-THE-TOP, OR IRRELEVANT </a:t>
            </a:r>
          </a:p>
          <a:p>
            <a:pPr algn="l">
              <a:lnSpc>
                <a:spcPts val="4074"/>
              </a:lnSpc>
            </a:pPr>
            <a:endParaRPr lang="en-US" sz="3200" b="1" u="sng" dirty="0">
              <a:solidFill>
                <a:srgbClr val="005FC8"/>
              </a:solidFill>
              <a:latin typeface="Raleway"/>
            </a:endParaRPr>
          </a:p>
          <a:p>
            <a:pPr marL="263525" lvl="1" indent="-263525">
              <a:lnSpc>
                <a:spcPts val="3360"/>
              </a:lnSpc>
            </a:pPr>
            <a:r>
              <a:rPr lang="en-US" sz="3000" b="1" dirty="0">
                <a:latin typeface="Raleway"/>
                <a:sym typeface="Wingdings" panose="05000000000000000000" pitchFamily="2" charset="2"/>
              </a:rPr>
              <a:t></a:t>
            </a:r>
            <a:r>
              <a:rPr lang="en-US" sz="3000" b="1" dirty="0">
                <a:latin typeface="Raleway"/>
              </a:rPr>
              <a:t>ENERGY, DATA, WATER, CLIMATE, &amp; MANAGEMENT EXPERIENCE</a:t>
            </a:r>
          </a:p>
          <a:p>
            <a:pPr marL="263525" lvl="1" indent="-263525">
              <a:lnSpc>
                <a:spcPts val="3360"/>
              </a:lnSpc>
            </a:pPr>
            <a:r>
              <a:rPr lang="en-US" sz="3000" b="1" dirty="0">
                <a:latin typeface="Raleway"/>
                <a:sym typeface="Wingdings" panose="05000000000000000000" pitchFamily="2" charset="2"/>
              </a:rPr>
              <a:t></a:t>
            </a:r>
            <a:r>
              <a:rPr lang="en-US" sz="3000" b="1" dirty="0">
                <a:latin typeface="Raleway"/>
              </a:rPr>
              <a:t>ADMINISTRATIVE EXPERIENCE</a:t>
            </a:r>
          </a:p>
        </p:txBody>
      </p:sp>
      <p:sp>
        <p:nvSpPr>
          <p:cNvPr id="28" name="Rectangle 27"/>
          <p:cNvSpPr/>
          <p:nvPr/>
        </p:nvSpPr>
        <p:spPr>
          <a:xfrm>
            <a:off x="0" y="7124700"/>
            <a:ext cx="18530047" cy="50312"/>
          </a:xfrm>
          <a:prstGeom prst="rect">
            <a:avLst/>
          </a:prstGeom>
          <a:solidFill>
            <a:srgbClr val="005F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52400" y="3645388"/>
            <a:ext cx="18530047" cy="50312"/>
          </a:xfrm>
          <a:prstGeom prst="rect">
            <a:avLst/>
          </a:prstGeom>
          <a:solidFill>
            <a:srgbClr val="005F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574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5">
                                            <p:txEl>
                                              <p:pRg st="2" end="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xEl>
                                              <p:pRg st="3" end="3"/>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15" name="Freeform 14"/>
          <p:cNvSpPr/>
          <p:nvPr/>
        </p:nvSpPr>
        <p:spPr>
          <a:xfrm>
            <a:off x="4800600" y="3962393"/>
            <a:ext cx="11084425" cy="949713"/>
          </a:xfrm>
          <a:custGeom>
            <a:avLst/>
            <a:gdLst/>
            <a:ahLst/>
            <a:cxnLst/>
            <a:rect l="l" t="t" r="r" b="b"/>
            <a:pathLst>
              <a:path w="3966700" h="1323991">
                <a:moveTo>
                  <a:pt x="0" y="0"/>
                </a:moveTo>
                <a:lnTo>
                  <a:pt x="3966700" y="0"/>
                </a:lnTo>
                <a:lnTo>
                  <a:pt x="3966700" y="1323991"/>
                </a:lnTo>
                <a:lnTo>
                  <a:pt x="0" y="1323991"/>
                </a:lnTo>
                <a:close/>
              </a:path>
            </a:pathLst>
          </a:custGeom>
          <a:solidFill>
            <a:srgbClr val="FFFFFF"/>
          </a:solidFill>
          <a:ln w="57150">
            <a:solidFill>
              <a:schemeClr val="tx1"/>
            </a:solidFill>
          </a:ln>
        </p:spPr>
        <p:txBody>
          <a:bodyPr/>
          <a:lstStyle/>
          <a:p>
            <a:endParaRPr lang="en-US"/>
          </a:p>
        </p:txBody>
      </p:sp>
      <p:sp>
        <p:nvSpPr>
          <p:cNvPr id="11" name="AutoShape 2"/>
          <p:cNvSpPr/>
          <p:nvPr/>
        </p:nvSpPr>
        <p:spPr>
          <a:xfrm>
            <a:off x="0" y="-41036"/>
            <a:ext cx="18288000" cy="2136536"/>
          </a:xfrm>
          <a:prstGeom prst="rect">
            <a:avLst/>
          </a:prstGeom>
          <a:solidFill>
            <a:srgbClr val="55A51C">
              <a:alpha val="14901"/>
            </a:srgbClr>
          </a:solidFill>
        </p:spPr>
        <p:txBody>
          <a:bodyPr/>
          <a:lstStyle/>
          <a:p>
            <a:endParaRPr lang="en-US"/>
          </a:p>
        </p:txBody>
      </p:sp>
      <p:sp>
        <p:nvSpPr>
          <p:cNvPr id="2" name="TextBox 2"/>
          <p:cNvSpPr txBox="1"/>
          <p:nvPr/>
        </p:nvSpPr>
        <p:spPr>
          <a:xfrm>
            <a:off x="1028700" y="881496"/>
            <a:ext cx="16667079" cy="959173"/>
          </a:xfrm>
          <a:prstGeom prst="rect">
            <a:avLst/>
          </a:prstGeom>
        </p:spPr>
        <p:txBody>
          <a:bodyPr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55A51C"/>
                </a:solidFill>
                <a:effectLst/>
                <a:uLnTx/>
                <a:uFillTx/>
                <a:latin typeface="Raleway"/>
                <a:ea typeface="+mn-ea"/>
                <a:cs typeface="+mn-cs"/>
              </a:rPr>
              <a:t>EXPERIENCE TIP #3</a:t>
            </a:r>
          </a:p>
        </p:txBody>
      </p:sp>
      <p:sp>
        <p:nvSpPr>
          <p:cNvPr id="3" name="TextBox 3"/>
          <p:cNvSpPr txBox="1"/>
          <p:nvPr/>
        </p:nvSpPr>
        <p:spPr>
          <a:xfrm>
            <a:off x="1028699" y="2095500"/>
            <a:ext cx="13373101" cy="705321"/>
          </a:xfrm>
          <a:prstGeom prst="rect">
            <a:avLst/>
          </a:prstGeom>
        </p:spPr>
        <p:txBody>
          <a:bodyPr wrap="square" lIns="0" tIns="0" rIns="0" bIns="0" rtlCol="0" anchor="t">
            <a:spAutoFit/>
          </a:bodyPr>
          <a:lstStyle/>
          <a:p>
            <a:pPr marL="0" marR="0" lvl="0" indent="0" algn="l" defTabSz="914400" rtl="0" eaLnBrk="1" fontAlgn="auto" latinLnBrk="0" hangingPunct="1">
              <a:lnSpc>
                <a:spcPts val="546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55A51C"/>
                </a:solidFill>
                <a:effectLst/>
                <a:uLnTx/>
                <a:uFillTx/>
                <a:latin typeface="Raleway"/>
                <a:ea typeface="+mn-ea"/>
                <a:cs typeface="+mn-cs"/>
              </a:rPr>
              <a:t>Make your position titles specific when possible!</a:t>
            </a:r>
          </a:p>
        </p:txBody>
      </p:sp>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5" name="TextBox 5"/>
          <p:cNvSpPr txBox="1"/>
          <p:nvPr/>
        </p:nvSpPr>
        <p:spPr>
          <a:xfrm>
            <a:off x="9144000" y="9618238"/>
            <a:ext cx="8551779" cy="266700"/>
          </a:xfrm>
          <a:prstGeom prst="rect">
            <a:avLst/>
          </a:prstGeom>
        </p:spPr>
        <p:txBody>
          <a:bodyPr lIns="0" tIns="0" rIns="0" bIns="0" rtlCol="0" anchor="t">
            <a:spAutoFit/>
          </a:bodyPr>
          <a:lstStyle/>
          <a:p>
            <a:pPr marL="0" marR="0" lvl="0" indent="0" algn="r" defTabSz="914400" rtl="0" eaLnBrk="1" fontAlgn="auto" latinLnBrk="0" hangingPunct="1">
              <a:lnSpc>
                <a:spcPts val="2100"/>
              </a:lnSpc>
              <a:spcBef>
                <a:spcPts val="0"/>
              </a:spcBef>
              <a:spcAft>
                <a:spcPts val="0"/>
              </a:spcAft>
              <a:buClrTx/>
              <a:buSzTx/>
              <a:buFontTx/>
              <a:buNone/>
              <a:tabLst/>
              <a:defRPr/>
            </a:pPr>
            <a:r>
              <a:rPr kumimoji="0" lang="en-US" sz="1500" b="0" i="0" u="none" strike="noStrike" kern="1200" cap="none" spc="150" normalizeH="0" baseline="0" noProof="0">
                <a:ln>
                  <a:noFill/>
                </a:ln>
                <a:solidFill>
                  <a:srgbClr val="55A51C"/>
                </a:solidFill>
                <a:effectLst/>
                <a:uLnTx/>
                <a:uFillTx/>
                <a:latin typeface="Raleway"/>
                <a:ea typeface="+mn-ea"/>
                <a:cs typeface="+mn-cs"/>
              </a:rPr>
              <a:t>BREN SCHOOL CAREER DEVELOPMENT PROGRAM</a:t>
            </a:r>
          </a:p>
        </p:txBody>
      </p:sp>
      <p:sp>
        <p:nvSpPr>
          <p:cNvPr id="6" name="AutoShape 6"/>
          <p:cNvSpPr/>
          <p:nvPr/>
        </p:nvSpPr>
        <p:spPr>
          <a:xfrm>
            <a:off x="1028700" y="1911543"/>
            <a:ext cx="6764039" cy="59768"/>
          </a:xfrm>
          <a:prstGeom prst="rect">
            <a:avLst/>
          </a:prstGeom>
          <a:solidFill>
            <a:srgbClr val="55A51C"/>
          </a:solidFill>
        </p:spPr>
        <p:txBody>
          <a:bodyPr/>
          <a:lstStyle/>
          <a:p>
            <a:endParaRPr lang="en-US"/>
          </a:p>
        </p:txBody>
      </p:sp>
      <p:sp>
        <p:nvSpPr>
          <p:cNvPr id="7" name="TextBox 7"/>
          <p:cNvSpPr txBox="1"/>
          <p:nvPr/>
        </p:nvSpPr>
        <p:spPr>
          <a:xfrm>
            <a:off x="5084679" y="4248687"/>
            <a:ext cx="10629901" cy="492443"/>
          </a:xfrm>
          <a:prstGeom prst="rect">
            <a:avLst/>
          </a:prstGeom>
        </p:spPr>
        <p:txBody>
          <a:bodyPr wrap="square" lIns="0" tIns="0" rIns="0" bIns="0" rtlCol="0" anchor="t">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effectLst/>
                <a:uLnTx/>
                <a:uFillTx/>
                <a:latin typeface="Raleway" panose="020B0604020202020204" charset="0"/>
                <a:ea typeface="+mn-ea"/>
                <a:cs typeface="+mn-cs"/>
              </a:rPr>
              <a:t>Intern – Goleta Water District</a:t>
            </a:r>
            <a:r>
              <a:rPr kumimoji="0" lang="en-US" sz="3200" b="0" i="0" u="none" strike="noStrike" kern="1200" cap="none" spc="0" normalizeH="0" baseline="0" noProof="0" dirty="0">
                <a:ln>
                  <a:noFill/>
                </a:ln>
                <a:effectLst/>
                <a:uLnTx/>
                <a:uFillTx/>
                <a:latin typeface="Raleway" panose="020B0604020202020204" charset="0"/>
                <a:ea typeface="+mn-ea"/>
                <a:cs typeface="+mn-cs"/>
              </a:rPr>
              <a:t>, Goleta, CA (5/18–12/18)</a:t>
            </a:r>
          </a:p>
        </p:txBody>
      </p:sp>
      <p:pic>
        <p:nvPicPr>
          <p:cNvPr id="12" name="Picture 2"/>
          <p:cNvPicPr>
            <a:picLocks noChangeAspect="1"/>
          </p:cNvPicPr>
          <p:nvPr/>
        </p:nvPicPr>
        <p:blipFill>
          <a:blip r:embed="rId3"/>
          <a:srcRect l="1913" t="13820" r="12513" b="1750"/>
          <a:stretch>
            <a:fillRect/>
          </a:stretch>
        </p:blipFill>
        <p:spPr>
          <a:xfrm>
            <a:off x="1066276" y="3028270"/>
            <a:ext cx="3282849" cy="2433294"/>
          </a:xfrm>
          <a:prstGeom prst="rect">
            <a:avLst/>
          </a:prstGeom>
        </p:spPr>
      </p:pic>
      <p:pic>
        <p:nvPicPr>
          <p:cNvPr id="13" name="Picture 3"/>
          <p:cNvPicPr>
            <a:picLocks noChangeAspect="1"/>
          </p:cNvPicPr>
          <p:nvPr/>
        </p:nvPicPr>
        <p:blipFill>
          <a:blip r:embed="rId4"/>
          <a:srcRect l="6839" r="5637" b="2332"/>
          <a:stretch>
            <a:fillRect/>
          </a:stretch>
        </p:blipFill>
        <p:spPr>
          <a:xfrm>
            <a:off x="1028699" y="5624136"/>
            <a:ext cx="3320426" cy="2468659"/>
          </a:xfrm>
          <a:prstGeom prst="rect">
            <a:avLst/>
          </a:prstGeom>
        </p:spPr>
      </p:pic>
      <p:sp>
        <p:nvSpPr>
          <p:cNvPr id="16" name="Freeform 15"/>
          <p:cNvSpPr/>
          <p:nvPr/>
        </p:nvSpPr>
        <p:spPr>
          <a:xfrm>
            <a:off x="3569671" y="6526959"/>
            <a:ext cx="14153002" cy="1037447"/>
          </a:xfrm>
          <a:custGeom>
            <a:avLst/>
            <a:gdLst/>
            <a:ahLst/>
            <a:cxnLst/>
            <a:rect l="l" t="t" r="r" b="b"/>
            <a:pathLst>
              <a:path w="3966700" h="1323991">
                <a:moveTo>
                  <a:pt x="0" y="0"/>
                </a:moveTo>
                <a:lnTo>
                  <a:pt x="3966700" y="0"/>
                </a:lnTo>
                <a:lnTo>
                  <a:pt x="3966700" y="1323991"/>
                </a:lnTo>
                <a:lnTo>
                  <a:pt x="0" y="1323991"/>
                </a:lnTo>
                <a:close/>
              </a:path>
            </a:pathLst>
          </a:custGeom>
          <a:solidFill>
            <a:srgbClr val="FFFFFF"/>
          </a:solidFill>
          <a:ln w="57150">
            <a:solidFill>
              <a:schemeClr val="tx1"/>
            </a:solidFill>
          </a:ln>
        </p:spPr>
        <p:txBody>
          <a:bodyPr/>
          <a:lstStyle/>
          <a:p>
            <a:endParaRPr lang="en-US"/>
          </a:p>
        </p:txBody>
      </p:sp>
      <p:sp>
        <p:nvSpPr>
          <p:cNvPr id="14" name="TextBox 7"/>
          <p:cNvSpPr txBox="1"/>
          <p:nvPr/>
        </p:nvSpPr>
        <p:spPr>
          <a:xfrm>
            <a:off x="3704514" y="6799460"/>
            <a:ext cx="14018159" cy="492443"/>
          </a:xfrm>
          <a:prstGeom prst="rect">
            <a:avLst/>
          </a:prstGeom>
        </p:spPr>
        <p:txBody>
          <a:bodyPr wrap="square" lIns="0" tIns="0" rIns="0" bIns="0" rtlCol="0" anchor="t">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effectLst/>
                <a:uLnTx/>
                <a:uFillTx/>
                <a:latin typeface="Raleway" panose="020B0604020202020204" charset="0"/>
                <a:ea typeface="+mn-ea"/>
                <a:cs typeface="+mn-cs"/>
              </a:rPr>
              <a:t>Water Resources Intern – Goleta Water District</a:t>
            </a:r>
            <a:r>
              <a:rPr kumimoji="0" lang="en-US" sz="3200" b="0" i="0" u="none" strike="noStrike" kern="1200" cap="none" spc="0" normalizeH="0" baseline="0" noProof="0" dirty="0">
                <a:ln>
                  <a:noFill/>
                </a:ln>
                <a:effectLst/>
                <a:uLnTx/>
                <a:uFillTx/>
                <a:latin typeface="Raleway" panose="020B0604020202020204" charset="0"/>
                <a:ea typeface="+mn-ea"/>
                <a:cs typeface="+mn-cs"/>
              </a:rPr>
              <a:t>, Goleta, CA (5/18-12/18)</a:t>
            </a:r>
          </a:p>
        </p:txBody>
      </p:sp>
      <p:pic>
        <p:nvPicPr>
          <p:cNvPr id="17" name="Picture 4"/>
          <p:cNvPicPr>
            <a:picLocks noChangeAspect="1"/>
          </p:cNvPicPr>
          <p:nvPr/>
        </p:nvPicPr>
        <p:blipFill>
          <a:blip r:embed="rId5"/>
          <a:srcRect/>
          <a:stretch>
            <a:fillRect/>
          </a:stretch>
        </p:blipFill>
        <p:spPr>
          <a:xfrm>
            <a:off x="13639800" y="-38100"/>
            <a:ext cx="4648200" cy="2998089"/>
          </a:xfrm>
          <a:prstGeom prst="rect">
            <a:avLst/>
          </a:prstGeom>
        </p:spPr>
      </p:pic>
      <p:sp>
        <p:nvSpPr>
          <p:cNvPr id="19" name="TextBox 7"/>
          <p:cNvSpPr txBox="1"/>
          <p:nvPr/>
        </p:nvSpPr>
        <p:spPr>
          <a:xfrm>
            <a:off x="8519159" y="5505574"/>
            <a:ext cx="1097281" cy="1000274"/>
          </a:xfrm>
          <a:prstGeom prst="rect">
            <a:avLst/>
          </a:prstGeom>
        </p:spPr>
        <p:txBody>
          <a:bodyPr wrap="square" lIns="0" tIns="0" rIns="0" bIns="0" rtlCol="0" anchor="t">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6500" b="1" dirty="0">
                <a:solidFill>
                  <a:srgbClr val="005FC8"/>
                </a:solidFill>
                <a:latin typeface="Raleway" panose="020B0604020202020204" charset="0"/>
              </a:rPr>
              <a:t>v</a:t>
            </a:r>
            <a:r>
              <a:rPr kumimoji="0" lang="en-US" sz="6500" b="1" i="0" u="none" strike="noStrike" kern="1200" cap="none" spc="0" normalizeH="0" baseline="0" noProof="0" dirty="0">
                <a:ln>
                  <a:noFill/>
                </a:ln>
                <a:solidFill>
                  <a:srgbClr val="005FC8"/>
                </a:solidFill>
                <a:effectLst/>
                <a:uLnTx/>
                <a:uFillTx/>
                <a:latin typeface="Raleway" panose="020B0604020202020204" charset="0"/>
              </a:rPr>
              <a:t>s.</a:t>
            </a:r>
            <a:endParaRPr kumimoji="0" lang="en-US" sz="6500" b="0" i="0" u="none" strike="noStrike" kern="1200" cap="none" spc="0" normalizeH="0" baseline="0" noProof="0" dirty="0">
              <a:ln>
                <a:noFill/>
              </a:ln>
              <a:solidFill>
                <a:srgbClr val="005FC8"/>
              </a:solidFill>
              <a:effectLst/>
              <a:uLnTx/>
              <a:uFillTx/>
              <a:latin typeface="Raleway" panose="020B0604020202020204" charset="0"/>
            </a:endParaRPr>
          </a:p>
        </p:txBody>
      </p:sp>
    </p:spTree>
    <p:extLst>
      <p:ext uri="{BB962C8B-B14F-4D97-AF65-F5344CB8AC3E}">
        <p14:creationId xmlns:p14="http://schemas.microsoft.com/office/powerpoint/2010/main" val="3907936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7" name="AutoShape 7"/>
          <p:cNvSpPr/>
          <p:nvPr/>
        </p:nvSpPr>
        <p:spPr>
          <a:xfrm>
            <a:off x="1028700" y="1911543"/>
            <a:ext cx="6764039" cy="59768"/>
          </a:xfrm>
          <a:prstGeom prst="rect">
            <a:avLst/>
          </a:prstGeom>
          <a:solidFill>
            <a:srgbClr val="55A51C"/>
          </a:solidFill>
        </p:spPr>
        <p:txBody>
          <a:bodyPr/>
          <a:lstStyle/>
          <a:p>
            <a:endParaRPr lang="en-US"/>
          </a:p>
        </p:txBody>
      </p:sp>
      <p:sp>
        <p:nvSpPr>
          <p:cNvPr id="30" name="TextBox 4"/>
          <p:cNvSpPr txBox="1"/>
          <p:nvPr/>
        </p:nvSpPr>
        <p:spPr>
          <a:xfrm>
            <a:off x="9366942" y="783727"/>
            <a:ext cx="9269667" cy="1107996"/>
          </a:xfrm>
          <a:prstGeom prst="rect">
            <a:avLst/>
          </a:prstGeom>
        </p:spPr>
        <p:txBody>
          <a:bodyPr wrap="square" lIns="0" tIns="0" rIns="0" bIns="0" rtlCol="0" anchor="t">
            <a:spAutoFit/>
          </a:bodyPr>
          <a:lstStyle/>
          <a:p>
            <a:r>
              <a:rPr lang="en-US" sz="3600" b="1" dirty="0">
                <a:solidFill>
                  <a:srgbClr val="55A51C"/>
                </a:solidFill>
                <a:latin typeface="Raleway"/>
              </a:rPr>
              <a:t>Use reverse chronological order </a:t>
            </a:r>
          </a:p>
          <a:p>
            <a:r>
              <a:rPr lang="en-US" sz="3600" b="1" i="1" dirty="0">
                <a:solidFill>
                  <a:srgbClr val="55A51C"/>
                </a:solidFill>
                <a:latin typeface="Raleway"/>
              </a:rPr>
              <a:t>within sections </a:t>
            </a:r>
            <a:r>
              <a:rPr lang="en-US" sz="3600" b="1" dirty="0">
                <a:solidFill>
                  <a:srgbClr val="55A51C"/>
                </a:solidFill>
                <a:latin typeface="Raleway"/>
              </a:rPr>
              <a:t>+ format dates correctly. </a:t>
            </a:r>
            <a:endParaRPr lang="en-US" sz="3600" b="1" i="1" dirty="0">
              <a:solidFill>
                <a:srgbClr val="55A51C"/>
              </a:solidFill>
              <a:latin typeface="Raleway"/>
            </a:endParaRPr>
          </a:p>
        </p:txBody>
      </p:sp>
      <p:sp>
        <p:nvSpPr>
          <p:cNvPr id="31" name="TextBox 2"/>
          <p:cNvSpPr txBox="1"/>
          <p:nvPr/>
        </p:nvSpPr>
        <p:spPr>
          <a:xfrm>
            <a:off x="1028700" y="881496"/>
            <a:ext cx="8191499" cy="959173"/>
          </a:xfrm>
          <a:prstGeom prst="rect">
            <a:avLst/>
          </a:prstGeom>
        </p:spPr>
        <p:txBody>
          <a:bodyPr wrap="square" lIns="0" tIns="0" rIns="0" bIns="0" rtlCol="0" anchor="t">
            <a:spAutoFit/>
          </a:bodyPr>
          <a:lstStyle/>
          <a:p>
            <a:pPr algn="l">
              <a:lnSpc>
                <a:spcPts val="7920"/>
              </a:lnSpc>
            </a:pPr>
            <a:r>
              <a:rPr lang="en-US" sz="6500" b="1" dirty="0">
                <a:solidFill>
                  <a:srgbClr val="55A51C"/>
                </a:solidFill>
                <a:latin typeface="Raleway"/>
              </a:rPr>
              <a:t>EXPERIENCE TIP #4:</a:t>
            </a:r>
          </a:p>
        </p:txBody>
      </p:sp>
      <p:sp>
        <p:nvSpPr>
          <p:cNvPr id="42" name="Freeform 41"/>
          <p:cNvSpPr/>
          <p:nvPr/>
        </p:nvSpPr>
        <p:spPr>
          <a:xfrm>
            <a:off x="970429" y="2970107"/>
            <a:ext cx="14955371" cy="1547283"/>
          </a:xfrm>
          <a:custGeom>
            <a:avLst/>
            <a:gdLst/>
            <a:ahLst/>
            <a:cxnLst/>
            <a:rect l="l" t="t" r="r" b="b"/>
            <a:pathLst>
              <a:path w="3966700" h="1323991">
                <a:moveTo>
                  <a:pt x="0" y="0"/>
                </a:moveTo>
                <a:lnTo>
                  <a:pt x="3966700" y="0"/>
                </a:lnTo>
                <a:lnTo>
                  <a:pt x="3966700" y="1323991"/>
                </a:lnTo>
                <a:lnTo>
                  <a:pt x="0" y="1323991"/>
                </a:lnTo>
                <a:close/>
              </a:path>
            </a:pathLst>
          </a:custGeom>
          <a:solidFill>
            <a:srgbClr val="FFFFFF"/>
          </a:solidFill>
          <a:ln w="57150">
            <a:solidFill>
              <a:schemeClr val="tx1"/>
            </a:solidFill>
          </a:ln>
        </p:spPr>
        <p:txBody>
          <a:bodyPr/>
          <a:lstStyle/>
          <a:p>
            <a:endParaRPr lang="en-US"/>
          </a:p>
        </p:txBody>
      </p:sp>
      <p:sp>
        <p:nvSpPr>
          <p:cNvPr id="43" name="TextBox 6"/>
          <p:cNvSpPr txBox="1"/>
          <p:nvPr/>
        </p:nvSpPr>
        <p:spPr>
          <a:xfrm>
            <a:off x="992841" y="2331260"/>
            <a:ext cx="15439857" cy="492443"/>
          </a:xfrm>
          <a:prstGeom prst="rect">
            <a:avLst/>
          </a:prstGeom>
          <a:noFill/>
        </p:spPr>
        <p:txBody>
          <a:bodyPr wrap="square" lIns="0" tIns="0" rIns="0" bIns="0" rtlCol="0" anchor="t">
            <a:spAutoFit/>
          </a:bodyPr>
          <a:lstStyle/>
          <a:p>
            <a:pPr marR="0" lvl="0" algn="l" defTabSz="914400" rtl="0" eaLnBrk="1" fontAlgn="auto" latinLnBrk="0" hangingPunct="1">
              <a:spcBef>
                <a:spcPts val="0"/>
              </a:spcBef>
              <a:spcAft>
                <a:spcPts val="0"/>
              </a:spcAft>
              <a:buClrTx/>
              <a:buSzTx/>
              <a:tabLst/>
              <a:defRPr/>
            </a:pPr>
            <a:r>
              <a:rPr lang="en-US" sz="3200" b="1" dirty="0">
                <a:solidFill>
                  <a:srgbClr val="55A51C"/>
                </a:solidFill>
                <a:latin typeface="Raleway" panose="020B0604020202020204" charset="0"/>
                <a:sym typeface="Wingdings" panose="05000000000000000000" pitchFamily="2" charset="2"/>
              </a:rPr>
              <a:t>1) In parentheses at end, l</a:t>
            </a:r>
            <a:r>
              <a:rPr kumimoji="0" lang="en-US" sz="3200" b="1" i="0" u="none" strike="noStrike" kern="1200" cap="none" spc="0" normalizeH="0" noProof="0" dirty="0">
                <a:ln>
                  <a:noFill/>
                </a:ln>
                <a:solidFill>
                  <a:srgbClr val="55A51C"/>
                </a:solidFill>
                <a:effectLst/>
                <a:uLnTx/>
                <a:uFillTx/>
                <a:latin typeface="Raleway" panose="020B0604020202020204" charset="0"/>
                <a:ea typeface="+mn-ea"/>
                <a:cs typeface="+mn-cs"/>
                <a:sym typeface="Wingdings" panose="05000000000000000000" pitchFamily="2" charset="2"/>
              </a:rPr>
              <a:t>eft-aligned, months and years, not seasons!</a:t>
            </a:r>
          </a:p>
        </p:txBody>
      </p:sp>
      <p:sp>
        <p:nvSpPr>
          <p:cNvPr id="44" name="Freeform 43"/>
          <p:cNvSpPr/>
          <p:nvPr/>
        </p:nvSpPr>
        <p:spPr>
          <a:xfrm>
            <a:off x="985242" y="4779998"/>
            <a:ext cx="16837526" cy="1595021"/>
          </a:xfrm>
          <a:custGeom>
            <a:avLst/>
            <a:gdLst/>
            <a:ahLst/>
            <a:cxnLst/>
            <a:rect l="l" t="t" r="r" b="b"/>
            <a:pathLst>
              <a:path w="3966700" h="1323991">
                <a:moveTo>
                  <a:pt x="0" y="0"/>
                </a:moveTo>
                <a:lnTo>
                  <a:pt x="3966700" y="0"/>
                </a:lnTo>
                <a:lnTo>
                  <a:pt x="3966700" y="1323991"/>
                </a:lnTo>
                <a:lnTo>
                  <a:pt x="0" y="1323991"/>
                </a:lnTo>
                <a:close/>
              </a:path>
            </a:pathLst>
          </a:custGeom>
          <a:solidFill>
            <a:srgbClr val="FFFFFF"/>
          </a:solidFill>
          <a:ln w="57150">
            <a:solidFill>
              <a:schemeClr val="tx1"/>
            </a:solidFill>
          </a:ln>
        </p:spPr>
        <p:txBody>
          <a:bodyPr/>
          <a:lstStyle/>
          <a:p>
            <a:endParaRPr lang="en-US"/>
          </a:p>
        </p:txBody>
      </p:sp>
      <p:sp>
        <p:nvSpPr>
          <p:cNvPr id="45" name="TextBox 5"/>
          <p:cNvSpPr txBox="1"/>
          <p:nvPr/>
        </p:nvSpPr>
        <p:spPr>
          <a:xfrm>
            <a:off x="1274000" y="4857412"/>
            <a:ext cx="16667079" cy="1384995"/>
          </a:xfrm>
          <a:prstGeom prst="rect">
            <a:avLst/>
          </a:prstGeom>
        </p:spPr>
        <p:txBody>
          <a:bodyPr lIns="0" tIns="0" rIns="0" bIns="0" rtlCol="0" anchor="t">
            <a:spAutoFit/>
          </a:bodyPr>
          <a:lstStyle/>
          <a:p>
            <a:pPr algn="l">
              <a:lnSpc>
                <a:spcPts val="3570"/>
              </a:lnSpc>
            </a:pPr>
            <a:r>
              <a:rPr lang="en-US" sz="3000" b="1" spc="170" dirty="0">
                <a:solidFill>
                  <a:srgbClr val="000000"/>
                </a:solidFill>
                <a:latin typeface="Raleway"/>
              </a:rPr>
              <a:t>Position Title—Organization Name</a:t>
            </a:r>
            <a:r>
              <a:rPr lang="en-US" sz="3000" b="0" spc="170" dirty="0">
                <a:solidFill>
                  <a:srgbClr val="000000"/>
                </a:solidFill>
                <a:latin typeface="Raleway"/>
              </a:rPr>
              <a:t>, City, State Abbreviation 		 (5/21–8/22)</a:t>
            </a:r>
          </a:p>
          <a:p>
            <a:pPr marL="104140" indent="-280670">
              <a:lnSpc>
                <a:spcPts val="3569"/>
              </a:lnSpc>
              <a:buFont typeface="Arial"/>
              <a:buChar char="•"/>
            </a:pPr>
            <a:r>
              <a:rPr lang="en-US" sz="3000" b="0" spc="170" dirty="0">
                <a:solidFill>
                  <a:srgbClr val="000000"/>
                </a:solidFill>
                <a:latin typeface="Raleway"/>
              </a:rPr>
              <a:t>Bullet</a:t>
            </a:r>
          </a:p>
          <a:p>
            <a:pPr marL="104140" indent="-280670">
              <a:lnSpc>
                <a:spcPts val="3569"/>
              </a:lnSpc>
              <a:buFont typeface="Arial"/>
              <a:buChar char="•"/>
            </a:pPr>
            <a:r>
              <a:rPr lang="en-US" sz="3000" b="0" spc="170" dirty="0">
                <a:solidFill>
                  <a:srgbClr val="000000"/>
                </a:solidFill>
                <a:latin typeface="Raleway"/>
              </a:rPr>
              <a:t>Bullet</a:t>
            </a:r>
          </a:p>
        </p:txBody>
      </p:sp>
      <p:sp>
        <p:nvSpPr>
          <p:cNvPr id="46" name="TextBox 5"/>
          <p:cNvSpPr txBox="1"/>
          <p:nvPr/>
        </p:nvSpPr>
        <p:spPr>
          <a:xfrm>
            <a:off x="1230445" y="3009769"/>
            <a:ext cx="16710714" cy="1384995"/>
          </a:xfrm>
          <a:prstGeom prst="rect">
            <a:avLst/>
          </a:prstGeom>
        </p:spPr>
        <p:txBody>
          <a:bodyPr wrap="square" lIns="0" tIns="0" rIns="0" bIns="0" rtlCol="0" anchor="t">
            <a:spAutoFit/>
          </a:bodyPr>
          <a:lstStyle/>
          <a:p>
            <a:pPr algn="l">
              <a:lnSpc>
                <a:spcPts val="3570"/>
              </a:lnSpc>
            </a:pPr>
            <a:r>
              <a:rPr lang="en-US" sz="3000" b="1" spc="170" dirty="0">
                <a:solidFill>
                  <a:srgbClr val="000000"/>
                </a:solidFill>
                <a:latin typeface="Raleway"/>
              </a:rPr>
              <a:t>Position Title—Organization Name</a:t>
            </a:r>
            <a:r>
              <a:rPr lang="en-US" sz="3000" b="0" spc="170" dirty="0">
                <a:solidFill>
                  <a:srgbClr val="000000"/>
                </a:solidFill>
                <a:latin typeface="Raleway"/>
              </a:rPr>
              <a:t>, City, State Abbreviation (5/21–8/22)</a:t>
            </a:r>
          </a:p>
          <a:p>
            <a:pPr marL="120650" indent="-288925">
              <a:lnSpc>
                <a:spcPts val="3569"/>
              </a:lnSpc>
              <a:buFont typeface="Arial" panose="020B0604020202020204" pitchFamily="34" charset="0"/>
              <a:buChar char="•"/>
            </a:pPr>
            <a:r>
              <a:rPr lang="en-US" sz="3000" b="0" spc="170" dirty="0">
                <a:solidFill>
                  <a:srgbClr val="000000"/>
                </a:solidFill>
                <a:latin typeface="Raleway"/>
              </a:rPr>
              <a:t>Bullet</a:t>
            </a:r>
          </a:p>
          <a:p>
            <a:pPr marL="104140" indent="-280670">
              <a:lnSpc>
                <a:spcPts val="3569"/>
              </a:lnSpc>
              <a:buFont typeface="Arial"/>
              <a:buChar char="•"/>
            </a:pPr>
            <a:r>
              <a:rPr lang="en-US" sz="3000" b="0" spc="170" dirty="0">
                <a:solidFill>
                  <a:srgbClr val="000000"/>
                </a:solidFill>
                <a:latin typeface="Raleway"/>
              </a:rPr>
              <a:t>Bullet</a:t>
            </a:r>
          </a:p>
        </p:txBody>
      </p:sp>
      <p:sp>
        <p:nvSpPr>
          <p:cNvPr id="47" name="Rounded Rectangle 46"/>
          <p:cNvSpPr/>
          <p:nvPr/>
        </p:nvSpPr>
        <p:spPr>
          <a:xfrm>
            <a:off x="13029413" y="3009795"/>
            <a:ext cx="2590800" cy="457139"/>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50"/>
              </a:solidFill>
              <a:effectLst/>
              <a:uLnTx/>
              <a:uFillTx/>
              <a:latin typeface="Calibri"/>
              <a:ea typeface="+mn-ea"/>
              <a:cs typeface="+mn-cs"/>
            </a:endParaRPr>
          </a:p>
        </p:txBody>
      </p:sp>
      <p:sp>
        <p:nvSpPr>
          <p:cNvPr id="48" name="Rounded Rectangle 47"/>
          <p:cNvSpPr/>
          <p:nvPr/>
        </p:nvSpPr>
        <p:spPr>
          <a:xfrm>
            <a:off x="14982648" y="4867967"/>
            <a:ext cx="2590800" cy="46430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Multiply 48"/>
          <p:cNvSpPr/>
          <p:nvPr/>
        </p:nvSpPr>
        <p:spPr>
          <a:xfrm>
            <a:off x="14276128" y="4400212"/>
            <a:ext cx="914400" cy="1399810"/>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1095542" y="7083974"/>
            <a:ext cx="4452810" cy="2821285"/>
          </a:xfrm>
          <a:prstGeom prst="rect">
            <a:avLst/>
          </a:prstGeom>
        </p:spPr>
        <p:txBody>
          <a:bodyPr wrap="square">
            <a:spAutoFit/>
          </a:bodyPr>
          <a:lstStyle/>
          <a:p>
            <a:pPr lvl="0">
              <a:defRPr/>
            </a:pPr>
            <a:r>
              <a:rPr lang="en-US" sz="3200" b="1" dirty="0">
                <a:solidFill>
                  <a:srgbClr val="55A51C"/>
                </a:solidFill>
                <a:latin typeface="Raleway" panose="020B0604020202020204" charset="0"/>
                <a:sym typeface="Wingdings" panose="05000000000000000000" pitchFamily="2" charset="2"/>
              </a:rPr>
              <a:t>2) Get the dash size </a:t>
            </a:r>
            <a:br>
              <a:rPr lang="en-US" sz="3200" b="1" dirty="0">
                <a:solidFill>
                  <a:srgbClr val="55A51C"/>
                </a:solidFill>
                <a:latin typeface="Raleway" panose="020B0604020202020204" charset="0"/>
                <a:sym typeface="Wingdings" panose="05000000000000000000" pitchFamily="2" charset="2"/>
              </a:rPr>
            </a:br>
            <a:r>
              <a:rPr lang="en-US" sz="3200" b="1" dirty="0">
                <a:solidFill>
                  <a:srgbClr val="55A51C"/>
                </a:solidFill>
                <a:latin typeface="Raleway" panose="020B0604020202020204" charset="0"/>
                <a:sym typeface="Wingdings" panose="05000000000000000000" pitchFamily="2" charset="2"/>
              </a:rPr>
              <a:t>+ spacing right!!!</a:t>
            </a:r>
            <a:endParaRPr lang="en-US" sz="3000" b="1" u="sng" dirty="0">
              <a:solidFill>
                <a:srgbClr val="005ABB"/>
              </a:solidFill>
              <a:latin typeface="Raleway" panose="020B0604020202020204" charset="0"/>
            </a:endParaRPr>
          </a:p>
          <a:p>
            <a:pPr lvl="0">
              <a:lnSpc>
                <a:spcPts val="3433"/>
              </a:lnSpc>
              <a:defRPr/>
            </a:pPr>
            <a:endParaRPr lang="en-US" sz="3000" b="1" dirty="0">
              <a:solidFill>
                <a:srgbClr val="005ABB"/>
              </a:solidFill>
              <a:latin typeface="Raleway" panose="020B0604020202020204" charset="0"/>
            </a:endParaRPr>
          </a:p>
          <a:p>
            <a:pPr lvl="0">
              <a:lnSpc>
                <a:spcPts val="3433"/>
              </a:lnSpc>
              <a:defRPr/>
            </a:pPr>
            <a:r>
              <a:rPr lang="en-US" sz="3000" b="1" dirty="0">
                <a:solidFill>
                  <a:srgbClr val="005ABB"/>
                </a:solidFill>
                <a:latin typeface="Raleway" panose="020B0604020202020204" charset="0"/>
              </a:rPr>
              <a:t>Hyphen:  -	</a:t>
            </a:r>
          </a:p>
          <a:p>
            <a:pPr lvl="0">
              <a:lnSpc>
                <a:spcPts val="3433"/>
              </a:lnSpc>
              <a:defRPr/>
            </a:pPr>
            <a:r>
              <a:rPr lang="en-US" sz="3000" b="1" dirty="0" err="1">
                <a:solidFill>
                  <a:srgbClr val="005ABB"/>
                </a:solidFill>
                <a:latin typeface="Raleway" panose="020B0604020202020204" charset="0"/>
              </a:rPr>
              <a:t>En</a:t>
            </a:r>
            <a:r>
              <a:rPr lang="en-US" sz="3000" b="1" dirty="0">
                <a:solidFill>
                  <a:srgbClr val="005ABB"/>
                </a:solidFill>
                <a:latin typeface="Raleway" panose="020B0604020202020204" charset="0"/>
              </a:rPr>
              <a:t> Dash:  – 	 </a:t>
            </a:r>
          </a:p>
          <a:p>
            <a:pPr lvl="0">
              <a:lnSpc>
                <a:spcPts val="3433"/>
              </a:lnSpc>
              <a:defRPr/>
            </a:pPr>
            <a:r>
              <a:rPr lang="en-US" sz="3000" b="1" dirty="0" err="1">
                <a:solidFill>
                  <a:srgbClr val="005ABB"/>
                </a:solidFill>
                <a:latin typeface="Raleway" panose="020B0604020202020204" charset="0"/>
              </a:rPr>
              <a:t>Em</a:t>
            </a:r>
            <a:r>
              <a:rPr lang="en-US" sz="3000" b="1" dirty="0">
                <a:solidFill>
                  <a:srgbClr val="005ABB"/>
                </a:solidFill>
                <a:latin typeface="Raleway" panose="020B0604020202020204" charset="0"/>
              </a:rPr>
              <a:t> Dash: —	</a:t>
            </a:r>
          </a:p>
        </p:txBody>
      </p:sp>
      <p:sp>
        <p:nvSpPr>
          <p:cNvPr id="51" name="Rounded Rectangle 50"/>
          <p:cNvSpPr/>
          <p:nvPr/>
        </p:nvSpPr>
        <p:spPr>
          <a:xfrm>
            <a:off x="1095542" y="9425153"/>
            <a:ext cx="2400300" cy="457139"/>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50"/>
              </a:solidFill>
              <a:effectLst/>
              <a:uLnTx/>
              <a:uFillTx/>
              <a:latin typeface="Calibri"/>
              <a:ea typeface="+mn-ea"/>
              <a:cs typeface="+mn-cs"/>
            </a:endParaRPr>
          </a:p>
        </p:txBody>
      </p:sp>
      <p:sp>
        <p:nvSpPr>
          <p:cNvPr id="53" name="TextBox 6"/>
          <p:cNvSpPr txBox="1"/>
          <p:nvPr/>
        </p:nvSpPr>
        <p:spPr>
          <a:xfrm>
            <a:off x="6248400" y="7107080"/>
            <a:ext cx="8253234" cy="436017"/>
          </a:xfrm>
          <a:prstGeom prst="rect">
            <a:avLst/>
          </a:prstGeom>
        </p:spPr>
        <p:txBody>
          <a:bodyPr wrap="square" lIns="0" tIns="0" rIns="0" bIns="0" rtlCol="0" anchor="t">
            <a:spAutoFit/>
          </a:bodyPr>
          <a:lstStyle/>
          <a:p>
            <a:pPr marL="0" marR="0" lvl="0" indent="0" algn="l" defTabSz="914400" rtl="0" eaLnBrk="1" fontAlgn="auto" latinLnBrk="0" hangingPunct="1">
              <a:lnSpc>
                <a:spcPts val="3433"/>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55A51C"/>
                </a:solidFill>
                <a:effectLst/>
                <a:uLnTx/>
                <a:uFillTx/>
                <a:latin typeface="Raleway" panose="020B0604020202020204" charset="0"/>
                <a:ea typeface="+mn-ea"/>
                <a:cs typeface="+mn-cs"/>
              </a:rPr>
              <a:t>3) See our </a:t>
            </a:r>
            <a:r>
              <a:rPr kumimoji="0" lang="en-US" sz="3000" b="1" i="0" u="none" strike="noStrike" kern="1200" cap="none" spc="0" normalizeH="0" baseline="0" noProof="0" dirty="0">
                <a:ln>
                  <a:noFill/>
                </a:ln>
                <a:solidFill>
                  <a:srgbClr val="55A51C"/>
                </a:solidFill>
                <a:effectLst/>
                <a:uLnTx/>
                <a:uFillTx/>
                <a:latin typeface="Raleway" panose="020B0604020202020204" charset="0"/>
                <a:ea typeface="+mn-ea"/>
                <a:cs typeface="+mn-cs"/>
                <a:hlinkClick r:id="rId3"/>
              </a:rPr>
              <a:t>resume FAQs</a:t>
            </a:r>
            <a:r>
              <a:rPr kumimoji="0" lang="en-US" sz="3000" b="1" i="0" u="none" strike="noStrike" kern="1200" cap="none" spc="0" normalizeH="0" baseline="0" noProof="0" dirty="0">
                <a:ln>
                  <a:noFill/>
                </a:ln>
                <a:solidFill>
                  <a:srgbClr val="55A51C"/>
                </a:solidFill>
                <a:effectLst/>
                <a:uLnTx/>
                <a:uFillTx/>
                <a:latin typeface="Raleway" panose="020B0604020202020204" charset="0"/>
                <a:ea typeface="+mn-ea"/>
                <a:cs typeface="+mn-cs"/>
              </a:rPr>
              <a:t>!</a:t>
            </a:r>
          </a:p>
        </p:txBody>
      </p:sp>
      <p:pic>
        <p:nvPicPr>
          <p:cNvPr id="6" name="Picture 5">
            <a:extLst>
              <a:ext uri="{FF2B5EF4-FFF2-40B4-BE49-F238E27FC236}">
                <a16:creationId xmlns:a16="http://schemas.microsoft.com/office/drawing/2014/main" id="{95C0985B-1170-57BF-5190-E5A6E9F031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36067" y="7578699"/>
            <a:ext cx="2553403" cy="2553403"/>
          </a:xfrm>
          <a:prstGeom prst="rect">
            <a:avLst/>
          </a:prstGeom>
        </p:spPr>
      </p:pic>
    </p:spTree>
    <p:extLst>
      <p:ext uri="{BB962C8B-B14F-4D97-AF65-F5344CB8AC3E}">
        <p14:creationId xmlns:p14="http://schemas.microsoft.com/office/powerpoint/2010/main" val="147416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0">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0">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0">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0">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5" grpId="0"/>
      <p:bldP spid="46" grpId="0"/>
      <p:bldP spid="47" grpId="0" animBg="1"/>
      <p:bldP spid="48" grpId="0" animBg="1"/>
      <p:bldP spid="49" grpId="0" animBg="1"/>
      <p:bldP spid="51" grpId="0" animBg="1"/>
      <p:bldP spid="53"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11" name="AutoShape 2"/>
          <p:cNvSpPr/>
          <p:nvPr/>
        </p:nvSpPr>
        <p:spPr>
          <a:xfrm>
            <a:off x="0" y="-41036"/>
            <a:ext cx="18288000" cy="2136536"/>
          </a:xfrm>
          <a:prstGeom prst="rect">
            <a:avLst/>
          </a:prstGeom>
          <a:solidFill>
            <a:srgbClr val="55A51C">
              <a:alpha val="14901"/>
            </a:srgbClr>
          </a:solidFill>
        </p:spPr>
        <p:txBody>
          <a:bodyPr/>
          <a:lstStyle/>
          <a:p>
            <a:endParaRPr lang="en-US"/>
          </a:p>
        </p:txBody>
      </p:sp>
      <p:sp>
        <p:nvSpPr>
          <p:cNvPr id="2" name="TextBox 2"/>
          <p:cNvSpPr txBox="1"/>
          <p:nvPr/>
        </p:nvSpPr>
        <p:spPr>
          <a:xfrm>
            <a:off x="1028700" y="881496"/>
            <a:ext cx="16667079" cy="959173"/>
          </a:xfrm>
          <a:prstGeom prst="rect">
            <a:avLst/>
          </a:prstGeom>
        </p:spPr>
        <p:txBody>
          <a:bodyPr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55A51C"/>
                </a:solidFill>
                <a:effectLst/>
                <a:uLnTx/>
                <a:uFillTx/>
                <a:latin typeface="Raleway"/>
                <a:ea typeface="+mn-ea"/>
                <a:cs typeface="+mn-cs"/>
              </a:rPr>
              <a:t>EXPERIENCE TIP #5</a:t>
            </a:r>
          </a:p>
        </p:txBody>
      </p:sp>
      <p:sp>
        <p:nvSpPr>
          <p:cNvPr id="3" name="TextBox 3"/>
          <p:cNvSpPr txBox="1"/>
          <p:nvPr/>
        </p:nvSpPr>
        <p:spPr>
          <a:xfrm>
            <a:off x="1028699" y="2095500"/>
            <a:ext cx="13373101" cy="2068451"/>
          </a:xfrm>
          <a:prstGeom prst="rect">
            <a:avLst/>
          </a:prstGeom>
        </p:spPr>
        <p:txBody>
          <a:bodyPr wrap="square" lIns="0" tIns="0" rIns="0" bIns="0" rtlCol="0" anchor="t">
            <a:spAutoFit/>
          </a:bodyPr>
          <a:lstStyle/>
          <a:p>
            <a:pPr marL="0" marR="0" lvl="0" indent="0" algn="l" defTabSz="914400" rtl="0" eaLnBrk="1" fontAlgn="auto" latinLnBrk="0" hangingPunct="1">
              <a:lnSpc>
                <a:spcPts val="546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55A51C"/>
                </a:solidFill>
                <a:effectLst/>
                <a:uLnTx/>
                <a:uFillTx/>
                <a:latin typeface="Raleway"/>
                <a:ea typeface="+mn-ea"/>
                <a:cs typeface="+mn-cs"/>
              </a:rPr>
              <a:t>Give your positions breathing room!</a:t>
            </a:r>
          </a:p>
          <a:p>
            <a:pPr marL="0" marR="0" lvl="0" indent="0" algn="l" defTabSz="914400" rtl="0" eaLnBrk="1" fontAlgn="auto" latinLnBrk="0" hangingPunct="1">
              <a:lnSpc>
                <a:spcPts val="5460"/>
              </a:lnSpc>
              <a:spcBef>
                <a:spcPts val="0"/>
              </a:spcBef>
              <a:spcAft>
                <a:spcPts val="0"/>
              </a:spcAft>
              <a:buClrTx/>
              <a:buSzTx/>
              <a:buFontTx/>
              <a:buNone/>
              <a:tabLst/>
              <a:defRPr/>
            </a:pPr>
            <a:endParaRPr kumimoji="0" lang="en-US" sz="3000" b="1" i="0" u="none" strike="noStrike" kern="1200" cap="none" spc="0" normalizeH="0" baseline="0" noProof="0" dirty="0">
              <a:ln>
                <a:noFill/>
              </a:ln>
              <a:solidFill>
                <a:srgbClr val="55A51C"/>
              </a:solidFill>
              <a:effectLst/>
              <a:uLnTx/>
              <a:uFillTx/>
              <a:latin typeface="Raleway"/>
              <a:ea typeface="+mn-ea"/>
              <a:cs typeface="+mn-cs"/>
            </a:endParaRPr>
          </a:p>
          <a:p>
            <a:pPr marL="0" marR="0" lvl="0" indent="0" algn="l" defTabSz="914400" rtl="0" eaLnBrk="1" fontAlgn="auto" latinLnBrk="0" hangingPunct="1">
              <a:lnSpc>
                <a:spcPts val="546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55A51C"/>
                </a:solidFill>
                <a:effectLst/>
                <a:uLnTx/>
                <a:uFillTx/>
                <a:latin typeface="Raleway"/>
                <a:ea typeface="+mn-ea"/>
                <a:cs typeface="+mn-cs"/>
              </a:rPr>
              <a:t>. . . </a:t>
            </a:r>
            <a:r>
              <a:rPr lang="en-US" sz="4200" b="1" dirty="0">
                <a:solidFill>
                  <a:srgbClr val="55A51C"/>
                </a:solidFill>
                <a:latin typeface="Raleway"/>
              </a:rPr>
              <a:t>d</a:t>
            </a:r>
            <a:r>
              <a:rPr kumimoji="0" lang="en-US" sz="4200" b="1" i="0" u="none" strike="noStrike" kern="1200" cap="none" spc="0" normalizeH="0" baseline="0" noProof="0" dirty="0">
                <a:ln>
                  <a:noFill/>
                </a:ln>
                <a:solidFill>
                  <a:srgbClr val="55A51C"/>
                </a:solidFill>
                <a:effectLst/>
                <a:uLnTx/>
                <a:uFillTx/>
                <a:latin typeface="Raleway"/>
                <a:ea typeface="+mn-ea"/>
                <a:cs typeface="+mn-cs"/>
              </a:rPr>
              <a:t>o this:</a:t>
            </a:r>
          </a:p>
        </p:txBody>
      </p:sp>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6" name="AutoShape 6"/>
          <p:cNvSpPr/>
          <p:nvPr/>
        </p:nvSpPr>
        <p:spPr>
          <a:xfrm>
            <a:off x="1028700" y="1911543"/>
            <a:ext cx="6764039" cy="59768"/>
          </a:xfrm>
          <a:prstGeom prst="rect">
            <a:avLst/>
          </a:prstGeom>
          <a:solidFill>
            <a:srgbClr val="55A51C"/>
          </a:solidFill>
        </p:spPr>
        <p:txBody>
          <a:bodyPr/>
          <a:lstStyle/>
          <a:p>
            <a:endParaRPr lang="en-US"/>
          </a:p>
        </p:txBody>
      </p:sp>
      <p:pic>
        <p:nvPicPr>
          <p:cNvPr id="7" name="Picture 6">
            <a:extLst>
              <a:ext uri="{FF2B5EF4-FFF2-40B4-BE49-F238E27FC236}">
                <a16:creationId xmlns:a16="http://schemas.microsoft.com/office/drawing/2014/main" id="{AF38B2EE-008D-92B1-8DE4-CEE25278D885}"/>
              </a:ext>
            </a:extLst>
          </p:cNvPr>
          <p:cNvPicPr>
            <a:picLocks noChangeAspect="1"/>
          </p:cNvPicPr>
          <p:nvPr/>
        </p:nvPicPr>
        <p:blipFill>
          <a:blip r:embed="rId3"/>
          <a:srcRect b="24557"/>
          <a:stretch/>
        </p:blipFill>
        <p:spPr>
          <a:xfrm>
            <a:off x="1028699" y="4306867"/>
            <a:ext cx="12477242" cy="5701185"/>
          </a:xfrm>
          <a:prstGeom prst="rect">
            <a:avLst/>
          </a:prstGeom>
        </p:spPr>
      </p:pic>
      <p:pic>
        <p:nvPicPr>
          <p:cNvPr id="8" name="Picture 44">
            <a:extLst>
              <a:ext uri="{FF2B5EF4-FFF2-40B4-BE49-F238E27FC236}">
                <a16:creationId xmlns:a16="http://schemas.microsoft.com/office/drawing/2014/main" id="{7FBAC284-35E6-73AC-10B9-A9F86057B944}"/>
              </a:ext>
            </a:extLst>
          </p:cNvPr>
          <p:cNvPicPr>
            <a:picLocks noChangeAspect="1"/>
          </p:cNvPicPr>
          <p:nvPr/>
        </p:nvPicPr>
        <p:blipFill>
          <a:blip r:embed="rId4"/>
          <a:srcRect/>
          <a:stretch>
            <a:fillRect/>
          </a:stretch>
        </p:blipFill>
        <p:spPr>
          <a:xfrm rot="21318461">
            <a:off x="415717" y="5583802"/>
            <a:ext cx="1557040" cy="1557040"/>
          </a:xfrm>
          <a:prstGeom prst="rect">
            <a:avLst/>
          </a:prstGeom>
        </p:spPr>
      </p:pic>
    </p:spTree>
    <p:extLst>
      <p:ext uri="{BB962C8B-B14F-4D97-AF65-F5344CB8AC3E}">
        <p14:creationId xmlns:p14="http://schemas.microsoft.com/office/powerpoint/2010/main" val="20762571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BEEAF1"/>
        </a:solidFill>
        <a:effectLst/>
      </p:bgPr>
    </p:bg>
    <p:spTree>
      <p:nvGrpSpPr>
        <p:cNvPr id="1" name=""/>
        <p:cNvGrpSpPr/>
        <p:nvPr/>
      </p:nvGrpSpPr>
      <p:grpSpPr>
        <a:xfrm>
          <a:off x="0" y="0"/>
          <a:ext cx="0" cy="0"/>
          <a:chOff x="0" y="0"/>
          <a:chExt cx="0" cy="0"/>
        </a:xfrm>
      </p:grpSpPr>
      <p:pic>
        <p:nvPicPr>
          <p:cNvPr id="10" name="Picture 2"/>
          <p:cNvPicPr>
            <a:picLocks noChangeAspect="1"/>
          </p:cNvPicPr>
          <p:nvPr/>
        </p:nvPicPr>
        <p:blipFill>
          <a:blip r:embed="rId3"/>
          <a:srcRect l="470" r="470"/>
          <a:stretch>
            <a:fillRect/>
          </a:stretch>
        </p:blipFill>
        <p:spPr>
          <a:xfrm>
            <a:off x="11314857" y="-570566"/>
            <a:ext cx="7549446" cy="11428131"/>
          </a:xfrm>
          <a:prstGeom prst="rect">
            <a:avLst/>
          </a:prstGeom>
        </p:spPr>
      </p:pic>
      <p:sp>
        <p:nvSpPr>
          <p:cNvPr id="3" name="TextBox 3"/>
          <p:cNvSpPr txBox="1"/>
          <p:nvPr/>
        </p:nvSpPr>
        <p:spPr>
          <a:xfrm>
            <a:off x="1028700" y="564430"/>
            <a:ext cx="16649700" cy="1013098"/>
          </a:xfrm>
          <a:prstGeom prst="rect">
            <a:avLst/>
          </a:prstGeom>
        </p:spPr>
        <p:txBody>
          <a:bodyPr wrap="square" lIns="0" tIns="0" rIns="0" bIns="0" rtlCol="0" anchor="t">
            <a:spAutoFit/>
          </a:bodyPr>
          <a:lstStyle/>
          <a:p>
            <a:pPr algn="l">
              <a:lnSpc>
                <a:spcPts val="7920"/>
              </a:lnSpc>
            </a:pPr>
            <a:r>
              <a:rPr lang="en-US" sz="7200" b="1" dirty="0">
                <a:solidFill>
                  <a:srgbClr val="55A51C"/>
                </a:solidFill>
                <a:latin typeface="Raleway"/>
              </a:rPr>
              <a:t>Skills Section</a:t>
            </a:r>
            <a:endParaRPr lang="en-US" sz="7200" b="1">
              <a:solidFill>
                <a:srgbClr val="55A51C"/>
              </a:solidFill>
              <a:latin typeface="Raleway"/>
            </a:endParaRPr>
          </a:p>
        </p:txBody>
      </p:sp>
      <p:sp>
        <p:nvSpPr>
          <p:cNvPr id="5" name="AutoShape 5"/>
          <p:cNvSpPr/>
          <p:nvPr/>
        </p:nvSpPr>
        <p:spPr>
          <a:xfrm>
            <a:off x="1028700" y="1612700"/>
            <a:ext cx="5073021" cy="85725"/>
          </a:xfrm>
          <a:prstGeom prst="rect">
            <a:avLst/>
          </a:prstGeom>
          <a:solidFill>
            <a:srgbClr val="55A51C"/>
          </a:solidFill>
        </p:spPr>
        <p:txBody>
          <a:bodyPr/>
          <a:lstStyle/>
          <a:p>
            <a:endParaRPr lang="en-US"/>
          </a:p>
        </p:txBody>
      </p:sp>
      <p:grpSp>
        <p:nvGrpSpPr>
          <p:cNvPr id="7" name="Group 7"/>
          <p:cNvGrpSpPr/>
          <p:nvPr/>
        </p:nvGrpSpPr>
        <p:grpSpPr>
          <a:xfrm>
            <a:off x="1028700" y="2736773"/>
            <a:ext cx="11323913" cy="2559127"/>
            <a:chOff x="0" y="0"/>
            <a:chExt cx="2633509" cy="649700"/>
          </a:xfrm>
        </p:grpSpPr>
        <p:sp>
          <p:nvSpPr>
            <p:cNvPr id="8" name="Freeform 8"/>
            <p:cNvSpPr/>
            <p:nvPr/>
          </p:nvSpPr>
          <p:spPr>
            <a:xfrm>
              <a:off x="0" y="0"/>
              <a:ext cx="2633509" cy="649700"/>
            </a:xfrm>
            <a:custGeom>
              <a:avLst/>
              <a:gdLst/>
              <a:ahLst/>
              <a:cxnLst/>
              <a:rect l="l" t="t" r="r" b="b"/>
              <a:pathLst>
                <a:path w="2633509" h="649700">
                  <a:moveTo>
                    <a:pt x="0" y="0"/>
                  </a:moveTo>
                  <a:lnTo>
                    <a:pt x="2633509" y="0"/>
                  </a:lnTo>
                  <a:lnTo>
                    <a:pt x="2633509" y="649700"/>
                  </a:lnTo>
                  <a:lnTo>
                    <a:pt x="0" y="649700"/>
                  </a:lnTo>
                  <a:close/>
                </a:path>
              </a:pathLst>
            </a:custGeom>
            <a:solidFill>
              <a:srgbClr val="FFFFFF"/>
            </a:solidFill>
          </p:spPr>
          <p:txBody>
            <a:bodyPr/>
            <a:lstStyle/>
            <a:p>
              <a:endParaRPr lang="en-US"/>
            </a:p>
          </p:txBody>
        </p:sp>
      </p:grpSp>
      <p:sp>
        <p:nvSpPr>
          <p:cNvPr id="9" name="TextBox 9"/>
          <p:cNvSpPr txBox="1"/>
          <p:nvPr/>
        </p:nvSpPr>
        <p:spPr>
          <a:xfrm>
            <a:off x="1250549" y="2917685"/>
            <a:ext cx="11246252" cy="1692771"/>
          </a:xfrm>
          <a:prstGeom prst="rect">
            <a:avLst/>
          </a:prstGeom>
        </p:spPr>
        <p:txBody>
          <a:bodyPr wrap="square" lIns="0" tIns="0" rIns="0" bIns="0" rtlCol="0" anchor="t">
            <a:spAutoFit/>
          </a:bodyPr>
          <a:lstStyle/>
          <a:p>
            <a:pPr algn="l">
              <a:lnSpc>
                <a:spcPts val="3331"/>
              </a:lnSpc>
            </a:pPr>
            <a:r>
              <a:rPr lang="en-US" sz="2800" b="1" u="sng" spc="16">
                <a:solidFill>
                  <a:srgbClr val="000000"/>
                </a:solidFill>
                <a:latin typeface="Raleway"/>
              </a:rPr>
              <a:t>TECHNICAL SKILLS</a:t>
            </a:r>
            <a:r>
              <a:rPr lang="en-US" sz="2750" b="1" u="sng" spc="16" dirty="0">
                <a:solidFill>
                  <a:schemeClr val="bg1"/>
                </a:solidFill>
                <a:latin typeface="Raleway"/>
              </a:rPr>
              <a:t>.</a:t>
            </a:r>
          </a:p>
          <a:p>
            <a:pPr>
              <a:lnSpc>
                <a:spcPts val="3331"/>
              </a:lnSpc>
            </a:pPr>
            <a:r>
              <a:rPr lang="en-US" sz="2800" b="1" spc="16">
                <a:solidFill>
                  <a:srgbClr val="000000"/>
                </a:solidFill>
                <a:latin typeface="Raleway"/>
              </a:rPr>
              <a:t>Programming</a:t>
            </a:r>
            <a:r>
              <a:rPr lang="en-US" sz="2800" b="1" spc="16" dirty="0">
                <a:solidFill>
                  <a:srgbClr val="000000"/>
                </a:solidFill>
                <a:latin typeface="Raleway"/>
              </a:rPr>
              <a:t> Languages &amp; Software</a:t>
            </a:r>
            <a:r>
              <a:rPr lang="en-US" sz="2800" b="1" spc="16">
                <a:solidFill>
                  <a:srgbClr val="000000"/>
                </a:solidFill>
                <a:latin typeface="Raleway"/>
              </a:rPr>
              <a:t>: </a:t>
            </a:r>
            <a:r>
              <a:rPr lang="en-US" sz="2800" dirty="0">
                <a:latin typeface="Raleway"/>
              </a:rPr>
              <a:t>R, Python, SQL (SQLite, PostgreSQL), Git/GitHub, ArcGIS, Microsoft Office (Excel, Word)</a:t>
            </a:r>
          </a:p>
          <a:p>
            <a:pPr>
              <a:lnSpc>
                <a:spcPts val="3331"/>
              </a:lnSpc>
            </a:pPr>
            <a:endParaRPr lang="en-US" sz="2800" dirty="0">
              <a:solidFill>
                <a:srgbClr val="000000"/>
              </a:solidFill>
              <a:latin typeface="Raleway"/>
            </a:endParaRPr>
          </a:p>
        </p:txBody>
      </p:sp>
    </p:spTree>
    <p:extLst>
      <p:ext uri="{BB962C8B-B14F-4D97-AF65-F5344CB8AC3E}">
        <p14:creationId xmlns:p14="http://schemas.microsoft.com/office/powerpoint/2010/main" val="4784244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pic>
        <p:nvPicPr>
          <p:cNvPr id="12" name="Picture 8"/>
          <p:cNvPicPr>
            <a:picLocks noChangeAspect="1"/>
          </p:cNvPicPr>
          <p:nvPr/>
        </p:nvPicPr>
        <p:blipFill rotWithShape="1">
          <a:blip r:embed="rId3"/>
          <a:srcRect l="958" t="15800" r="789" b="6203"/>
          <a:stretch/>
        </p:blipFill>
        <p:spPr>
          <a:xfrm>
            <a:off x="-4482" y="6438900"/>
            <a:ext cx="18292482" cy="3848100"/>
          </a:xfrm>
          <a:prstGeom prst="rect">
            <a:avLst/>
          </a:prstGeom>
        </p:spPr>
      </p:pic>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6" name="AutoShape 6"/>
          <p:cNvSpPr/>
          <p:nvPr/>
        </p:nvSpPr>
        <p:spPr>
          <a:xfrm>
            <a:off x="1028700" y="1911543"/>
            <a:ext cx="6764039" cy="59768"/>
          </a:xfrm>
          <a:prstGeom prst="rect">
            <a:avLst/>
          </a:prstGeom>
          <a:solidFill>
            <a:srgbClr val="55A51C"/>
          </a:solidFill>
        </p:spPr>
        <p:txBody>
          <a:bodyPr/>
          <a:lstStyle/>
          <a:p>
            <a:endParaRPr lang="en-US"/>
          </a:p>
        </p:txBody>
      </p:sp>
      <p:sp>
        <p:nvSpPr>
          <p:cNvPr id="9" name="TextBox 4"/>
          <p:cNvSpPr txBox="1"/>
          <p:nvPr/>
        </p:nvSpPr>
        <p:spPr>
          <a:xfrm>
            <a:off x="8229600" y="1142729"/>
            <a:ext cx="9183678" cy="692497"/>
          </a:xfrm>
          <a:prstGeom prst="rect">
            <a:avLst/>
          </a:prstGeom>
        </p:spPr>
        <p:txBody>
          <a:bodyPr wrap="square" lIns="0" tIns="0" rIns="0" bIns="0" rtlCol="0" anchor="t">
            <a:spAutoFit/>
          </a:bodyPr>
          <a:lstStyle/>
          <a:p>
            <a:r>
              <a:rPr lang="en-US" sz="4500" b="1">
                <a:solidFill>
                  <a:srgbClr val="55A51C"/>
                </a:solidFill>
                <a:latin typeface="Raleway"/>
              </a:rPr>
              <a:t>Have a skills section!</a:t>
            </a:r>
          </a:p>
        </p:txBody>
      </p:sp>
      <p:sp>
        <p:nvSpPr>
          <p:cNvPr id="10" name="TextBox 2"/>
          <p:cNvSpPr txBox="1"/>
          <p:nvPr/>
        </p:nvSpPr>
        <p:spPr>
          <a:xfrm>
            <a:off x="1028700" y="881496"/>
            <a:ext cx="8191499" cy="959173"/>
          </a:xfrm>
          <a:prstGeom prst="rect">
            <a:avLst/>
          </a:prstGeom>
        </p:spPr>
        <p:txBody>
          <a:bodyPr wrap="square" lIns="0" tIns="0" rIns="0" bIns="0" rtlCol="0" anchor="t">
            <a:spAutoFit/>
          </a:bodyPr>
          <a:lstStyle/>
          <a:p>
            <a:pPr>
              <a:lnSpc>
                <a:spcPts val="7920"/>
              </a:lnSpc>
            </a:pPr>
            <a:r>
              <a:rPr lang="en-US" sz="6500" b="1" dirty="0">
                <a:solidFill>
                  <a:srgbClr val="55A51C"/>
                </a:solidFill>
                <a:latin typeface="Raleway"/>
              </a:rPr>
              <a:t>Skills Tips</a:t>
            </a:r>
            <a:r>
              <a:rPr lang="en-US" sz="6500" b="1">
                <a:solidFill>
                  <a:srgbClr val="55A51C"/>
                </a:solidFill>
                <a:latin typeface="Raleway"/>
              </a:rPr>
              <a:t> #1:</a:t>
            </a:r>
            <a:endParaRPr lang="en-US" sz="6500" b="1" dirty="0">
              <a:solidFill>
                <a:srgbClr val="55A51C"/>
              </a:solidFill>
              <a:latin typeface="Raleway"/>
            </a:endParaRPr>
          </a:p>
        </p:txBody>
      </p:sp>
      <p:sp>
        <p:nvSpPr>
          <p:cNvPr id="11" name="TextBox 7"/>
          <p:cNvSpPr txBox="1"/>
          <p:nvPr/>
        </p:nvSpPr>
        <p:spPr>
          <a:xfrm>
            <a:off x="1028701" y="2571588"/>
            <a:ext cx="16561419" cy="2308324"/>
          </a:xfrm>
          <a:prstGeom prst="rect">
            <a:avLst/>
          </a:prstGeom>
        </p:spPr>
        <p:txBody>
          <a:bodyPr wrap="square" lIns="0" tIns="0" rIns="0" bIns="0" rtlCol="0" anchor="t">
            <a:spAutoFit/>
          </a:bodyPr>
          <a:lstStyle/>
          <a:p>
            <a:pPr>
              <a:lnSpc>
                <a:spcPts val="3570"/>
              </a:lnSpc>
            </a:pPr>
            <a:r>
              <a:rPr lang="en-US" sz="3400" b="1" spc="170">
                <a:solidFill>
                  <a:srgbClr val="005ABB"/>
                </a:solidFill>
                <a:latin typeface="Raleway"/>
              </a:rPr>
              <a:t>Why include this?</a:t>
            </a:r>
            <a:endParaRPr lang="en-US" dirty="0">
              <a:solidFill>
                <a:srgbClr val="000000"/>
              </a:solidFill>
              <a:latin typeface="Calibri"/>
              <a:ea typeface="Calibri"/>
              <a:cs typeface="Calibri"/>
            </a:endParaRPr>
          </a:p>
          <a:p>
            <a:pPr>
              <a:lnSpc>
                <a:spcPts val="3570"/>
              </a:lnSpc>
            </a:pPr>
            <a:endParaRPr lang="en-US" sz="3400" b="1" spc="170" dirty="0">
              <a:solidFill>
                <a:srgbClr val="005ABB"/>
              </a:solidFill>
              <a:latin typeface="Raleway"/>
            </a:endParaRPr>
          </a:p>
          <a:p>
            <a:pPr marL="914400" lvl="1" indent="-457200">
              <a:lnSpc>
                <a:spcPts val="3570"/>
              </a:lnSpc>
              <a:buFont typeface="Arial"/>
              <a:buChar char="•"/>
            </a:pPr>
            <a:r>
              <a:rPr lang="en-US" sz="3400" b="0" spc="170">
                <a:solidFill>
                  <a:srgbClr val="005ABB"/>
                </a:solidFill>
                <a:latin typeface="Raleway"/>
              </a:rPr>
              <a:t>Employers look for this, especially for data science!</a:t>
            </a:r>
            <a:endParaRPr lang="en-US" sz="3400" spc="170" dirty="0">
              <a:solidFill>
                <a:srgbClr val="005ABB"/>
              </a:solidFill>
              <a:latin typeface="Raleway"/>
            </a:endParaRPr>
          </a:p>
          <a:p>
            <a:pPr marL="914400" lvl="1" indent="-457200">
              <a:lnSpc>
                <a:spcPts val="3570"/>
              </a:lnSpc>
              <a:buFont typeface="Arial"/>
              <a:buChar char="•"/>
            </a:pPr>
            <a:r>
              <a:rPr lang="en-US" sz="3400" spc="170" dirty="0">
                <a:solidFill>
                  <a:srgbClr val="005ABB"/>
                </a:solidFill>
                <a:latin typeface="Raleway"/>
              </a:rPr>
              <a:t>Place as your last section on your resume (bookends resume)</a:t>
            </a:r>
            <a:endParaRPr lang="en-US" dirty="0">
              <a:solidFill>
                <a:srgbClr val="000000"/>
              </a:solidFill>
              <a:latin typeface="Calibri"/>
              <a:ea typeface="Calibri"/>
              <a:cs typeface="Calibri"/>
            </a:endParaRPr>
          </a:p>
          <a:p>
            <a:pPr marL="914400" lvl="1" indent="-457200" algn="l">
              <a:lnSpc>
                <a:spcPts val="3570"/>
              </a:lnSpc>
              <a:buFont typeface="Arial"/>
              <a:buChar char="•"/>
            </a:pPr>
            <a:r>
              <a:rPr lang="en-US" sz="3400" spc="170" dirty="0">
                <a:solidFill>
                  <a:srgbClr val="005ABB"/>
                </a:solidFill>
                <a:latin typeface="Raleway"/>
              </a:rPr>
              <a:t>Move higher up on your </a:t>
            </a:r>
            <a:r>
              <a:rPr lang="en-US" sz="3400" spc="170">
                <a:solidFill>
                  <a:srgbClr val="005ABB"/>
                </a:solidFill>
                <a:latin typeface="Raleway"/>
              </a:rPr>
              <a:t>resume</a:t>
            </a:r>
            <a:r>
              <a:rPr lang="en-US" sz="3400" spc="170" dirty="0">
                <a:solidFill>
                  <a:srgbClr val="005ABB"/>
                </a:solidFill>
                <a:latin typeface="Raleway"/>
              </a:rPr>
              <a:t> under Education section</a:t>
            </a:r>
            <a:endParaRPr lang="en-US">
              <a:ea typeface="Calibri"/>
              <a:cs typeface="Calibri"/>
            </a:endParaRPr>
          </a:p>
        </p:txBody>
      </p:sp>
    </p:spTree>
    <p:extLst>
      <p:ext uri="{BB962C8B-B14F-4D97-AF65-F5344CB8AC3E}">
        <p14:creationId xmlns:p14="http://schemas.microsoft.com/office/powerpoint/2010/main" val="30067825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2" name="TextBox 2"/>
          <p:cNvSpPr txBox="1"/>
          <p:nvPr/>
        </p:nvSpPr>
        <p:spPr>
          <a:xfrm>
            <a:off x="1028700" y="881496"/>
            <a:ext cx="16667079" cy="1048269"/>
          </a:xfrm>
          <a:prstGeom prst="rect">
            <a:avLst/>
          </a:prstGeom>
        </p:spPr>
        <p:txBody>
          <a:bodyPr lIns="0" tIns="0" rIns="0" bIns="0" rtlCol="0" anchor="t">
            <a:spAutoFit/>
          </a:bodyPr>
          <a:lstStyle/>
          <a:p>
            <a:pPr>
              <a:lnSpc>
                <a:spcPts val="7920"/>
              </a:lnSpc>
            </a:pPr>
            <a:r>
              <a:rPr lang="en-US" sz="7200" b="1" dirty="0">
                <a:solidFill>
                  <a:srgbClr val="55A51C"/>
                </a:solidFill>
                <a:latin typeface="Raleway"/>
              </a:rPr>
              <a:t>Skills Tip #2</a:t>
            </a:r>
          </a:p>
        </p:txBody>
      </p:sp>
      <p:sp>
        <p:nvSpPr>
          <p:cNvPr id="3" name="TextBox 3"/>
          <p:cNvSpPr txBox="1"/>
          <p:nvPr/>
        </p:nvSpPr>
        <p:spPr>
          <a:xfrm>
            <a:off x="1028700" y="1923685"/>
            <a:ext cx="16667079" cy="657809"/>
          </a:xfrm>
          <a:prstGeom prst="rect">
            <a:avLst/>
          </a:prstGeom>
        </p:spPr>
        <p:txBody>
          <a:bodyPr lIns="0" tIns="0" rIns="0" bIns="0" rtlCol="0" anchor="t">
            <a:spAutoFit/>
          </a:bodyPr>
          <a:lstStyle/>
          <a:p>
            <a:pPr algn="l">
              <a:lnSpc>
                <a:spcPts val="5460"/>
              </a:lnSpc>
            </a:pPr>
            <a:r>
              <a:rPr lang="en-US" sz="4200" b="1">
                <a:solidFill>
                  <a:srgbClr val="55A51C"/>
                </a:solidFill>
                <a:latin typeface="Raleway"/>
              </a:rPr>
              <a:t>(If you have it at the end of your resume)</a:t>
            </a:r>
          </a:p>
        </p:txBody>
      </p:sp>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6" name="AutoShape 6"/>
          <p:cNvSpPr/>
          <p:nvPr/>
        </p:nvSpPr>
        <p:spPr>
          <a:xfrm>
            <a:off x="1028700" y="1911543"/>
            <a:ext cx="6764039" cy="59768"/>
          </a:xfrm>
          <a:prstGeom prst="rect">
            <a:avLst/>
          </a:prstGeom>
          <a:solidFill>
            <a:srgbClr val="55A51C"/>
          </a:solidFill>
        </p:spPr>
        <p:txBody>
          <a:bodyPr/>
          <a:lstStyle/>
          <a:p>
            <a:endParaRPr lang="en-US"/>
          </a:p>
        </p:txBody>
      </p:sp>
      <p:grpSp>
        <p:nvGrpSpPr>
          <p:cNvPr id="7" name="Group 7"/>
          <p:cNvGrpSpPr/>
          <p:nvPr/>
        </p:nvGrpSpPr>
        <p:grpSpPr>
          <a:xfrm>
            <a:off x="997365" y="4445966"/>
            <a:ext cx="16261935" cy="4479036"/>
            <a:chOff x="0" y="0"/>
            <a:chExt cx="3781904" cy="1119165"/>
          </a:xfrm>
        </p:grpSpPr>
        <p:sp>
          <p:nvSpPr>
            <p:cNvPr id="8" name="Freeform 8"/>
            <p:cNvSpPr/>
            <p:nvPr/>
          </p:nvSpPr>
          <p:spPr>
            <a:xfrm>
              <a:off x="0" y="0"/>
              <a:ext cx="3781904" cy="1119165"/>
            </a:xfrm>
            <a:custGeom>
              <a:avLst/>
              <a:gdLst/>
              <a:ahLst/>
              <a:cxnLst/>
              <a:rect l="l" t="t" r="r" b="b"/>
              <a:pathLst>
                <a:path w="3781904" h="1119165">
                  <a:moveTo>
                    <a:pt x="0" y="0"/>
                  </a:moveTo>
                  <a:lnTo>
                    <a:pt x="3781904" y="0"/>
                  </a:lnTo>
                  <a:lnTo>
                    <a:pt x="3781904" y="1119165"/>
                  </a:lnTo>
                  <a:lnTo>
                    <a:pt x="0" y="1119165"/>
                  </a:lnTo>
                  <a:close/>
                </a:path>
              </a:pathLst>
            </a:custGeom>
            <a:solidFill>
              <a:srgbClr val="FFFFFF"/>
            </a:solidFill>
          </p:spPr>
          <p:txBody>
            <a:bodyPr/>
            <a:lstStyle/>
            <a:p>
              <a:endParaRPr lang="en-US"/>
            </a:p>
          </p:txBody>
        </p:sp>
      </p:grpSp>
      <p:sp>
        <p:nvSpPr>
          <p:cNvPr id="9" name="TextBox 9"/>
          <p:cNvSpPr txBox="1"/>
          <p:nvPr/>
        </p:nvSpPr>
        <p:spPr>
          <a:xfrm>
            <a:off x="1028699" y="3208787"/>
            <a:ext cx="16667079" cy="4779450"/>
          </a:xfrm>
          <a:prstGeom prst="rect">
            <a:avLst/>
          </a:prstGeom>
        </p:spPr>
        <p:txBody>
          <a:bodyPr wrap="square" lIns="0" tIns="0" rIns="0" bIns="0" rtlCol="0" anchor="t">
            <a:spAutoFit/>
          </a:bodyPr>
          <a:lstStyle/>
          <a:p>
            <a:pPr algn="l">
              <a:lnSpc>
                <a:spcPts val="3569"/>
              </a:lnSpc>
            </a:pPr>
            <a:r>
              <a:rPr lang="en-US" sz="3400" b="1" spc="170" dirty="0">
                <a:solidFill>
                  <a:srgbClr val="005ABB"/>
                </a:solidFill>
                <a:latin typeface="Raleway"/>
              </a:rPr>
              <a:t>Aim for at least 2-3 and no more than 4-5</a:t>
            </a:r>
          </a:p>
          <a:p>
            <a:pPr algn="l">
              <a:lnSpc>
                <a:spcPts val="3569"/>
              </a:lnSpc>
            </a:pPr>
            <a:r>
              <a:rPr lang="en-US" sz="3400" b="1" spc="170" dirty="0">
                <a:solidFill>
                  <a:srgbClr val="005ABB"/>
                </a:solidFill>
                <a:latin typeface="Raleway"/>
              </a:rPr>
              <a:t>(there are more here to give </a:t>
            </a:r>
            <a:r>
              <a:rPr lang="en-US" sz="3400" b="1" spc="170" dirty="0" err="1">
                <a:solidFill>
                  <a:srgbClr val="005ABB"/>
                </a:solidFill>
                <a:latin typeface="Raleway"/>
              </a:rPr>
              <a:t>you</a:t>
            </a:r>
            <a:r>
              <a:rPr lang="en-US" sz="3400" b="1" spc="170" dirty="0">
                <a:solidFill>
                  <a:srgbClr val="005ABB"/>
                </a:solidFill>
                <a:latin typeface="Raleway"/>
              </a:rPr>
              <a:t> ideas! </a:t>
            </a:r>
            <a:r>
              <a:rPr lang="en-US" sz="3350" b="1" spc="169" dirty="0">
                <a:solidFill>
                  <a:srgbClr val="005ABB"/>
                </a:solidFill>
                <a:latin typeface="Raleway"/>
              </a:rPr>
              <a:t>)</a:t>
            </a:r>
          </a:p>
          <a:p>
            <a:pPr>
              <a:lnSpc>
                <a:spcPts val="3331"/>
              </a:lnSpc>
            </a:pPr>
            <a:endParaRPr lang="en-US" sz="2800">
              <a:latin typeface="Raleway" panose="020B0604020202020204" charset="0"/>
            </a:endParaRPr>
          </a:p>
          <a:p>
            <a:pPr>
              <a:lnSpc>
                <a:spcPts val="3331"/>
              </a:lnSpc>
            </a:pPr>
            <a:r>
              <a:rPr lang="en-US" sz="2800" b="1" u="sng" spc="170" dirty="0">
                <a:solidFill>
                  <a:srgbClr val="000000"/>
                </a:solidFill>
                <a:latin typeface="Raleway"/>
              </a:rPr>
              <a:t>SKILLS, CERTIFICATIONS AND ACTIVITIES</a:t>
            </a:r>
            <a:endParaRPr lang="en-US" sz="2800" spc="170" dirty="0">
              <a:latin typeface="Raleway" panose="020B0604020202020204" charset="0"/>
            </a:endParaRPr>
          </a:p>
          <a:p>
            <a:pPr>
              <a:lnSpc>
                <a:spcPts val="3331"/>
              </a:lnSpc>
            </a:pPr>
            <a:r>
              <a:rPr lang="en-US" sz="2800" b="1" spc="16" dirty="0">
                <a:solidFill>
                  <a:srgbClr val="000000"/>
                </a:solidFill>
                <a:latin typeface="Raleway"/>
              </a:rPr>
              <a:t>Technical Skills: </a:t>
            </a:r>
            <a:r>
              <a:rPr lang="en-US" sz="2800" spc="16" dirty="0">
                <a:solidFill>
                  <a:srgbClr val="000000"/>
                </a:solidFill>
                <a:latin typeface="Raleway"/>
              </a:rPr>
              <a:t>R, Python, SQL (SQLite, PostgreSQL), Git/GitHub, ArcGIS, Microsoft Office (Excel, Word, </a:t>
            </a:r>
            <a:r>
              <a:rPr lang="en-US" sz="2800" spc="16" dirty="0" err="1">
                <a:solidFill>
                  <a:srgbClr val="000000"/>
                </a:solidFill>
                <a:latin typeface="Raleway"/>
              </a:rPr>
              <a:t>Powerpoint</a:t>
            </a:r>
            <a:r>
              <a:rPr lang="en-US" sz="2800" spc="16" dirty="0">
                <a:solidFill>
                  <a:srgbClr val="000000"/>
                </a:solidFill>
                <a:latin typeface="Raleway"/>
              </a:rPr>
              <a:t>)</a:t>
            </a:r>
          </a:p>
          <a:p>
            <a:pPr>
              <a:lnSpc>
                <a:spcPts val="3331"/>
              </a:lnSpc>
            </a:pPr>
            <a:r>
              <a:rPr lang="en-US" sz="2800" b="1" spc="16" dirty="0">
                <a:solidFill>
                  <a:srgbClr val="000000"/>
                </a:solidFill>
                <a:latin typeface="Raleway"/>
              </a:rPr>
              <a:t>Languages: </a:t>
            </a:r>
            <a:r>
              <a:rPr lang="en-US" sz="2800" spc="16" dirty="0">
                <a:solidFill>
                  <a:srgbClr val="000000"/>
                </a:solidFill>
                <a:latin typeface="Raleway"/>
              </a:rPr>
              <a:t>French (Fluent), Spanish (Conversational)</a:t>
            </a:r>
            <a:endParaRPr lang="en-US"/>
          </a:p>
          <a:p>
            <a:pPr>
              <a:lnSpc>
                <a:spcPts val="3331"/>
              </a:lnSpc>
            </a:pPr>
            <a:r>
              <a:rPr lang="en-US" sz="2800" b="1" spc="16" dirty="0">
                <a:solidFill>
                  <a:srgbClr val="000000"/>
                </a:solidFill>
                <a:latin typeface="Raleway"/>
              </a:rPr>
              <a:t>Certifications: </a:t>
            </a:r>
            <a:r>
              <a:rPr lang="en-US" sz="2800" spc="16" dirty="0">
                <a:solidFill>
                  <a:srgbClr val="000000"/>
                </a:solidFill>
                <a:latin typeface="Raleway"/>
              </a:rPr>
              <a:t>PADI Open Water Diver, First Aid, CPR/AED</a:t>
            </a:r>
          </a:p>
          <a:p>
            <a:pPr>
              <a:lnSpc>
                <a:spcPts val="3332"/>
              </a:lnSpc>
            </a:pPr>
            <a:r>
              <a:rPr lang="en-US" sz="2800" b="1" spc="16" dirty="0">
                <a:solidFill>
                  <a:srgbClr val="000000"/>
                </a:solidFill>
                <a:latin typeface="Raleway"/>
              </a:rPr>
              <a:t>Affiliations: </a:t>
            </a:r>
            <a:r>
              <a:rPr lang="en-US" sz="2800" spc="16" dirty="0" err="1">
                <a:solidFill>
                  <a:srgbClr val="000000"/>
                </a:solidFill>
                <a:latin typeface="Raleway"/>
              </a:rPr>
              <a:t>EcoDataScience</a:t>
            </a:r>
            <a:r>
              <a:rPr lang="en-US" sz="2800" spc="16" dirty="0">
                <a:solidFill>
                  <a:srgbClr val="000000"/>
                </a:solidFill>
                <a:latin typeface="Raleway"/>
              </a:rPr>
              <a:t>, Net Impact, Association of Environmental Professionals (AEP)</a:t>
            </a:r>
          </a:p>
          <a:p>
            <a:pPr algn="l">
              <a:lnSpc>
                <a:spcPts val="3570"/>
              </a:lnSpc>
            </a:pPr>
            <a:r>
              <a:rPr lang="en-US" sz="2800" b="1" spc="170" dirty="0">
                <a:solidFill>
                  <a:srgbClr val="000000"/>
                </a:solidFill>
                <a:latin typeface="Raleway"/>
              </a:rPr>
              <a:t>Activities: </a:t>
            </a:r>
            <a:r>
              <a:rPr lang="en-US" sz="2800" b="0" spc="170" dirty="0">
                <a:solidFill>
                  <a:srgbClr val="000000"/>
                </a:solidFill>
                <a:latin typeface="Raleway"/>
              </a:rPr>
              <a:t>2-Time Ironman Triathlon finisher</a:t>
            </a:r>
          </a:p>
          <a:p>
            <a:pPr algn="l">
              <a:lnSpc>
                <a:spcPts val="3570"/>
              </a:lnSpc>
            </a:pPr>
            <a:r>
              <a:rPr lang="en-US" sz="2800" b="1" spc="170" dirty="0">
                <a:solidFill>
                  <a:srgbClr val="000000"/>
                </a:solidFill>
                <a:latin typeface="Raleway"/>
              </a:rPr>
              <a:t>International Travel: </a:t>
            </a:r>
            <a:r>
              <a:rPr lang="en-US" sz="2800" b="0" spc="170" dirty="0">
                <a:solidFill>
                  <a:srgbClr val="000000"/>
                </a:solidFill>
                <a:latin typeface="Raleway"/>
              </a:rPr>
              <a:t>Romania, Turkey, and Croatia (5/17–8/17)</a:t>
            </a:r>
          </a:p>
        </p:txBody>
      </p:sp>
    </p:spTree>
    <p:extLst>
      <p:ext uri="{BB962C8B-B14F-4D97-AF65-F5344CB8AC3E}">
        <p14:creationId xmlns:p14="http://schemas.microsoft.com/office/powerpoint/2010/main" val="73994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BEEAF1"/>
        </a:solidFill>
        <a:effectLst/>
      </p:bgPr>
    </p:bg>
    <p:spTree>
      <p:nvGrpSpPr>
        <p:cNvPr id="1" name=""/>
        <p:cNvGrpSpPr/>
        <p:nvPr/>
      </p:nvGrpSpPr>
      <p:grpSpPr>
        <a:xfrm>
          <a:off x="0" y="0"/>
          <a:ext cx="0" cy="0"/>
          <a:chOff x="0" y="0"/>
          <a:chExt cx="0" cy="0"/>
        </a:xfrm>
      </p:grpSpPr>
      <p:sp>
        <p:nvSpPr>
          <p:cNvPr id="3" name="TextBox 3"/>
          <p:cNvSpPr txBox="1"/>
          <p:nvPr/>
        </p:nvSpPr>
        <p:spPr>
          <a:xfrm>
            <a:off x="1028700" y="564430"/>
            <a:ext cx="9234346" cy="1048269"/>
          </a:xfrm>
          <a:prstGeom prst="rect">
            <a:avLst/>
          </a:prstGeom>
        </p:spPr>
        <p:txBody>
          <a:bodyPr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55A51C"/>
                </a:solidFill>
                <a:effectLst/>
                <a:uLnTx/>
                <a:uFillTx/>
                <a:latin typeface="Raleway"/>
                <a:ea typeface="+mn-ea"/>
                <a:cs typeface="+mn-cs"/>
              </a:rPr>
              <a:t>SELF-REVIEW</a:t>
            </a:r>
          </a:p>
        </p:txBody>
      </p:sp>
      <p:sp>
        <p:nvSpPr>
          <p:cNvPr id="4" name="TextBox 4"/>
          <p:cNvSpPr txBox="1"/>
          <p:nvPr/>
        </p:nvSpPr>
        <p:spPr>
          <a:xfrm>
            <a:off x="1028700" y="1817134"/>
            <a:ext cx="9642966" cy="564257"/>
          </a:xfrm>
          <a:prstGeom prst="rect">
            <a:avLst/>
          </a:prstGeom>
        </p:spPr>
        <p:txBody>
          <a:bodyPr lIns="0" tIns="0" rIns="0" bIns="0" rtlCol="0" anchor="t">
            <a:spAutoFit/>
          </a:bodyPr>
          <a:lstStyle/>
          <a:p>
            <a:pPr marL="0" marR="0" lvl="0" indent="0" algn="l" defTabSz="914400" rtl="0" eaLnBrk="1" fontAlgn="auto" latinLnBrk="0" hangingPunct="1">
              <a:lnSpc>
                <a:spcPts val="442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05ABB"/>
                </a:solidFill>
                <a:effectLst/>
                <a:uLnTx/>
                <a:uFillTx/>
                <a:latin typeface="Raleway"/>
                <a:ea typeface="+mn-ea"/>
                <a:cs typeface="+mn-cs"/>
              </a:rPr>
              <a:t>EXPERIENCE + SKILLS SECTION(S)</a:t>
            </a:r>
          </a:p>
        </p:txBody>
      </p:sp>
      <p:sp>
        <p:nvSpPr>
          <p:cNvPr id="5" name="AutoShape 5"/>
          <p:cNvSpPr/>
          <p:nvPr/>
        </p:nvSpPr>
        <p:spPr>
          <a:xfrm>
            <a:off x="1028700" y="1612700"/>
            <a:ext cx="5073021" cy="85725"/>
          </a:xfrm>
          <a:prstGeom prst="rect">
            <a:avLst/>
          </a:prstGeom>
          <a:solidFill>
            <a:srgbClr val="55A51C"/>
          </a:solidFill>
        </p:spPr>
        <p:txBody>
          <a:bodyPr/>
          <a:lstStyle/>
          <a:p>
            <a:endParaRPr lang="en-US"/>
          </a:p>
        </p:txBody>
      </p:sp>
      <p:sp>
        <p:nvSpPr>
          <p:cNvPr id="6" name="TextBox 6"/>
          <p:cNvSpPr txBox="1"/>
          <p:nvPr/>
        </p:nvSpPr>
        <p:spPr>
          <a:xfrm>
            <a:off x="1028700" y="3434347"/>
            <a:ext cx="8724673" cy="492010"/>
          </a:xfrm>
          <a:prstGeom prst="rect">
            <a:avLst/>
          </a:prstGeom>
        </p:spPr>
        <p:txBody>
          <a:bodyPr lIns="0" tIns="0" rIns="0" bIns="0" rtlCol="0" anchor="t">
            <a:spAutoFit/>
          </a:bodyPr>
          <a:lstStyle/>
          <a:p>
            <a:pPr marL="0" marR="0" lvl="0" indent="0" algn="l" defTabSz="914400" rtl="0" eaLnBrk="1" fontAlgn="auto" latinLnBrk="0" hangingPunct="1">
              <a:lnSpc>
                <a:spcPts val="39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1028699" y="3655625"/>
            <a:ext cx="9686135" cy="6270947"/>
          </a:xfrm>
          <a:prstGeom prst="rect">
            <a:avLst/>
          </a:prstGeom>
        </p:spPr>
        <p:txBody>
          <a:bodyPr wrap="square" lIns="0" tIns="0" rIns="0" bIns="0" rtlCol="0" anchor="t">
            <a:spAutoFit/>
          </a:bodyPr>
          <a:lstStyle/>
          <a:p>
            <a:pPr>
              <a:lnSpc>
                <a:spcPts val="4494"/>
              </a:lnSpc>
            </a:pPr>
            <a:r>
              <a:rPr lang="en-US" sz="3200" b="1" spc="71" dirty="0">
                <a:solidFill>
                  <a:srgbClr val="55A51C"/>
                </a:solidFill>
                <a:latin typeface="Raleway"/>
              </a:rPr>
              <a:t>Assess Skills Section:</a:t>
            </a:r>
          </a:p>
          <a:p>
            <a:pPr>
              <a:lnSpc>
                <a:spcPts val="1498"/>
              </a:lnSpc>
            </a:pPr>
            <a:endParaRPr lang="en-US" sz="4200" b="1" spc="71" dirty="0">
              <a:solidFill>
                <a:srgbClr val="55A51C"/>
              </a:solidFill>
              <a:latin typeface="Raleway"/>
            </a:endParaRPr>
          </a:p>
          <a:p>
            <a:pPr marL="104140" indent="-280670">
              <a:lnSpc>
                <a:spcPts val="3638"/>
              </a:lnSpc>
              <a:buFont typeface="Arial"/>
              <a:buChar char="•"/>
            </a:pPr>
            <a:r>
              <a:rPr lang="en-US" sz="3200" spc="170" dirty="0">
                <a:solidFill>
                  <a:srgbClr val="005ABB"/>
                </a:solidFill>
                <a:latin typeface="Raleway"/>
              </a:rPr>
              <a:t>Do you have one?</a:t>
            </a:r>
          </a:p>
          <a:p>
            <a:pPr marL="104140" indent="-280670">
              <a:lnSpc>
                <a:spcPts val="3638"/>
              </a:lnSpc>
              <a:buFont typeface="Arial"/>
              <a:buChar char="•"/>
            </a:pPr>
            <a:r>
              <a:rPr lang="en-US" sz="3200" spc="170" dirty="0">
                <a:solidFill>
                  <a:srgbClr val="005ABB"/>
                </a:solidFill>
                <a:latin typeface="Raleway"/>
              </a:rPr>
              <a:t>Can you add subheadings yet?</a:t>
            </a:r>
          </a:p>
          <a:p>
            <a:pPr marL="104140" indent="-280670">
              <a:lnSpc>
                <a:spcPts val="3638"/>
              </a:lnSpc>
              <a:buFont typeface="Arial"/>
              <a:buChar char="•"/>
            </a:pPr>
            <a:r>
              <a:rPr lang="en-US" sz="3200" spc="170" dirty="0">
                <a:solidFill>
                  <a:srgbClr val="005ABB"/>
                </a:solidFill>
                <a:latin typeface="Raleway"/>
              </a:rPr>
              <a:t>Does section title match subheading order? </a:t>
            </a:r>
            <a:endParaRPr lang="en-US" sz="3400" spc="170" dirty="0">
              <a:solidFill>
                <a:srgbClr val="005ABB"/>
              </a:solidFill>
              <a:latin typeface="Raleway"/>
            </a:endParaRPr>
          </a:p>
          <a:p>
            <a:pPr marL="0" marR="0" lvl="0" indent="0" algn="l" defTabSz="914400" rtl="0" eaLnBrk="1" fontAlgn="auto" latinLnBrk="0" hangingPunct="1">
              <a:lnSpc>
                <a:spcPts val="4494"/>
              </a:lnSpc>
              <a:spcBef>
                <a:spcPts val="0"/>
              </a:spcBef>
              <a:spcAft>
                <a:spcPts val="0"/>
              </a:spcAft>
              <a:buClrTx/>
              <a:buSzTx/>
              <a:buFontTx/>
              <a:buNone/>
              <a:tabLst/>
              <a:defRPr/>
            </a:pPr>
            <a:endParaRPr kumimoji="0" lang="en-US" sz="3200" b="1" i="0" u="none" strike="noStrike" kern="1200" cap="none" spc="71" normalizeH="0" baseline="0" noProof="0" dirty="0">
              <a:ln>
                <a:noFill/>
              </a:ln>
              <a:solidFill>
                <a:srgbClr val="55A51C"/>
              </a:solidFill>
              <a:effectLst/>
              <a:uLnTx/>
              <a:uFillTx/>
              <a:latin typeface="Raleway"/>
              <a:ea typeface="+mn-ea"/>
              <a:cs typeface="+mn-cs"/>
            </a:endParaRPr>
          </a:p>
          <a:p>
            <a:pPr marL="0" marR="0" lvl="0" indent="0" algn="l" defTabSz="914400" rtl="0" eaLnBrk="1" fontAlgn="auto" latinLnBrk="0" hangingPunct="1">
              <a:lnSpc>
                <a:spcPts val="4494"/>
              </a:lnSpc>
              <a:spcBef>
                <a:spcPts val="0"/>
              </a:spcBef>
              <a:spcAft>
                <a:spcPts val="0"/>
              </a:spcAft>
              <a:buClrTx/>
              <a:buSzTx/>
              <a:buFontTx/>
              <a:buNone/>
              <a:tabLst/>
              <a:defRPr/>
            </a:pPr>
            <a:r>
              <a:rPr kumimoji="0" lang="en-US" sz="3200" b="1" i="0" u="none" strike="noStrike" kern="1200" cap="none" spc="71" normalizeH="0" baseline="0" noProof="0" dirty="0">
                <a:ln>
                  <a:noFill/>
                </a:ln>
                <a:solidFill>
                  <a:srgbClr val="55A51C"/>
                </a:solidFill>
                <a:effectLst/>
                <a:uLnTx/>
                <a:uFillTx/>
                <a:latin typeface="Raleway"/>
                <a:ea typeface="+mn-ea"/>
                <a:cs typeface="+mn-cs"/>
              </a:rPr>
              <a:t>Assess Experience Section(s)</a:t>
            </a:r>
          </a:p>
          <a:p>
            <a:pPr marL="0" marR="0" lvl="0" indent="0" algn="l" defTabSz="914400" rtl="0" eaLnBrk="1" fontAlgn="auto" latinLnBrk="0" hangingPunct="1">
              <a:lnSpc>
                <a:spcPts val="1498"/>
              </a:lnSpc>
              <a:spcBef>
                <a:spcPts val="0"/>
              </a:spcBef>
              <a:spcAft>
                <a:spcPts val="0"/>
              </a:spcAft>
              <a:buClrTx/>
              <a:buSzTx/>
              <a:buFontTx/>
              <a:buNone/>
              <a:tabLst/>
              <a:defRPr/>
            </a:pPr>
            <a:endParaRPr kumimoji="0" lang="en-US" sz="4200" b="1" i="0" u="none" strike="noStrike" kern="1200" cap="none" spc="71" normalizeH="0" baseline="0" noProof="0" dirty="0">
              <a:ln>
                <a:noFill/>
              </a:ln>
              <a:solidFill>
                <a:srgbClr val="55A51C"/>
              </a:solidFill>
              <a:effectLst/>
              <a:uLnTx/>
              <a:uFillTx/>
              <a:latin typeface="Raleway"/>
              <a:ea typeface="+mn-ea"/>
              <a:cs typeface="+mn-cs"/>
            </a:endParaRPr>
          </a:p>
          <a:p>
            <a:pPr marL="104140" marR="0" lvl="0" indent="-280670" algn="l" defTabSz="914400" rtl="0" eaLnBrk="1" fontAlgn="auto" latinLnBrk="0" hangingPunct="1">
              <a:lnSpc>
                <a:spcPts val="3638"/>
              </a:lnSpc>
              <a:spcBef>
                <a:spcPts val="0"/>
              </a:spcBef>
              <a:spcAft>
                <a:spcPts val="0"/>
              </a:spcAft>
              <a:buClrTx/>
              <a:buSzTx/>
              <a:buFont typeface="Arial"/>
              <a:buChar char="•"/>
              <a:tabLst/>
              <a:defRPr/>
            </a:pPr>
            <a:r>
              <a:rPr lang="en-US" sz="3200" spc="170" dirty="0">
                <a:solidFill>
                  <a:srgbClr val="005ABB"/>
                </a:solidFill>
                <a:latin typeface="Raleway"/>
              </a:rPr>
              <a:t># of sections? </a:t>
            </a:r>
          </a:p>
          <a:p>
            <a:pPr marL="104140" marR="0" lvl="0" indent="-280670" algn="l" defTabSz="914400" rtl="0" eaLnBrk="1" fontAlgn="auto" latinLnBrk="0" hangingPunct="1">
              <a:lnSpc>
                <a:spcPts val="3638"/>
              </a:lnSpc>
              <a:spcBef>
                <a:spcPts val="0"/>
              </a:spcBef>
              <a:spcAft>
                <a:spcPts val="0"/>
              </a:spcAft>
              <a:buClrTx/>
              <a:buSzTx/>
              <a:buFont typeface="Arial"/>
              <a:buChar char="•"/>
              <a:tabLst/>
              <a:defRPr/>
            </a:pPr>
            <a:r>
              <a:rPr lang="en-US" sz="3200" spc="170" dirty="0">
                <a:solidFill>
                  <a:srgbClr val="005ABB"/>
                </a:solidFill>
                <a:latin typeface="Raleway"/>
              </a:rPr>
              <a:t>Do main + additional ones make sense?</a:t>
            </a:r>
            <a:endParaRPr kumimoji="0" lang="en-US" sz="3200" i="0" u="none" strike="noStrike" kern="1200" cap="none" spc="170" normalizeH="0" baseline="0" noProof="0" dirty="0">
              <a:ln>
                <a:noFill/>
              </a:ln>
              <a:solidFill>
                <a:srgbClr val="005ABB"/>
              </a:solidFill>
              <a:effectLst/>
              <a:uLnTx/>
              <a:uFillTx/>
              <a:latin typeface="Raleway"/>
              <a:ea typeface="+mn-ea"/>
              <a:cs typeface="+mn-cs"/>
            </a:endParaRPr>
          </a:p>
          <a:p>
            <a:pPr marL="104140" marR="0" lvl="0" indent="-280670" algn="l" defTabSz="914400" rtl="0" eaLnBrk="1" fontAlgn="auto" latinLnBrk="0" hangingPunct="1">
              <a:lnSpc>
                <a:spcPts val="3638"/>
              </a:lnSpc>
              <a:spcBef>
                <a:spcPts val="0"/>
              </a:spcBef>
              <a:spcAft>
                <a:spcPts val="0"/>
              </a:spcAft>
              <a:buClrTx/>
              <a:buSzTx/>
              <a:buFont typeface="Arial"/>
              <a:buChar char="•"/>
              <a:tabLst/>
              <a:defRPr/>
            </a:pPr>
            <a:r>
              <a:rPr kumimoji="0" lang="en-US" sz="3200" i="0" u="none" strike="noStrike" kern="1200" cap="none" spc="170" normalizeH="0" baseline="0" noProof="0" dirty="0">
                <a:ln>
                  <a:noFill/>
                </a:ln>
                <a:solidFill>
                  <a:srgbClr val="005ABB"/>
                </a:solidFill>
                <a:effectLst/>
                <a:uLnTx/>
                <a:uFillTx/>
                <a:latin typeface="Raleway"/>
                <a:ea typeface="+mn-ea"/>
                <a:cs typeface="+mn-cs"/>
              </a:rPr>
              <a:t>Formatting</a:t>
            </a:r>
            <a:r>
              <a:rPr kumimoji="0" lang="en-US" sz="3200" i="0" u="none" strike="noStrike" kern="1200" cap="none" spc="170" normalizeH="0" noProof="0" dirty="0">
                <a:ln>
                  <a:noFill/>
                </a:ln>
                <a:solidFill>
                  <a:srgbClr val="005ABB"/>
                </a:solidFill>
                <a:effectLst/>
                <a:uLnTx/>
                <a:uFillTx/>
                <a:latin typeface="Raleway"/>
                <a:ea typeface="+mn-ea"/>
                <a:cs typeface="+mn-cs"/>
              </a:rPr>
              <a:t> (e.g., bolded titles + orgs, </a:t>
            </a:r>
            <a:r>
              <a:rPr lang="en-US" sz="3200" spc="170" dirty="0">
                <a:solidFill>
                  <a:srgbClr val="005ABB"/>
                </a:solidFill>
                <a:latin typeface="Raleway"/>
              </a:rPr>
              <a:t>months + years, correct date formatting) </a:t>
            </a:r>
            <a:endParaRPr kumimoji="0" lang="en-US" sz="3200" i="0" u="none" strike="noStrike" kern="1200" cap="none" spc="170" normalizeH="0" baseline="0" noProof="0" dirty="0">
              <a:ln>
                <a:noFill/>
              </a:ln>
              <a:solidFill>
                <a:srgbClr val="005ABB"/>
              </a:solidFill>
              <a:effectLst/>
              <a:uLnTx/>
              <a:uFillTx/>
              <a:latin typeface="Raleway"/>
              <a:ea typeface="+mn-ea"/>
              <a:cs typeface="+mn-cs"/>
            </a:endParaRPr>
          </a:p>
          <a:p>
            <a:pPr marL="104140" marR="0" lvl="0" indent="-280670" algn="l" defTabSz="914400" rtl="0" eaLnBrk="1" fontAlgn="auto" latinLnBrk="0" hangingPunct="1">
              <a:lnSpc>
                <a:spcPts val="3638"/>
              </a:lnSpc>
              <a:spcBef>
                <a:spcPts val="0"/>
              </a:spcBef>
              <a:spcAft>
                <a:spcPts val="0"/>
              </a:spcAft>
              <a:buClrTx/>
              <a:buSzTx/>
              <a:buFont typeface="Arial"/>
              <a:buChar char="•"/>
              <a:tabLst/>
              <a:defRPr/>
            </a:pPr>
            <a:endParaRPr lang="en-US" sz="3200" b="1" spc="170" dirty="0">
              <a:solidFill>
                <a:srgbClr val="005ABB"/>
              </a:solidFill>
              <a:latin typeface="Raleway"/>
            </a:endParaRPr>
          </a:p>
          <a:p>
            <a:pPr marR="0" lvl="0" algn="l" defTabSz="914400" rtl="0" eaLnBrk="1" fontAlgn="auto" latinLnBrk="0" hangingPunct="1">
              <a:lnSpc>
                <a:spcPts val="3638"/>
              </a:lnSpc>
              <a:spcBef>
                <a:spcPts val="0"/>
              </a:spcBef>
              <a:spcAft>
                <a:spcPts val="0"/>
              </a:spcAft>
              <a:buClrTx/>
              <a:buSzTx/>
              <a:tabLst/>
              <a:defRPr/>
            </a:pPr>
            <a:r>
              <a:rPr lang="en-US" sz="3200" b="1" spc="170" dirty="0">
                <a:solidFill>
                  <a:srgbClr val="005ABB"/>
                </a:solidFill>
                <a:latin typeface="Raleway"/>
              </a:rPr>
              <a:t>*Remember, this is a work in progress*</a:t>
            </a:r>
          </a:p>
        </p:txBody>
      </p:sp>
      <p:pic>
        <p:nvPicPr>
          <p:cNvPr id="8" name="Picture 8"/>
          <p:cNvPicPr>
            <a:picLocks noChangeAspect="1"/>
          </p:cNvPicPr>
          <p:nvPr/>
        </p:nvPicPr>
        <p:blipFill>
          <a:blip r:embed="rId2"/>
          <a:srcRect/>
          <a:stretch>
            <a:fillRect/>
          </a:stretch>
        </p:blipFill>
        <p:spPr>
          <a:xfrm>
            <a:off x="958241" y="2423019"/>
            <a:ext cx="821307" cy="821307"/>
          </a:xfrm>
          <a:prstGeom prst="rect">
            <a:avLst/>
          </a:prstGeom>
        </p:spPr>
      </p:pic>
      <p:sp>
        <p:nvSpPr>
          <p:cNvPr id="9" name="TextBox 9"/>
          <p:cNvSpPr txBox="1"/>
          <p:nvPr/>
        </p:nvSpPr>
        <p:spPr>
          <a:xfrm>
            <a:off x="1789638" y="2522618"/>
            <a:ext cx="8882028" cy="461665"/>
          </a:xfrm>
          <a:prstGeom prst="rect">
            <a:avLst/>
          </a:prstGeom>
        </p:spPr>
        <p:txBody>
          <a:bodyPr lIns="0" tIns="0" rIns="0" bIns="0" rtlCol="0" anchor="t">
            <a:spAutoFit/>
          </a:bodyPr>
          <a:lstStyle/>
          <a:p>
            <a:pPr marL="0" marR="0" lvl="0" indent="0" algn="l" defTabSz="914400" rtl="0" eaLnBrk="1" fontAlgn="auto" latinLnBrk="0" hangingPunct="1">
              <a:lnSpc>
                <a:spcPts val="3638"/>
              </a:lnSpc>
              <a:spcBef>
                <a:spcPts val="0"/>
              </a:spcBef>
              <a:spcAft>
                <a:spcPts val="0"/>
              </a:spcAft>
              <a:buClrTx/>
              <a:buSzTx/>
              <a:buFontTx/>
              <a:buNone/>
              <a:tabLst/>
              <a:defRPr/>
            </a:pPr>
            <a:r>
              <a:rPr kumimoji="0" lang="en-US" sz="3400" b="1" i="0" u="none" strike="noStrike" kern="1200" cap="none" spc="57" normalizeH="0" baseline="0" noProof="0" dirty="0">
                <a:ln>
                  <a:noFill/>
                </a:ln>
                <a:solidFill>
                  <a:srgbClr val="005ABB"/>
                </a:solidFill>
                <a:effectLst/>
                <a:uLnTx/>
                <a:uFillTx/>
                <a:latin typeface="Raleway"/>
                <a:ea typeface="+mn-ea"/>
                <a:cs typeface="+mn-cs"/>
              </a:rPr>
              <a:t>5-7 minutes</a:t>
            </a:r>
          </a:p>
        </p:txBody>
      </p:sp>
      <p:pic>
        <p:nvPicPr>
          <p:cNvPr id="10" name="Picture 2"/>
          <p:cNvPicPr>
            <a:picLocks noChangeAspect="1"/>
          </p:cNvPicPr>
          <p:nvPr/>
        </p:nvPicPr>
        <p:blipFill rotWithShape="1">
          <a:blip r:embed="rId3"/>
          <a:srcRect l="28962" t="10082" r="3412" b="24971"/>
          <a:stretch/>
        </p:blipFill>
        <p:spPr>
          <a:xfrm>
            <a:off x="11224507" y="-38100"/>
            <a:ext cx="7215893" cy="10395194"/>
          </a:xfrm>
          <a:prstGeom prst="rect">
            <a:avLst/>
          </a:prstGeom>
        </p:spPr>
      </p:pic>
    </p:spTree>
    <p:extLst>
      <p:ext uri="{BB962C8B-B14F-4D97-AF65-F5344CB8AC3E}">
        <p14:creationId xmlns:p14="http://schemas.microsoft.com/office/powerpoint/2010/main" val="41183391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2" name="AutoShape 2"/>
          <p:cNvSpPr/>
          <p:nvPr/>
        </p:nvSpPr>
        <p:spPr>
          <a:xfrm>
            <a:off x="-1" y="1"/>
            <a:ext cx="8046979" cy="10287000"/>
          </a:xfrm>
          <a:prstGeom prst="rect">
            <a:avLst/>
          </a:prstGeom>
          <a:solidFill>
            <a:srgbClr val="55A51C">
              <a:alpha val="14901"/>
            </a:srgbClr>
          </a:solidFill>
        </p:spPr>
        <p:txBody>
          <a:bodyPr/>
          <a:lstStyle/>
          <a:p>
            <a:endParaRPr lang="en-US"/>
          </a:p>
        </p:txBody>
      </p:sp>
      <p:sp>
        <p:nvSpPr>
          <p:cNvPr id="3" name="TextBox 3"/>
          <p:cNvSpPr txBox="1"/>
          <p:nvPr/>
        </p:nvSpPr>
        <p:spPr>
          <a:xfrm>
            <a:off x="8871767" y="9155846"/>
            <a:ext cx="8551779" cy="266700"/>
          </a:xfrm>
          <a:prstGeom prst="rect">
            <a:avLst/>
          </a:prstGeom>
        </p:spPr>
        <p:txBody>
          <a:bodyPr lIns="0" tIns="0" rIns="0" bIns="0" rtlCol="0" anchor="t">
            <a:spAutoFit/>
          </a:bodyPr>
          <a:lstStyle/>
          <a:p>
            <a:pPr algn="r">
              <a:lnSpc>
                <a:spcPts val="2100"/>
              </a:lnSpc>
            </a:pPr>
            <a:r>
              <a:rPr lang="en-US" sz="1500" b="0" spc="150">
                <a:solidFill>
                  <a:srgbClr val="005ABB"/>
                </a:solidFill>
                <a:latin typeface="Raleway"/>
              </a:rPr>
              <a:t>BREN SCHOOL CAREER DEVELOPMENT PROGRAM</a:t>
            </a:r>
          </a:p>
        </p:txBody>
      </p:sp>
      <p:sp>
        <p:nvSpPr>
          <p:cNvPr id="4" name="TextBox 4"/>
          <p:cNvSpPr txBox="1"/>
          <p:nvPr/>
        </p:nvSpPr>
        <p:spPr>
          <a:xfrm>
            <a:off x="784957" y="2214435"/>
            <a:ext cx="6448241" cy="3044190"/>
          </a:xfrm>
          <a:prstGeom prst="rect">
            <a:avLst/>
          </a:prstGeom>
        </p:spPr>
        <p:txBody>
          <a:bodyPr lIns="0" tIns="0" rIns="0" bIns="0" rtlCol="0" anchor="t">
            <a:spAutoFit/>
          </a:bodyPr>
          <a:lstStyle/>
          <a:p>
            <a:pPr algn="l">
              <a:lnSpc>
                <a:spcPts val="7920"/>
              </a:lnSpc>
            </a:pPr>
            <a:r>
              <a:rPr lang="en-US" sz="7200" b="1">
                <a:solidFill>
                  <a:srgbClr val="55A51C"/>
                </a:solidFill>
                <a:latin typeface="Raleway"/>
              </a:rPr>
              <a:t>THE BREN RESUME APPROACH</a:t>
            </a:r>
          </a:p>
        </p:txBody>
      </p:sp>
      <p:sp>
        <p:nvSpPr>
          <p:cNvPr id="5" name="AutoShape 5"/>
          <p:cNvSpPr/>
          <p:nvPr/>
        </p:nvSpPr>
        <p:spPr>
          <a:xfrm>
            <a:off x="784957" y="5530779"/>
            <a:ext cx="3522921" cy="45970"/>
          </a:xfrm>
          <a:prstGeom prst="rect">
            <a:avLst/>
          </a:prstGeom>
          <a:solidFill>
            <a:srgbClr val="55A51C"/>
          </a:solidFill>
        </p:spPr>
        <p:txBody>
          <a:bodyPr/>
          <a:lstStyle/>
          <a:p>
            <a:endParaRPr lang="en-US"/>
          </a:p>
        </p:txBody>
      </p:sp>
      <p:sp>
        <p:nvSpPr>
          <p:cNvPr id="6" name="TextBox 6"/>
          <p:cNvSpPr txBox="1"/>
          <p:nvPr/>
        </p:nvSpPr>
        <p:spPr>
          <a:xfrm>
            <a:off x="13397439" y="5272947"/>
            <a:ext cx="3264916" cy="268495"/>
          </a:xfrm>
          <a:prstGeom prst="rect">
            <a:avLst/>
          </a:prstGeom>
        </p:spPr>
        <p:txBody>
          <a:bodyPr lIns="0" tIns="0" rIns="0" bIns="0" rtlCol="0" anchor="t">
            <a:spAutoFit/>
          </a:bodyPr>
          <a:lstStyle/>
          <a:p>
            <a:pPr algn="l">
              <a:lnSpc>
                <a:spcPts val="2238"/>
              </a:lnSpc>
            </a:pPr>
            <a:endParaRPr/>
          </a:p>
        </p:txBody>
      </p:sp>
      <p:grpSp>
        <p:nvGrpSpPr>
          <p:cNvPr id="8" name="Group 8"/>
          <p:cNvGrpSpPr/>
          <p:nvPr/>
        </p:nvGrpSpPr>
        <p:grpSpPr>
          <a:xfrm>
            <a:off x="8529207" y="1134824"/>
            <a:ext cx="9607211" cy="7650962"/>
            <a:chOff x="0" y="0"/>
            <a:chExt cx="12809614" cy="10201283"/>
          </a:xfrm>
        </p:grpSpPr>
        <p:sp>
          <p:nvSpPr>
            <p:cNvPr id="9" name="TextBox 9"/>
            <p:cNvSpPr txBox="1"/>
            <p:nvPr/>
          </p:nvSpPr>
          <p:spPr>
            <a:xfrm>
              <a:off x="190321" y="7008769"/>
              <a:ext cx="4409936" cy="352636"/>
            </a:xfrm>
            <a:prstGeom prst="rect">
              <a:avLst/>
            </a:prstGeom>
          </p:spPr>
          <p:txBody>
            <a:bodyPr lIns="0" tIns="0" rIns="0" bIns="0" rtlCol="0" anchor="t">
              <a:spAutoFit/>
            </a:bodyPr>
            <a:lstStyle/>
            <a:p>
              <a:pPr algn="l">
                <a:lnSpc>
                  <a:spcPts val="2267"/>
                </a:lnSpc>
              </a:pPr>
              <a:endParaRPr/>
            </a:p>
          </p:txBody>
        </p:sp>
        <p:sp>
          <p:nvSpPr>
            <p:cNvPr id="10" name="TextBox 10"/>
            <p:cNvSpPr txBox="1"/>
            <p:nvPr/>
          </p:nvSpPr>
          <p:spPr>
            <a:xfrm>
              <a:off x="190321" y="9681373"/>
              <a:ext cx="4409936" cy="352636"/>
            </a:xfrm>
            <a:prstGeom prst="rect">
              <a:avLst/>
            </a:prstGeom>
          </p:spPr>
          <p:txBody>
            <a:bodyPr lIns="0" tIns="0" rIns="0" bIns="0" rtlCol="0" anchor="t">
              <a:spAutoFit/>
            </a:bodyPr>
            <a:lstStyle/>
            <a:p>
              <a:pPr algn="l">
                <a:lnSpc>
                  <a:spcPts val="2267"/>
                </a:lnSpc>
              </a:pPr>
              <a:endParaRPr/>
            </a:p>
          </p:txBody>
        </p:sp>
        <p:sp>
          <p:nvSpPr>
            <p:cNvPr id="11" name="TextBox 11"/>
            <p:cNvSpPr txBox="1"/>
            <p:nvPr/>
          </p:nvSpPr>
          <p:spPr>
            <a:xfrm>
              <a:off x="280676" y="6839303"/>
              <a:ext cx="4353221" cy="348468"/>
            </a:xfrm>
            <a:prstGeom prst="rect">
              <a:avLst/>
            </a:prstGeom>
          </p:spPr>
          <p:txBody>
            <a:bodyPr lIns="0" tIns="0" rIns="0" bIns="0" rtlCol="0" anchor="t">
              <a:spAutoFit/>
            </a:bodyPr>
            <a:lstStyle/>
            <a:p>
              <a:pPr algn="l">
                <a:lnSpc>
                  <a:spcPts val="2238"/>
                </a:lnSpc>
              </a:pPr>
              <a:endParaRPr/>
            </a:p>
          </p:txBody>
        </p:sp>
        <p:sp>
          <p:nvSpPr>
            <p:cNvPr id="12" name="TextBox 12"/>
            <p:cNvSpPr txBox="1"/>
            <p:nvPr/>
          </p:nvSpPr>
          <p:spPr>
            <a:xfrm>
              <a:off x="6501054" y="6375591"/>
              <a:ext cx="4353221" cy="348468"/>
            </a:xfrm>
            <a:prstGeom prst="rect">
              <a:avLst/>
            </a:prstGeom>
          </p:spPr>
          <p:txBody>
            <a:bodyPr lIns="0" tIns="0" rIns="0" bIns="0" rtlCol="0" anchor="t">
              <a:spAutoFit/>
            </a:bodyPr>
            <a:lstStyle/>
            <a:p>
              <a:pPr algn="l">
                <a:lnSpc>
                  <a:spcPts val="2238"/>
                </a:lnSpc>
              </a:pPr>
              <a:endParaRPr/>
            </a:p>
          </p:txBody>
        </p:sp>
        <p:pic>
          <p:nvPicPr>
            <p:cNvPr id="13" name="Picture 13"/>
            <p:cNvPicPr>
              <a:picLocks noChangeAspect="1"/>
            </p:cNvPicPr>
            <p:nvPr/>
          </p:nvPicPr>
          <p:blipFill>
            <a:blip r:embed="rId2"/>
            <a:srcRect/>
            <a:stretch>
              <a:fillRect/>
            </a:stretch>
          </p:blipFill>
          <p:spPr>
            <a:xfrm>
              <a:off x="1574423" y="0"/>
              <a:ext cx="9235066" cy="9235066"/>
            </a:xfrm>
            <a:prstGeom prst="rect">
              <a:avLst/>
            </a:prstGeom>
          </p:spPr>
        </p:pic>
        <p:sp>
          <p:nvSpPr>
            <p:cNvPr id="14" name="AutoShape 14"/>
            <p:cNvSpPr/>
            <p:nvPr/>
          </p:nvSpPr>
          <p:spPr>
            <a:xfrm>
              <a:off x="0" y="3977396"/>
              <a:ext cx="5833479" cy="2924990"/>
            </a:xfrm>
            <a:prstGeom prst="rect">
              <a:avLst/>
            </a:prstGeom>
            <a:solidFill>
              <a:srgbClr val="6BABBB"/>
            </a:solidFill>
          </p:spPr>
          <p:txBody>
            <a:bodyPr/>
            <a:lstStyle/>
            <a:p>
              <a:endParaRPr lang="en-US"/>
            </a:p>
          </p:txBody>
        </p:sp>
        <p:sp>
          <p:nvSpPr>
            <p:cNvPr id="15" name="AutoShape 15"/>
            <p:cNvSpPr/>
            <p:nvPr/>
          </p:nvSpPr>
          <p:spPr>
            <a:xfrm>
              <a:off x="0" y="7147705"/>
              <a:ext cx="5833479" cy="2886304"/>
            </a:xfrm>
            <a:prstGeom prst="rect">
              <a:avLst/>
            </a:prstGeom>
            <a:solidFill>
              <a:srgbClr val="55A51C"/>
            </a:solidFill>
          </p:spPr>
          <p:txBody>
            <a:bodyPr/>
            <a:lstStyle/>
            <a:p>
              <a:endParaRPr lang="en-US"/>
            </a:p>
          </p:txBody>
        </p:sp>
        <p:sp>
          <p:nvSpPr>
            <p:cNvPr id="16" name="AutoShape 16"/>
            <p:cNvSpPr/>
            <p:nvPr/>
          </p:nvSpPr>
          <p:spPr>
            <a:xfrm>
              <a:off x="6501139" y="4052518"/>
              <a:ext cx="5833479" cy="2874519"/>
            </a:xfrm>
            <a:prstGeom prst="rect">
              <a:avLst/>
            </a:prstGeom>
            <a:solidFill>
              <a:srgbClr val="6BABBB"/>
            </a:solidFill>
          </p:spPr>
          <p:txBody>
            <a:bodyPr/>
            <a:lstStyle/>
            <a:p>
              <a:endParaRPr lang="en-US"/>
            </a:p>
          </p:txBody>
        </p:sp>
        <p:sp>
          <p:nvSpPr>
            <p:cNvPr id="17" name="AutoShape 17"/>
            <p:cNvSpPr/>
            <p:nvPr/>
          </p:nvSpPr>
          <p:spPr>
            <a:xfrm>
              <a:off x="6501139" y="7194124"/>
              <a:ext cx="5833479" cy="2839884"/>
            </a:xfrm>
            <a:prstGeom prst="rect">
              <a:avLst/>
            </a:prstGeom>
            <a:solidFill>
              <a:srgbClr val="6BABBB"/>
            </a:solidFill>
          </p:spPr>
          <p:txBody>
            <a:bodyPr/>
            <a:lstStyle/>
            <a:p>
              <a:endParaRPr lang="en-US"/>
            </a:p>
          </p:txBody>
        </p:sp>
        <p:sp>
          <p:nvSpPr>
            <p:cNvPr id="18" name="TextBox 18"/>
            <p:cNvSpPr txBox="1"/>
            <p:nvPr/>
          </p:nvSpPr>
          <p:spPr>
            <a:xfrm>
              <a:off x="190321" y="5415292"/>
              <a:ext cx="4773805" cy="1324538"/>
            </a:xfrm>
            <a:prstGeom prst="rect">
              <a:avLst/>
            </a:prstGeom>
          </p:spPr>
          <p:txBody>
            <a:bodyPr lIns="0" tIns="0" rIns="0" bIns="0" rtlCol="0" anchor="t">
              <a:spAutoFit/>
            </a:bodyPr>
            <a:lstStyle/>
            <a:p>
              <a:pPr algn="l">
                <a:lnSpc>
                  <a:spcPts val="2601"/>
                </a:lnSpc>
              </a:pPr>
              <a:r>
                <a:rPr lang="en-US" sz="2386" b="1">
                  <a:solidFill>
                    <a:srgbClr val="F9FCFF"/>
                  </a:solidFill>
                  <a:latin typeface="Open Sans"/>
                </a:rPr>
                <a:t>SET UP BASIC FORMAT </a:t>
              </a:r>
            </a:p>
            <a:p>
              <a:pPr algn="l">
                <a:lnSpc>
                  <a:spcPts val="2601"/>
                </a:lnSpc>
              </a:pPr>
              <a:r>
                <a:rPr lang="en-US" sz="2386" b="1">
                  <a:solidFill>
                    <a:srgbClr val="F9FCFF"/>
                  </a:solidFill>
                  <a:latin typeface="Open Sans"/>
                </a:rPr>
                <a:t>+ DESIGN (LAY DOWN THE FOUNDATION)</a:t>
              </a:r>
            </a:p>
          </p:txBody>
        </p:sp>
        <p:pic>
          <p:nvPicPr>
            <p:cNvPr id="19" name="Picture 19"/>
            <p:cNvPicPr>
              <a:picLocks noChangeAspect="1"/>
            </p:cNvPicPr>
            <p:nvPr/>
          </p:nvPicPr>
          <p:blipFill>
            <a:blip r:embed="rId3"/>
            <a:srcRect/>
            <a:stretch>
              <a:fillRect/>
            </a:stretch>
          </p:blipFill>
          <p:spPr>
            <a:xfrm>
              <a:off x="190321" y="4174872"/>
              <a:ext cx="901843" cy="901843"/>
            </a:xfrm>
            <a:prstGeom prst="rect">
              <a:avLst/>
            </a:prstGeom>
          </p:spPr>
        </p:pic>
        <p:sp>
          <p:nvSpPr>
            <p:cNvPr id="20" name="TextBox 20"/>
            <p:cNvSpPr txBox="1"/>
            <p:nvPr/>
          </p:nvSpPr>
          <p:spPr>
            <a:xfrm>
              <a:off x="6624278" y="5447718"/>
              <a:ext cx="5387999" cy="1324538"/>
            </a:xfrm>
            <a:prstGeom prst="rect">
              <a:avLst/>
            </a:prstGeom>
          </p:spPr>
          <p:txBody>
            <a:bodyPr lIns="0" tIns="0" rIns="0" bIns="0" rtlCol="0" anchor="t">
              <a:spAutoFit/>
            </a:bodyPr>
            <a:lstStyle/>
            <a:p>
              <a:pPr algn="l">
                <a:lnSpc>
                  <a:spcPts val="2601"/>
                </a:lnSpc>
              </a:pPr>
              <a:r>
                <a:rPr lang="en-US" sz="2386" b="1">
                  <a:solidFill>
                    <a:srgbClr val="F9FCFF"/>
                  </a:solidFill>
                  <a:latin typeface="Open Sans"/>
                </a:rPr>
                <a:t>DRAFT INITIAL CONTENT </a:t>
              </a:r>
            </a:p>
            <a:p>
              <a:pPr algn="l">
                <a:lnSpc>
                  <a:spcPts val="2601"/>
                </a:lnSpc>
              </a:pPr>
              <a:r>
                <a:rPr lang="en-US" sz="2386" b="1">
                  <a:solidFill>
                    <a:srgbClr val="F9FCFF"/>
                  </a:solidFill>
                  <a:latin typeface="Open Sans"/>
                </a:rPr>
                <a:t>+ ORGANIZE IT INTO </a:t>
              </a:r>
            </a:p>
            <a:p>
              <a:pPr algn="l">
                <a:lnSpc>
                  <a:spcPts val="2601"/>
                </a:lnSpc>
              </a:pPr>
              <a:r>
                <a:rPr lang="en-US" sz="2386" b="1">
                  <a:solidFill>
                    <a:srgbClr val="F9FCFF"/>
                  </a:solidFill>
                  <a:latin typeface="Open Sans"/>
                </a:rPr>
                <a:t>INITIAL BUCKETS</a:t>
              </a:r>
            </a:p>
          </p:txBody>
        </p:sp>
        <p:pic>
          <p:nvPicPr>
            <p:cNvPr id="21" name="Picture 21"/>
            <p:cNvPicPr>
              <a:picLocks noChangeAspect="1"/>
            </p:cNvPicPr>
            <p:nvPr/>
          </p:nvPicPr>
          <p:blipFill>
            <a:blip r:embed="rId4"/>
            <a:srcRect/>
            <a:stretch>
              <a:fillRect/>
            </a:stretch>
          </p:blipFill>
          <p:spPr>
            <a:xfrm>
              <a:off x="6624278" y="4207298"/>
              <a:ext cx="901843" cy="901843"/>
            </a:xfrm>
            <a:prstGeom prst="rect">
              <a:avLst/>
            </a:prstGeom>
          </p:spPr>
        </p:pic>
        <p:sp>
          <p:nvSpPr>
            <p:cNvPr id="22" name="TextBox 22"/>
            <p:cNvSpPr txBox="1"/>
            <p:nvPr/>
          </p:nvSpPr>
          <p:spPr>
            <a:xfrm>
              <a:off x="190320" y="8520939"/>
              <a:ext cx="4892196" cy="1333699"/>
            </a:xfrm>
            <a:prstGeom prst="rect">
              <a:avLst/>
            </a:prstGeom>
          </p:spPr>
          <p:txBody>
            <a:bodyPr wrap="square" lIns="0" tIns="0" rIns="0" bIns="0" rtlCol="0" anchor="t">
              <a:spAutoFit/>
            </a:bodyPr>
            <a:lstStyle/>
            <a:p>
              <a:pPr algn="l">
                <a:lnSpc>
                  <a:spcPts val="2601"/>
                </a:lnSpc>
              </a:pPr>
              <a:r>
                <a:rPr lang="en-US" sz="2386" b="1" dirty="0">
                  <a:solidFill>
                    <a:srgbClr val="F9FCFF"/>
                  </a:solidFill>
                  <a:latin typeface="Open Sans"/>
                </a:rPr>
                <a:t>CREATE + FORMAT YOUR COMPREHENSIVE BULLET LIST</a:t>
              </a:r>
            </a:p>
          </p:txBody>
        </p:sp>
        <p:pic>
          <p:nvPicPr>
            <p:cNvPr id="23" name="Picture 23"/>
            <p:cNvPicPr>
              <a:picLocks noChangeAspect="1"/>
            </p:cNvPicPr>
            <p:nvPr/>
          </p:nvPicPr>
          <p:blipFill>
            <a:blip r:embed="rId5"/>
            <a:srcRect/>
            <a:stretch>
              <a:fillRect/>
            </a:stretch>
          </p:blipFill>
          <p:spPr>
            <a:xfrm>
              <a:off x="190321" y="7284697"/>
              <a:ext cx="901843" cy="901843"/>
            </a:xfrm>
            <a:prstGeom prst="rect">
              <a:avLst/>
            </a:prstGeom>
          </p:spPr>
        </p:pic>
        <p:sp>
          <p:nvSpPr>
            <p:cNvPr id="24" name="TextBox 24"/>
            <p:cNvSpPr txBox="1"/>
            <p:nvPr/>
          </p:nvSpPr>
          <p:spPr>
            <a:xfrm>
              <a:off x="6734315" y="8476531"/>
              <a:ext cx="5367128" cy="1324538"/>
            </a:xfrm>
            <a:prstGeom prst="rect">
              <a:avLst/>
            </a:prstGeom>
          </p:spPr>
          <p:txBody>
            <a:bodyPr lIns="0" tIns="0" rIns="0" bIns="0" rtlCol="0" anchor="t">
              <a:spAutoFit/>
            </a:bodyPr>
            <a:lstStyle/>
            <a:p>
              <a:pPr algn="l">
                <a:lnSpc>
                  <a:spcPts val="2601"/>
                </a:lnSpc>
              </a:pPr>
              <a:r>
                <a:rPr lang="en-US" sz="2386" b="1">
                  <a:solidFill>
                    <a:srgbClr val="F9FCFF"/>
                  </a:solidFill>
                  <a:latin typeface="Open Sans"/>
                </a:rPr>
                <a:t>TARGET RESUME TO EACH POSITION (REFINE CONTENT + DESIGN)</a:t>
              </a:r>
            </a:p>
          </p:txBody>
        </p:sp>
        <p:pic>
          <p:nvPicPr>
            <p:cNvPr id="25" name="Picture 25"/>
            <p:cNvPicPr>
              <a:picLocks noChangeAspect="1"/>
            </p:cNvPicPr>
            <p:nvPr/>
          </p:nvPicPr>
          <p:blipFill>
            <a:blip r:embed="rId6"/>
            <a:srcRect/>
            <a:stretch>
              <a:fillRect/>
            </a:stretch>
          </p:blipFill>
          <p:spPr>
            <a:xfrm>
              <a:off x="6624278" y="7292273"/>
              <a:ext cx="901843" cy="901843"/>
            </a:xfrm>
            <a:prstGeom prst="rect">
              <a:avLst/>
            </a:prstGeom>
          </p:spPr>
        </p:pic>
        <p:sp>
          <p:nvSpPr>
            <p:cNvPr id="26" name="TextBox 26"/>
            <p:cNvSpPr txBox="1"/>
            <p:nvPr/>
          </p:nvSpPr>
          <p:spPr>
            <a:xfrm>
              <a:off x="3266694" y="2321051"/>
              <a:ext cx="5929634" cy="891495"/>
            </a:xfrm>
            <a:prstGeom prst="rect">
              <a:avLst/>
            </a:prstGeom>
          </p:spPr>
          <p:txBody>
            <a:bodyPr lIns="0" tIns="0" rIns="0" bIns="0" rtlCol="0" anchor="t">
              <a:spAutoFit/>
            </a:bodyPr>
            <a:lstStyle/>
            <a:p>
              <a:pPr algn="ctr">
                <a:lnSpc>
                  <a:spcPts val="2601"/>
                </a:lnSpc>
              </a:pPr>
              <a:r>
                <a:rPr lang="en-US" sz="2386" b="1" dirty="0">
                  <a:solidFill>
                    <a:srgbClr val="F9FCFF"/>
                  </a:solidFill>
                  <a:latin typeface="Open Sans"/>
                </a:rPr>
                <a:t>BEGIN WITH (+ KEEP) THE</a:t>
              </a:r>
            </a:p>
            <a:p>
              <a:pPr algn="ctr">
                <a:lnSpc>
                  <a:spcPts val="2601"/>
                </a:lnSpc>
              </a:pPr>
              <a:r>
                <a:rPr lang="en-US" sz="2386" b="1" dirty="0">
                  <a:solidFill>
                    <a:srgbClr val="F9FCFF"/>
                  </a:solidFill>
                  <a:latin typeface="Open Sans"/>
                </a:rPr>
                <a:t>MARKETING LENS IN MIND</a:t>
              </a:r>
            </a:p>
          </p:txBody>
        </p:sp>
        <p:pic>
          <p:nvPicPr>
            <p:cNvPr id="27" name="Picture 27"/>
            <p:cNvPicPr>
              <a:picLocks noChangeAspect="1"/>
            </p:cNvPicPr>
            <p:nvPr/>
          </p:nvPicPr>
          <p:blipFill>
            <a:blip r:embed="rId7"/>
            <a:srcRect/>
            <a:stretch>
              <a:fillRect/>
            </a:stretch>
          </p:blipFill>
          <p:spPr>
            <a:xfrm>
              <a:off x="4299075" y="5143024"/>
              <a:ext cx="1932435" cy="1932435"/>
            </a:xfrm>
            <a:prstGeom prst="rect">
              <a:avLst/>
            </a:prstGeom>
          </p:spPr>
        </p:pic>
        <p:sp>
          <p:nvSpPr>
            <p:cNvPr id="28" name="TextBox 28"/>
            <p:cNvSpPr txBox="1"/>
            <p:nvPr/>
          </p:nvSpPr>
          <p:spPr>
            <a:xfrm rot="-2700000">
              <a:off x="4346652" y="5852898"/>
              <a:ext cx="1944529" cy="448783"/>
            </a:xfrm>
            <a:prstGeom prst="rect">
              <a:avLst/>
            </a:prstGeom>
          </p:spPr>
          <p:txBody>
            <a:bodyPr lIns="0" tIns="0" rIns="0" bIns="0" rtlCol="0" anchor="t">
              <a:spAutoFit/>
            </a:bodyPr>
            <a:lstStyle/>
            <a:p>
              <a:pPr algn="l">
                <a:lnSpc>
                  <a:spcPts val="2410"/>
                </a:lnSpc>
              </a:pPr>
              <a:r>
                <a:rPr lang="en-US" sz="2386" b="1">
                  <a:solidFill>
                    <a:srgbClr val="F9FCFF"/>
                  </a:solidFill>
                  <a:latin typeface="Raleway"/>
                </a:rPr>
                <a:t>+ EDIT!</a:t>
              </a:r>
            </a:p>
          </p:txBody>
        </p:sp>
        <p:pic>
          <p:nvPicPr>
            <p:cNvPr id="29" name="Picture 29"/>
            <p:cNvPicPr>
              <a:picLocks noChangeAspect="1"/>
            </p:cNvPicPr>
            <p:nvPr/>
          </p:nvPicPr>
          <p:blipFill>
            <a:blip r:embed="rId7"/>
            <a:srcRect/>
            <a:stretch>
              <a:fillRect/>
            </a:stretch>
          </p:blipFill>
          <p:spPr>
            <a:xfrm>
              <a:off x="10817508" y="5162801"/>
              <a:ext cx="1932435" cy="1932435"/>
            </a:xfrm>
            <a:prstGeom prst="rect">
              <a:avLst/>
            </a:prstGeom>
          </p:spPr>
        </p:pic>
        <p:sp>
          <p:nvSpPr>
            <p:cNvPr id="30" name="TextBox 30"/>
            <p:cNvSpPr txBox="1"/>
            <p:nvPr/>
          </p:nvSpPr>
          <p:spPr>
            <a:xfrm rot="-2700000">
              <a:off x="10865085" y="5872675"/>
              <a:ext cx="1944529" cy="448783"/>
            </a:xfrm>
            <a:prstGeom prst="rect">
              <a:avLst/>
            </a:prstGeom>
          </p:spPr>
          <p:txBody>
            <a:bodyPr lIns="0" tIns="0" rIns="0" bIns="0" rtlCol="0" anchor="t">
              <a:spAutoFit/>
            </a:bodyPr>
            <a:lstStyle/>
            <a:p>
              <a:pPr algn="l">
                <a:lnSpc>
                  <a:spcPts val="2410"/>
                </a:lnSpc>
              </a:pPr>
              <a:r>
                <a:rPr lang="en-US" sz="2386" b="1">
                  <a:solidFill>
                    <a:srgbClr val="F9FCFF"/>
                  </a:solidFill>
                  <a:latin typeface="Raleway"/>
                </a:rPr>
                <a:t>+ EDIT!</a:t>
              </a:r>
            </a:p>
          </p:txBody>
        </p:sp>
        <p:pic>
          <p:nvPicPr>
            <p:cNvPr id="31" name="Picture 31"/>
            <p:cNvPicPr>
              <a:picLocks noChangeAspect="1"/>
            </p:cNvPicPr>
            <p:nvPr/>
          </p:nvPicPr>
          <p:blipFill>
            <a:blip r:embed="rId7"/>
            <a:srcRect/>
            <a:stretch>
              <a:fillRect/>
            </a:stretch>
          </p:blipFill>
          <p:spPr>
            <a:xfrm>
              <a:off x="4299075" y="8268848"/>
              <a:ext cx="1932435" cy="1932435"/>
            </a:xfrm>
            <a:prstGeom prst="rect">
              <a:avLst/>
            </a:prstGeom>
          </p:spPr>
        </p:pic>
        <p:sp>
          <p:nvSpPr>
            <p:cNvPr id="32" name="TextBox 32"/>
            <p:cNvSpPr txBox="1"/>
            <p:nvPr/>
          </p:nvSpPr>
          <p:spPr>
            <a:xfrm rot="-2700000">
              <a:off x="4346652" y="8978722"/>
              <a:ext cx="1944529" cy="448783"/>
            </a:xfrm>
            <a:prstGeom prst="rect">
              <a:avLst/>
            </a:prstGeom>
          </p:spPr>
          <p:txBody>
            <a:bodyPr lIns="0" tIns="0" rIns="0" bIns="0" rtlCol="0" anchor="t">
              <a:spAutoFit/>
            </a:bodyPr>
            <a:lstStyle/>
            <a:p>
              <a:pPr algn="l">
                <a:lnSpc>
                  <a:spcPts val="2410"/>
                </a:lnSpc>
              </a:pPr>
              <a:r>
                <a:rPr lang="en-US" sz="2386" b="1">
                  <a:solidFill>
                    <a:srgbClr val="F9FCFF"/>
                  </a:solidFill>
                  <a:latin typeface="Raleway"/>
                </a:rPr>
                <a:t>+ EDIT!</a:t>
              </a:r>
            </a:p>
          </p:txBody>
        </p:sp>
        <p:pic>
          <p:nvPicPr>
            <p:cNvPr id="33" name="Picture 33"/>
            <p:cNvPicPr>
              <a:picLocks noChangeAspect="1"/>
            </p:cNvPicPr>
            <p:nvPr/>
          </p:nvPicPr>
          <p:blipFill>
            <a:blip r:embed="rId7"/>
            <a:srcRect/>
            <a:stretch>
              <a:fillRect/>
            </a:stretch>
          </p:blipFill>
          <p:spPr>
            <a:xfrm>
              <a:off x="10809489" y="8268848"/>
              <a:ext cx="1932435" cy="1932435"/>
            </a:xfrm>
            <a:prstGeom prst="rect">
              <a:avLst/>
            </a:prstGeom>
          </p:spPr>
        </p:pic>
        <p:sp>
          <p:nvSpPr>
            <p:cNvPr id="34" name="TextBox 34"/>
            <p:cNvSpPr txBox="1"/>
            <p:nvPr/>
          </p:nvSpPr>
          <p:spPr>
            <a:xfrm rot="-2700000">
              <a:off x="10857066" y="8978722"/>
              <a:ext cx="1944529" cy="448783"/>
            </a:xfrm>
            <a:prstGeom prst="rect">
              <a:avLst/>
            </a:prstGeom>
          </p:spPr>
          <p:txBody>
            <a:bodyPr lIns="0" tIns="0" rIns="0" bIns="0" rtlCol="0" anchor="t">
              <a:spAutoFit/>
            </a:bodyPr>
            <a:lstStyle/>
            <a:p>
              <a:pPr algn="l">
                <a:lnSpc>
                  <a:spcPts val="2410"/>
                </a:lnSpc>
              </a:pPr>
              <a:r>
                <a:rPr lang="en-US" sz="2386" b="1">
                  <a:solidFill>
                    <a:srgbClr val="F9FCFF"/>
                  </a:solidFill>
                  <a:latin typeface="Raleway"/>
                </a:rPr>
                <a:t>+ EDIT!</a:t>
              </a:r>
            </a:p>
          </p:txBody>
        </p:sp>
      </p:grpSp>
      <p:pic>
        <p:nvPicPr>
          <p:cNvPr id="35" name="Picture 10"/>
          <p:cNvPicPr>
            <a:picLocks noChangeAspect="1"/>
          </p:cNvPicPr>
          <p:nvPr/>
        </p:nvPicPr>
        <p:blipFill>
          <a:blip r:embed="rId8"/>
          <a:srcRect/>
          <a:stretch>
            <a:fillRect/>
          </a:stretch>
        </p:blipFill>
        <p:spPr>
          <a:xfrm>
            <a:off x="5285531" y="6275859"/>
            <a:ext cx="2844123" cy="2844123"/>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bg>
      <p:bgPr>
        <a:solidFill>
          <a:srgbClr val="F8FFEF"/>
        </a:solidFill>
        <a:effectLst/>
      </p:bgPr>
    </p:bg>
    <p:spTree>
      <p:nvGrpSpPr>
        <p:cNvPr id="1" name=""/>
        <p:cNvGrpSpPr/>
        <p:nvPr/>
      </p:nvGrpSpPr>
      <p:grpSpPr>
        <a:xfrm>
          <a:off x="0" y="0"/>
          <a:ext cx="0" cy="0"/>
          <a:chOff x="0" y="0"/>
          <a:chExt cx="0" cy="0"/>
        </a:xfrm>
      </p:grpSpPr>
      <p:pic>
        <p:nvPicPr>
          <p:cNvPr id="9" name="Picture 2"/>
          <p:cNvPicPr>
            <a:picLocks noChangeAspect="1"/>
          </p:cNvPicPr>
          <p:nvPr/>
        </p:nvPicPr>
        <p:blipFill>
          <a:blip r:embed="rId3"/>
          <a:srcRect t="23366" b="40883"/>
          <a:stretch>
            <a:fillRect/>
          </a:stretch>
        </p:blipFill>
        <p:spPr>
          <a:xfrm>
            <a:off x="0" y="6091663"/>
            <a:ext cx="18433905" cy="4382420"/>
          </a:xfrm>
          <a:prstGeom prst="rect">
            <a:avLst/>
          </a:prstGeom>
        </p:spPr>
      </p:pic>
      <p:sp>
        <p:nvSpPr>
          <p:cNvPr id="2" name="TextBox 2"/>
          <p:cNvSpPr txBox="1"/>
          <p:nvPr/>
        </p:nvSpPr>
        <p:spPr>
          <a:xfrm>
            <a:off x="1028700" y="881496"/>
            <a:ext cx="16667079" cy="1043940"/>
          </a:xfrm>
          <a:prstGeom prst="rect">
            <a:avLst/>
          </a:prstGeom>
        </p:spPr>
        <p:txBody>
          <a:bodyPr lIns="0" tIns="0" rIns="0" bIns="0" rtlCol="0" anchor="t">
            <a:spAutoFit/>
          </a:bodyPr>
          <a:lstStyle/>
          <a:p>
            <a:pPr algn="l">
              <a:lnSpc>
                <a:spcPts val="7920"/>
              </a:lnSpc>
            </a:pPr>
            <a:r>
              <a:rPr lang="en-US" sz="7200" b="1" dirty="0">
                <a:solidFill>
                  <a:srgbClr val="55A51C"/>
                </a:solidFill>
                <a:latin typeface="Raleway"/>
              </a:rPr>
              <a:t>BULLET FORMATTING TIP #1 </a:t>
            </a:r>
          </a:p>
        </p:txBody>
      </p:sp>
      <p:sp>
        <p:nvSpPr>
          <p:cNvPr id="3" name="TextBox 3"/>
          <p:cNvSpPr txBox="1"/>
          <p:nvPr/>
        </p:nvSpPr>
        <p:spPr>
          <a:xfrm>
            <a:off x="1028700" y="2100964"/>
            <a:ext cx="16667079" cy="657809"/>
          </a:xfrm>
          <a:prstGeom prst="rect">
            <a:avLst/>
          </a:prstGeom>
        </p:spPr>
        <p:txBody>
          <a:bodyPr lIns="0" tIns="0" rIns="0" bIns="0" rtlCol="0" anchor="t">
            <a:spAutoFit/>
          </a:bodyPr>
          <a:lstStyle/>
          <a:p>
            <a:pPr algn="l">
              <a:lnSpc>
                <a:spcPts val="5460"/>
              </a:lnSpc>
            </a:pPr>
            <a:r>
              <a:rPr lang="en-US" sz="4200" b="1" dirty="0">
                <a:solidFill>
                  <a:srgbClr val="55A51C"/>
                </a:solidFill>
                <a:latin typeface="Raleway"/>
              </a:rPr>
              <a:t>Reserve bullets for your Experience section(s).</a:t>
            </a:r>
          </a:p>
        </p:txBody>
      </p:sp>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6" name="AutoShape 6"/>
          <p:cNvSpPr/>
          <p:nvPr/>
        </p:nvSpPr>
        <p:spPr>
          <a:xfrm>
            <a:off x="1028700" y="1911543"/>
            <a:ext cx="6764039" cy="59768"/>
          </a:xfrm>
          <a:prstGeom prst="rect">
            <a:avLst/>
          </a:prstGeom>
          <a:solidFill>
            <a:srgbClr val="55A51C"/>
          </a:solidFill>
        </p:spPr>
        <p:txBody>
          <a:bodyPr/>
          <a:lstStyle/>
          <a:p>
            <a:endParaRPr lang="en-US"/>
          </a:p>
        </p:txBody>
      </p:sp>
      <p:sp>
        <p:nvSpPr>
          <p:cNvPr id="7" name="TextBox 7"/>
          <p:cNvSpPr txBox="1"/>
          <p:nvPr/>
        </p:nvSpPr>
        <p:spPr>
          <a:xfrm>
            <a:off x="1028700" y="3339591"/>
            <a:ext cx="16192500" cy="1384995"/>
          </a:xfrm>
          <a:prstGeom prst="rect">
            <a:avLst/>
          </a:prstGeom>
        </p:spPr>
        <p:txBody>
          <a:bodyPr wrap="square" lIns="0" tIns="0" rIns="0" bIns="0" rtlCol="0" anchor="t">
            <a:spAutoFit/>
          </a:bodyPr>
          <a:lstStyle/>
          <a:p>
            <a:pPr marL="561340" lvl="1" indent="-280670" algn="l">
              <a:lnSpc>
                <a:spcPts val="3569"/>
              </a:lnSpc>
              <a:buFont typeface="Arial"/>
              <a:buChar char="•"/>
            </a:pPr>
            <a:r>
              <a:rPr lang="en-US" sz="3400" b="1" spc="170" dirty="0">
                <a:solidFill>
                  <a:srgbClr val="005ABB"/>
                </a:solidFill>
                <a:latin typeface="Raleway"/>
              </a:rPr>
              <a:t>Usually: </a:t>
            </a:r>
            <a:r>
              <a:rPr lang="en-US" sz="3400" spc="170" dirty="0">
                <a:solidFill>
                  <a:srgbClr val="005ABB"/>
                </a:solidFill>
                <a:latin typeface="Raleway"/>
              </a:rPr>
              <a:t>Just main</a:t>
            </a:r>
            <a:r>
              <a:rPr lang="en-US" sz="3400" b="0" spc="170" dirty="0">
                <a:solidFill>
                  <a:srgbClr val="005ABB"/>
                </a:solidFill>
                <a:latin typeface="Raleway"/>
              </a:rPr>
              <a:t> Experience section(s)</a:t>
            </a:r>
          </a:p>
          <a:p>
            <a:pPr marL="561340" lvl="1" indent="-280670" algn="l">
              <a:lnSpc>
                <a:spcPts val="3569"/>
              </a:lnSpc>
              <a:buFont typeface="Arial"/>
              <a:buChar char="•"/>
            </a:pPr>
            <a:r>
              <a:rPr lang="en-US" sz="3400" b="1" spc="170" dirty="0">
                <a:solidFill>
                  <a:srgbClr val="005ABB"/>
                </a:solidFill>
                <a:latin typeface="Raleway"/>
              </a:rPr>
              <a:t>Very occasionally: </a:t>
            </a:r>
            <a:r>
              <a:rPr lang="en-US" sz="3400" spc="170" dirty="0">
                <a:solidFill>
                  <a:srgbClr val="005ABB"/>
                </a:solidFill>
                <a:latin typeface="Raleway"/>
              </a:rPr>
              <a:t>For “Additional Experience” section</a:t>
            </a:r>
          </a:p>
          <a:p>
            <a:pPr marL="561340" lvl="1" indent="-280670" algn="l">
              <a:lnSpc>
                <a:spcPts val="3570"/>
              </a:lnSpc>
              <a:buFont typeface="Arial"/>
              <a:buChar char="•"/>
            </a:pPr>
            <a:r>
              <a:rPr lang="en-US" sz="3400" b="1" spc="170" dirty="0">
                <a:solidFill>
                  <a:srgbClr val="005ABB"/>
                </a:solidFill>
                <a:latin typeface="Raleway"/>
              </a:rPr>
              <a:t>Possible exception:</a:t>
            </a:r>
            <a:r>
              <a:rPr lang="en-US" sz="3400" spc="170" dirty="0">
                <a:solidFill>
                  <a:srgbClr val="005ABB"/>
                </a:solidFill>
                <a:latin typeface="Raleway"/>
              </a:rPr>
              <a:t> For Summary of Qualifications section at top</a:t>
            </a:r>
            <a:endParaRPr lang="en-US" sz="3400" b="1" spc="170" dirty="0">
              <a:solidFill>
                <a:srgbClr val="005ABB"/>
              </a:solidFill>
              <a:latin typeface="Raleway"/>
            </a:endParaRPr>
          </a:p>
        </p:txBody>
      </p:sp>
    </p:spTree>
    <p:extLst>
      <p:ext uri="{BB962C8B-B14F-4D97-AF65-F5344CB8AC3E}">
        <p14:creationId xmlns:p14="http://schemas.microsoft.com/office/powerpoint/2010/main" val="15678017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24" name="Rectangle 23"/>
          <p:cNvSpPr/>
          <p:nvPr/>
        </p:nvSpPr>
        <p:spPr>
          <a:xfrm>
            <a:off x="990600" y="5295900"/>
            <a:ext cx="10957220" cy="35918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990600" y="3034580"/>
            <a:ext cx="10937832" cy="241163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p:cNvSpPr txBox="1"/>
          <p:nvPr/>
        </p:nvSpPr>
        <p:spPr>
          <a:xfrm>
            <a:off x="1028700" y="881496"/>
            <a:ext cx="16667079" cy="1043940"/>
          </a:xfrm>
          <a:prstGeom prst="rect">
            <a:avLst/>
          </a:prstGeom>
        </p:spPr>
        <p:txBody>
          <a:bodyPr lIns="0" tIns="0" rIns="0" bIns="0" rtlCol="0" anchor="t">
            <a:spAutoFit/>
          </a:bodyPr>
          <a:lstStyle/>
          <a:p>
            <a:pPr algn="l">
              <a:lnSpc>
                <a:spcPts val="7920"/>
              </a:lnSpc>
            </a:pPr>
            <a:r>
              <a:rPr lang="en-US" sz="7200" b="1" dirty="0">
                <a:solidFill>
                  <a:srgbClr val="55A51C"/>
                </a:solidFill>
                <a:latin typeface="Raleway"/>
              </a:rPr>
              <a:t>BULLET FORMATTING TIP #1</a:t>
            </a:r>
            <a:endParaRPr lang="en-US" dirty="0"/>
          </a:p>
        </p:txBody>
      </p:sp>
      <p:sp>
        <p:nvSpPr>
          <p:cNvPr id="3" name="TextBox 3"/>
          <p:cNvSpPr txBox="1"/>
          <p:nvPr/>
        </p:nvSpPr>
        <p:spPr>
          <a:xfrm>
            <a:off x="1028700" y="1923685"/>
            <a:ext cx="16667079" cy="705321"/>
          </a:xfrm>
          <a:prstGeom prst="rect">
            <a:avLst/>
          </a:prstGeom>
        </p:spPr>
        <p:txBody>
          <a:bodyPr lIns="0" tIns="0" rIns="0" bIns="0" rtlCol="0" anchor="t">
            <a:spAutoFit/>
          </a:bodyPr>
          <a:lstStyle/>
          <a:p>
            <a:pPr algn="l">
              <a:lnSpc>
                <a:spcPts val="5460"/>
              </a:lnSpc>
            </a:pPr>
            <a:r>
              <a:rPr lang="en-US" sz="4200" b="1" dirty="0">
                <a:solidFill>
                  <a:srgbClr val="55A51C"/>
                </a:solidFill>
                <a:latin typeface="Raleway"/>
              </a:rPr>
              <a:t>Use clean, reader-friendly design choices:</a:t>
            </a:r>
          </a:p>
        </p:txBody>
      </p:sp>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5" name="TextBox 5"/>
          <p:cNvSpPr txBox="1"/>
          <p:nvPr/>
        </p:nvSpPr>
        <p:spPr>
          <a:xfrm>
            <a:off x="9144000" y="9619393"/>
            <a:ext cx="8551779" cy="265545"/>
          </a:xfrm>
          <a:prstGeom prst="rect">
            <a:avLst/>
          </a:prstGeom>
        </p:spPr>
        <p:txBody>
          <a:bodyPr lIns="0" tIns="0" rIns="0" bIns="0" rtlCol="0" anchor="t">
            <a:spAutoFit/>
          </a:bodyPr>
          <a:lstStyle/>
          <a:p>
            <a:pPr algn="r">
              <a:lnSpc>
                <a:spcPts val="2100"/>
              </a:lnSpc>
            </a:pPr>
            <a:r>
              <a:rPr lang="en-US" sz="1500" b="0" spc="150">
                <a:solidFill>
                  <a:srgbClr val="55A51C"/>
                </a:solidFill>
                <a:latin typeface="Raleway"/>
              </a:rPr>
              <a:t>BREN SCHOOL CAREER DEVELOPMENT PROGRAM</a:t>
            </a:r>
          </a:p>
        </p:txBody>
      </p:sp>
      <p:sp>
        <p:nvSpPr>
          <p:cNvPr id="6" name="AutoShape 6"/>
          <p:cNvSpPr/>
          <p:nvPr/>
        </p:nvSpPr>
        <p:spPr>
          <a:xfrm>
            <a:off x="1028700" y="1911543"/>
            <a:ext cx="6764039" cy="59768"/>
          </a:xfrm>
          <a:prstGeom prst="rect">
            <a:avLst/>
          </a:prstGeom>
          <a:solidFill>
            <a:srgbClr val="55A51C"/>
          </a:solidFill>
        </p:spPr>
        <p:txBody>
          <a:bodyPr/>
          <a:lstStyle/>
          <a:p>
            <a:endParaRPr lang="en-US"/>
          </a:p>
        </p:txBody>
      </p:sp>
      <p:pic>
        <p:nvPicPr>
          <p:cNvPr id="7" name="Picture 7"/>
          <p:cNvPicPr>
            <a:picLocks noChangeAspect="1"/>
          </p:cNvPicPr>
          <p:nvPr/>
        </p:nvPicPr>
        <p:blipFill rotWithShape="1">
          <a:blip r:embed="rId3"/>
          <a:srcRect l="74" t="72493" r="454"/>
          <a:stretch/>
        </p:blipFill>
        <p:spPr>
          <a:xfrm>
            <a:off x="1066801" y="6596874"/>
            <a:ext cx="10820400" cy="2263635"/>
          </a:xfrm>
          <a:prstGeom prst="rect">
            <a:avLst/>
          </a:prstGeom>
        </p:spPr>
      </p:pic>
      <p:pic>
        <p:nvPicPr>
          <p:cNvPr id="8" name="Picture 8"/>
          <p:cNvPicPr>
            <a:picLocks noChangeAspect="1"/>
          </p:cNvPicPr>
          <p:nvPr/>
        </p:nvPicPr>
        <p:blipFill rotWithShape="1">
          <a:blip r:embed="rId3"/>
          <a:srcRect l="351" r="180" b="55933"/>
          <a:stretch/>
        </p:blipFill>
        <p:spPr>
          <a:xfrm>
            <a:off x="1066800" y="3076099"/>
            <a:ext cx="10820400" cy="3626463"/>
          </a:xfrm>
          <a:prstGeom prst="rect">
            <a:avLst/>
          </a:prstGeom>
        </p:spPr>
      </p:pic>
      <p:grpSp>
        <p:nvGrpSpPr>
          <p:cNvPr id="9" name="Group 9"/>
          <p:cNvGrpSpPr/>
          <p:nvPr/>
        </p:nvGrpSpPr>
        <p:grpSpPr>
          <a:xfrm>
            <a:off x="8401815" y="3076099"/>
            <a:ext cx="9484753" cy="1270573"/>
            <a:chOff x="0" y="0"/>
            <a:chExt cx="2205790" cy="295487"/>
          </a:xfrm>
        </p:grpSpPr>
        <p:sp>
          <p:nvSpPr>
            <p:cNvPr id="10" name="Freeform 10"/>
            <p:cNvSpPr/>
            <p:nvPr/>
          </p:nvSpPr>
          <p:spPr>
            <a:xfrm>
              <a:off x="0" y="0"/>
              <a:ext cx="2205790" cy="295487"/>
            </a:xfrm>
            <a:custGeom>
              <a:avLst/>
              <a:gdLst/>
              <a:ahLst/>
              <a:cxnLst/>
              <a:rect l="l" t="t" r="r" b="b"/>
              <a:pathLst>
                <a:path w="2205790" h="295487">
                  <a:moveTo>
                    <a:pt x="0" y="0"/>
                  </a:moveTo>
                  <a:lnTo>
                    <a:pt x="2205790" y="0"/>
                  </a:lnTo>
                  <a:lnTo>
                    <a:pt x="2205790" y="295487"/>
                  </a:lnTo>
                  <a:lnTo>
                    <a:pt x="0" y="295487"/>
                  </a:lnTo>
                  <a:close/>
                </a:path>
              </a:pathLst>
            </a:custGeom>
            <a:solidFill>
              <a:srgbClr val="BEEAF1"/>
            </a:solidFill>
          </p:spPr>
          <p:txBody>
            <a:bodyPr/>
            <a:lstStyle/>
            <a:p>
              <a:endParaRPr lang="en-US"/>
            </a:p>
          </p:txBody>
        </p:sp>
      </p:grpSp>
      <p:grpSp>
        <p:nvGrpSpPr>
          <p:cNvPr id="11" name="Group 11"/>
          <p:cNvGrpSpPr/>
          <p:nvPr/>
        </p:nvGrpSpPr>
        <p:grpSpPr>
          <a:xfrm>
            <a:off x="7687050" y="4792981"/>
            <a:ext cx="9484753" cy="1660141"/>
            <a:chOff x="0" y="0"/>
            <a:chExt cx="2205790" cy="386085"/>
          </a:xfrm>
        </p:grpSpPr>
        <p:sp>
          <p:nvSpPr>
            <p:cNvPr id="12" name="Freeform 12"/>
            <p:cNvSpPr/>
            <p:nvPr/>
          </p:nvSpPr>
          <p:spPr>
            <a:xfrm>
              <a:off x="0" y="0"/>
              <a:ext cx="2205790" cy="386085"/>
            </a:xfrm>
            <a:custGeom>
              <a:avLst/>
              <a:gdLst/>
              <a:ahLst/>
              <a:cxnLst/>
              <a:rect l="l" t="t" r="r" b="b"/>
              <a:pathLst>
                <a:path w="2205790" h="386085">
                  <a:moveTo>
                    <a:pt x="0" y="0"/>
                  </a:moveTo>
                  <a:lnTo>
                    <a:pt x="2205790" y="0"/>
                  </a:lnTo>
                  <a:lnTo>
                    <a:pt x="2205790" y="386085"/>
                  </a:lnTo>
                  <a:lnTo>
                    <a:pt x="0" y="386085"/>
                  </a:lnTo>
                  <a:close/>
                </a:path>
              </a:pathLst>
            </a:custGeom>
            <a:solidFill>
              <a:srgbClr val="BEEAF1"/>
            </a:solidFill>
          </p:spPr>
          <p:txBody>
            <a:bodyPr/>
            <a:lstStyle/>
            <a:p>
              <a:endParaRPr lang="en-US"/>
            </a:p>
          </p:txBody>
        </p:sp>
      </p:grpSp>
      <p:sp>
        <p:nvSpPr>
          <p:cNvPr id="13" name="TextBox 13"/>
          <p:cNvSpPr txBox="1"/>
          <p:nvPr/>
        </p:nvSpPr>
        <p:spPr>
          <a:xfrm>
            <a:off x="7827968" y="4608148"/>
            <a:ext cx="9488079" cy="1844974"/>
          </a:xfrm>
          <a:prstGeom prst="rect">
            <a:avLst/>
          </a:prstGeom>
        </p:spPr>
        <p:txBody>
          <a:bodyPr lIns="0" tIns="0" rIns="0" bIns="0" rtlCol="0" anchor="t">
            <a:spAutoFit/>
          </a:bodyPr>
          <a:lstStyle/>
          <a:p>
            <a:pPr algn="l">
              <a:lnSpc>
                <a:spcPts val="3571"/>
              </a:lnSpc>
            </a:pPr>
            <a:endParaRPr b="1" dirty="0"/>
          </a:p>
          <a:p>
            <a:pPr algn="l">
              <a:lnSpc>
                <a:spcPts val="3571"/>
              </a:lnSpc>
            </a:pPr>
            <a:r>
              <a:rPr lang="en-US" sz="3401" b="1" spc="170" dirty="0">
                <a:solidFill>
                  <a:srgbClr val="005ABB"/>
                </a:solidFill>
                <a:latin typeface="Raleway"/>
              </a:rPr>
              <a:t>2) Indent Education section subheadings same amount as bulleted text</a:t>
            </a:r>
          </a:p>
          <a:p>
            <a:pPr algn="l">
              <a:lnSpc>
                <a:spcPts val="3571"/>
              </a:lnSpc>
            </a:pPr>
            <a:endParaRPr lang="en-US" sz="3401" b="1" spc="170" dirty="0">
              <a:solidFill>
                <a:srgbClr val="005ABB"/>
              </a:solidFill>
              <a:latin typeface="Raleway"/>
            </a:endParaRPr>
          </a:p>
        </p:txBody>
      </p:sp>
      <p:sp>
        <p:nvSpPr>
          <p:cNvPr id="14" name="AutoShape 14"/>
          <p:cNvSpPr/>
          <p:nvPr/>
        </p:nvSpPr>
        <p:spPr>
          <a:xfrm rot="5400000">
            <a:off x="-791606" y="6573229"/>
            <a:ext cx="4513837" cy="60723"/>
          </a:xfrm>
          <a:prstGeom prst="rect">
            <a:avLst/>
          </a:prstGeom>
          <a:solidFill>
            <a:srgbClr val="35ADC8"/>
          </a:solidFill>
        </p:spPr>
        <p:txBody>
          <a:bodyPr/>
          <a:lstStyle/>
          <a:p>
            <a:endParaRPr lang="en-US"/>
          </a:p>
        </p:txBody>
      </p:sp>
      <p:sp>
        <p:nvSpPr>
          <p:cNvPr id="15" name="AutoShape 15"/>
          <p:cNvSpPr/>
          <p:nvPr/>
        </p:nvSpPr>
        <p:spPr>
          <a:xfrm rot="5400000">
            <a:off x="-1860084" y="6103652"/>
            <a:ext cx="5974910" cy="60723"/>
          </a:xfrm>
          <a:prstGeom prst="rect">
            <a:avLst/>
          </a:prstGeom>
          <a:solidFill>
            <a:srgbClr val="55A51C"/>
          </a:solidFill>
        </p:spPr>
        <p:txBody>
          <a:bodyPr/>
          <a:lstStyle/>
          <a:p>
            <a:endParaRPr lang="en-US"/>
          </a:p>
        </p:txBody>
      </p:sp>
      <p:grpSp>
        <p:nvGrpSpPr>
          <p:cNvPr id="18" name="Group 18"/>
          <p:cNvGrpSpPr/>
          <p:nvPr/>
        </p:nvGrpSpPr>
        <p:grpSpPr>
          <a:xfrm>
            <a:off x="6727730" y="6793924"/>
            <a:ext cx="9484753" cy="1873549"/>
            <a:chOff x="0" y="0"/>
            <a:chExt cx="2205790" cy="435716"/>
          </a:xfrm>
        </p:grpSpPr>
        <p:sp>
          <p:nvSpPr>
            <p:cNvPr id="19" name="Freeform 19"/>
            <p:cNvSpPr/>
            <p:nvPr/>
          </p:nvSpPr>
          <p:spPr>
            <a:xfrm>
              <a:off x="0" y="0"/>
              <a:ext cx="2205790" cy="435716"/>
            </a:xfrm>
            <a:custGeom>
              <a:avLst/>
              <a:gdLst/>
              <a:ahLst/>
              <a:cxnLst/>
              <a:rect l="l" t="t" r="r" b="b"/>
              <a:pathLst>
                <a:path w="2205790" h="435716">
                  <a:moveTo>
                    <a:pt x="0" y="0"/>
                  </a:moveTo>
                  <a:lnTo>
                    <a:pt x="2205790" y="0"/>
                  </a:lnTo>
                  <a:lnTo>
                    <a:pt x="2205790" y="435716"/>
                  </a:lnTo>
                  <a:lnTo>
                    <a:pt x="0" y="435716"/>
                  </a:lnTo>
                  <a:close/>
                </a:path>
              </a:pathLst>
            </a:custGeom>
            <a:solidFill>
              <a:srgbClr val="BEEAF1"/>
            </a:solidFill>
          </p:spPr>
          <p:txBody>
            <a:bodyPr/>
            <a:lstStyle/>
            <a:p>
              <a:endParaRPr lang="en-US"/>
            </a:p>
          </p:txBody>
        </p:sp>
      </p:grpSp>
      <p:sp>
        <p:nvSpPr>
          <p:cNvPr id="20" name="TextBox 20"/>
          <p:cNvSpPr txBox="1"/>
          <p:nvPr/>
        </p:nvSpPr>
        <p:spPr>
          <a:xfrm>
            <a:off x="6856031" y="6731137"/>
            <a:ext cx="9356452" cy="1844974"/>
          </a:xfrm>
          <a:prstGeom prst="rect">
            <a:avLst/>
          </a:prstGeom>
        </p:spPr>
        <p:txBody>
          <a:bodyPr lIns="0" tIns="0" rIns="0" bIns="0" rtlCol="0" anchor="t">
            <a:spAutoFit/>
          </a:bodyPr>
          <a:lstStyle/>
          <a:p>
            <a:pPr algn="l">
              <a:lnSpc>
                <a:spcPts val="3571"/>
              </a:lnSpc>
            </a:pPr>
            <a:endParaRPr b="1" dirty="0"/>
          </a:p>
          <a:p>
            <a:pPr algn="l">
              <a:lnSpc>
                <a:spcPts val="3571"/>
              </a:lnSpc>
            </a:pPr>
            <a:r>
              <a:rPr lang="en-US" sz="3401" b="1" spc="170" dirty="0">
                <a:solidFill>
                  <a:srgbClr val="005ABB"/>
                </a:solidFill>
                <a:latin typeface="Raleway"/>
              </a:rPr>
              <a:t>3) Make bullets flush with left-hand margin rather than indenting (optional)</a:t>
            </a:r>
          </a:p>
          <a:p>
            <a:pPr algn="l">
              <a:lnSpc>
                <a:spcPts val="3571"/>
              </a:lnSpc>
            </a:pPr>
            <a:endParaRPr lang="en-US" sz="3401" b="1" spc="170" dirty="0">
              <a:solidFill>
                <a:srgbClr val="005ABB"/>
              </a:solidFill>
              <a:latin typeface="Raleway"/>
            </a:endParaRPr>
          </a:p>
        </p:txBody>
      </p:sp>
      <p:sp>
        <p:nvSpPr>
          <p:cNvPr id="21" name="TextBox 21"/>
          <p:cNvSpPr txBox="1"/>
          <p:nvPr/>
        </p:nvSpPr>
        <p:spPr>
          <a:xfrm>
            <a:off x="8523462" y="3104674"/>
            <a:ext cx="9363105" cy="1392785"/>
          </a:xfrm>
          <a:prstGeom prst="rect">
            <a:avLst/>
          </a:prstGeom>
        </p:spPr>
        <p:txBody>
          <a:bodyPr lIns="0" tIns="0" rIns="0" bIns="0" rtlCol="0" anchor="t">
            <a:spAutoFit/>
          </a:bodyPr>
          <a:lstStyle/>
          <a:p>
            <a:pPr algn="l">
              <a:lnSpc>
                <a:spcPts val="3571"/>
              </a:lnSpc>
            </a:pPr>
            <a:endParaRPr b="1" dirty="0"/>
          </a:p>
          <a:p>
            <a:pPr algn="l">
              <a:lnSpc>
                <a:spcPts val="3571"/>
              </a:lnSpc>
            </a:pPr>
            <a:r>
              <a:rPr lang="en-US" sz="3401" b="1" spc="170" dirty="0">
                <a:solidFill>
                  <a:srgbClr val="005ABB"/>
                </a:solidFill>
                <a:latin typeface="Raleway"/>
              </a:rPr>
              <a:t>1) Use a bullet symbol rather than a dash</a:t>
            </a:r>
          </a:p>
          <a:p>
            <a:pPr algn="l">
              <a:lnSpc>
                <a:spcPts val="3571"/>
              </a:lnSpc>
            </a:pPr>
            <a:endParaRPr lang="en-US" sz="3401" b="1" spc="170" dirty="0">
              <a:solidFill>
                <a:srgbClr val="005ABB"/>
              </a:solidFill>
              <a:latin typeface="Raleway"/>
            </a:endParaRPr>
          </a:p>
        </p:txBody>
      </p:sp>
      <p:pic>
        <p:nvPicPr>
          <p:cNvPr id="22" name="Picture 10"/>
          <p:cNvPicPr>
            <a:picLocks noChangeAspect="1"/>
          </p:cNvPicPr>
          <p:nvPr/>
        </p:nvPicPr>
        <p:blipFill>
          <a:blip r:embed="rId4"/>
          <a:srcRect/>
          <a:stretch>
            <a:fillRect/>
          </a:stretch>
        </p:blipFill>
        <p:spPr>
          <a:xfrm rot="9850742">
            <a:off x="2077072" y="3268642"/>
            <a:ext cx="4520621" cy="4520621"/>
          </a:xfrm>
          <a:prstGeom prst="rect">
            <a:avLst/>
          </a:prstGeom>
        </p:spPr>
      </p:pic>
      <p:pic>
        <p:nvPicPr>
          <p:cNvPr id="23" name="Picture 10"/>
          <p:cNvPicPr>
            <a:picLocks noChangeAspect="1"/>
          </p:cNvPicPr>
          <p:nvPr/>
        </p:nvPicPr>
        <p:blipFill>
          <a:blip r:embed="rId4"/>
          <a:srcRect/>
          <a:stretch>
            <a:fillRect/>
          </a:stretch>
        </p:blipFill>
        <p:spPr>
          <a:xfrm rot="9063471">
            <a:off x="1122691" y="6010181"/>
            <a:ext cx="4710748" cy="47107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P spid="21"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17" name="TextBox 4"/>
          <p:cNvSpPr txBox="1"/>
          <p:nvPr/>
        </p:nvSpPr>
        <p:spPr>
          <a:xfrm>
            <a:off x="929024" y="4733429"/>
            <a:ext cx="10561431" cy="2000250"/>
          </a:xfrm>
          <a:prstGeom prst="rect">
            <a:avLst/>
          </a:prstGeom>
        </p:spPr>
        <p:txBody>
          <a:bodyPr lIns="0" tIns="0" rIns="0" bIns="0" rtlCol="0" anchor="t">
            <a:spAutoFit/>
          </a:bodyPr>
          <a:lstStyle/>
          <a:p>
            <a:pPr marL="0" marR="0" lvl="0" indent="0" algn="l" defTabSz="914400" rtl="0" eaLnBrk="1" fontAlgn="auto" latinLnBrk="0" hangingPunct="1">
              <a:lnSpc>
                <a:spcPts val="3928"/>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55A51C"/>
                </a:solidFill>
                <a:effectLst/>
                <a:uLnTx/>
                <a:uFillTx/>
                <a:latin typeface="Raleway" panose="020B0604020202020204" charset="0"/>
                <a:ea typeface="+mn-ea"/>
                <a:cs typeface="+mn-cs"/>
              </a:rPr>
              <a:t>For each bullet point:</a:t>
            </a:r>
          </a:p>
          <a:p>
            <a:pPr marL="706807" marR="0" lvl="1" indent="-353404" algn="l" defTabSz="914400" rtl="0" eaLnBrk="1" fontAlgn="auto" latinLnBrk="0" hangingPunct="1">
              <a:lnSpc>
                <a:spcPts val="3928"/>
              </a:lnSpc>
              <a:spcBef>
                <a:spcPts val="0"/>
              </a:spcBef>
              <a:spcAft>
                <a:spcPts val="0"/>
              </a:spcAft>
              <a:buClrTx/>
              <a:buSzTx/>
              <a:buFont typeface="Arial"/>
              <a:buChar char="•"/>
              <a:tabLst/>
              <a:defRPr/>
            </a:pPr>
            <a:r>
              <a:rPr kumimoji="0" lang="en-US" sz="3000" b="0" i="0" u="none" strike="noStrike" kern="1200" cap="none" spc="0" normalizeH="0" baseline="0" noProof="0" dirty="0">
                <a:ln>
                  <a:noFill/>
                </a:ln>
                <a:solidFill>
                  <a:srgbClr val="005ABB"/>
                </a:solidFill>
                <a:effectLst/>
                <a:uLnTx/>
                <a:uFillTx/>
                <a:latin typeface="Raleway"/>
                <a:ea typeface="+mn-ea"/>
                <a:cs typeface="+mn-cs"/>
              </a:rPr>
              <a:t>Max 1-2 physical lines (mix: good)</a:t>
            </a:r>
          </a:p>
          <a:p>
            <a:pPr marL="706807" marR="0" lvl="1" indent="-353404" algn="l" defTabSz="914400" rtl="0" eaLnBrk="1" fontAlgn="auto" latinLnBrk="0" hangingPunct="1">
              <a:lnSpc>
                <a:spcPts val="3928"/>
              </a:lnSpc>
              <a:spcBef>
                <a:spcPts val="0"/>
              </a:spcBef>
              <a:spcAft>
                <a:spcPts val="0"/>
              </a:spcAft>
              <a:buClrTx/>
              <a:buSzTx/>
              <a:buFont typeface="Arial"/>
              <a:buChar char="•"/>
              <a:tabLst/>
              <a:defRPr/>
            </a:pPr>
            <a:r>
              <a:rPr kumimoji="0" lang="en-US" sz="3000" b="0" i="0" u="none" strike="noStrike" kern="1200" cap="none" spc="0" normalizeH="0" baseline="0" noProof="0" dirty="0">
                <a:ln>
                  <a:noFill/>
                </a:ln>
                <a:solidFill>
                  <a:srgbClr val="005ABB"/>
                </a:solidFill>
                <a:effectLst/>
                <a:uLnTx/>
                <a:uFillTx/>
                <a:latin typeface="Raleway"/>
                <a:ea typeface="+mn-ea"/>
                <a:cs typeface="+mn-cs"/>
              </a:rPr>
              <a:t>Avoid 1-3 dangling words on a line</a:t>
            </a:r>
          </a:p>
          <a:p>
            <a:pPr marL="706807" marR="0" lvl="1" indent="-353404" algn="l" defTabSz="914400" rtl="0" eaLnBrk="1" fontAlgn="auto" latinLnBrk="0" hangingPunct="1">
              <a:lnSpc>
                <a:spcPts val="3928"/>
              </a:lnSpc>
              <a:spcBef>
                <a:spcPts val="0"/>
              </a:spcBef>
              <a:spcAft>
                <a:spcPts val="0"/>
              </a:spcAft>
              <a:buClrTx/>
              <a:buSzTx/>
              <a:buFont typeface="Arial"/>
              <a:buChar char="•"/>
              <a:tabLst/>
              <a:defRPr/>
            </a:pPr>
            <a:r>
              <a:rPr kumimoji="0" lang="en-US" sz="3000" b="0" i="0" u="none" strike="noStrike" kern="1200" cap="none" spc="0" normalizeH="0" baseline="0" noProof="0" dirty="0">
                <a:ln>
                  <a:noFill/>
                </a:ln>
                <a:solidFill>
                  <a:srgbClr val="005ABB"/>
                </a:solidFill>
                <a:effectLst/>
                <a:uLnTx/>
                <a:uFillTx/>
                <a:latin typeface="Raleway"/>
                <a:ea typeface="+mn-ea"/>
                <a:cs typeface="+mn-cs"/>
              </a:rPr>
              <a:t>Be consistent with periods vs. no periods at end!</a:t>
            </a:r>
          </a:p>
        </p:txBody>
      </p:sp>
      <p:sp>
        <p:nvSpPr>
          <p:cNvPr id="4" name="TextBox 4"/>
          <p:cNvSpPr txBox="1"/>
          <p:nvPr/>
        </p:nvSpPr>
        <p:spPr>
          <a:xfrm>
            <a:off x="978861" y="2406967"/>
            <a:ext cx="10561431" cy="2000548"/>
          </a:xfrm>
          <a:prstGeom prst="rect">
            <a:avLst/>
          </a:prstGeom>
        </p:spPr>
        <p:txBody>
          <a:bodyPr lIns="0" tIns="0" rIns="0" bIns="0" rtlCol="0" anchor="t">
            <a:spAutoFit/>
          </a:bodyPr>
          <a:lstStyle/>
          <a:p>
            <a:pPr marL="0" marR="0" lvl="0" indent="0" algn="l" defTabSz="914400" rtl="0" eaLnBrk="1" fontAlgn="auto" latinLnBrk="0" hangingPunct="1">
              <a:lnSpc>
                <a:spcPts val="3928"/>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55A51C"/>
                </a:solidFill>
                <a:effectLst/>
                <a:uLnTx/>
                <a:uFillTx/>
                <a:latin typeface="Raleway" panose="020B0604020202020204" charset="0"/>
                <a:ea typeface="+mn-ea"/>
                <a:cs typeface="+mn-cs"/>
              </a:rPr>
              <a:t>For each position:</a:t>
            </a:r>
          </a:p>
          <a:p>
            <a:pPr marL="706807" marR="0" lvl="1" indent="-353404" algn="l" defTabSz="914400" rtl="0" eaLnBrk="1" fontAlgn="auto" latinLnBrk="0" hangingPunct="1">
              <a:lnSpc>
                <a:spcPts val="3928"/>
              </a:lnSpc>
              <a:spcBef>
                <a:spcPts val="0"/>
              </a:spcBef>
              <a:spcAft>
                <a:spcPts val="0"/>
              </a:spcAft>
              <a:buClrTx/>
              <a:buSzTx/>
              <a:buFont typeface="Arial"/>
              <a:buChar char="•"/>
              <a:tabLst/>
              <a:defRPr/>
            </a:pPr>
            <a:r>
              <a:rPr kumimoji="0" lang="en-US" sz="3000" b="0" i="0" u="none" strike="noStrike" kern="1200" cap="none" spc="0" normalizeH="0" baseline="0" noProof="0" dirty="0">
                <a:ln>
                  <a:noFill/>
                </a:ln>
                <a:solidFill>
                  <a:srgbClr val="005ABB"/>
                </a:solidFill>
                <a:effectLst/>
                <a:uLnTx/>
                <a:uFillTx/>
                <a:latin typeface="Raleway"/>
                <a:ea typeface="+mn-ea"/>
                <a:cs typeface="+mn-cs"/>
              </a:rPr>
              <a:t>2 bullets/position, max 4-5</a:t>
            </a:r>
          </a:p>
          <a:p>
            <a:pPr marL="706807" marR="0" lvl="1" indent="-353404" algn="l" defTabSz="914400" rtl="0" eaLnBrk="1" fontAlgn="auto" latinLnBrk="0" hangingPunct="1">
              <a:lnSpc>
                <a:spcPts val="3928"/>
              </a:lnSpc>
              <a:spcBef>
                <a:spcPts val="0"/>
              </a:spcBef>
              <a:spcAft>
                <a:spcPts val="0"/>
              </a:spcAft>
              <a:buClrTx/>
              <a:buSzTx/>
              <a:buFont typeface="Arial"/>
              <a:buChar char="•"/>
              <a:tabLst/>
              <a:defRPr/>
            </a:pPr>
            <a:r>
              <a:rPr kumimoji="0" lang="en-US" sz="3000" b="0" i="0" u="none" strike="noStrike" kern="1200" cap="none" spc="0" normalizeH="0" baseline="0" noProof="0" dirty="0">
                <a:ln>
                  <a:noFill/>
                </a:ln>
                <a:solidFill>
                  <a:srgbClr val="005ABB"/>
                </a:solidFill>
                <a:effectLst/>
                <a:uLnTx/>
                <a:uFillTx/>
                <a:latin typeface="Raleway"/>
                <a:ea typeface="+mn-ea"/>
                <a:cs typeface="+mn-cs"/>
              </a:rPr>
              <a:t>Balanced # of bullets across positions</a:t>
            </a:r>
          </a:p>
          <a:p>
            <a:pPr marL="706807" marR="0" lvl="1" indent="-353404" algn="l" defTabSz="914400" rtl="0" eaLnBrk="1" fontAlgn="auto" latinLnBrk="0" hangingPunct="1">
              <a:lnSpc>
                <a:spcPts val="3928"/>
              </a:lnSpc>
              <a:spcBef>
                <a:spcPts val="0"/>
              </a:spcBef>
              <a:spcAft>
                <a:spcPts val="0"/>
              </a:spcAft>
              <a:buClrTx/>
              <a:buSzTx/>
              <a:buFont typeface="Arial"/>
              <a:buChar char="•"/>
              <a:tabLst/>
              <a:defRPr/>
            </a:pPr>
            <a:r>
              <a:rPr kumimoji="0" lang="en-US" sz="3000" b="0" i="0" u="none" strike="noStrike" kern="1200" cap="none" spc="0" normalizeH="0" baseline="0" noProof="0" dirty="0">
                <a:ln>
                  <a:noFill/>
                </a:ln>
                <a:solidFill>
                  <a:srgbClr val="005ABB"/>
                </a:solidFill>
                <a:effectLst/>
                <a:uLnTx/>
                <a:uFillTx/>
                <a:latin typeface="Raleway"/>
                <a:ea typeface="+mn-ea"/>
                <a:cs typeface="+mn-cs"/>
              </a:rPr>
              <a:t>Only 1 tier of bullets!</a:t>
            </a:r>
          </a:p>
        </p:txBody>
      </p:sp>
      <p:grpSp>
        <p:nvGrpSpPr>
          <p:cNvPr id="15" name="Group 14"/>
          <p:cNvGrpSpPr/>
          <p:nvPr/>
        </p:nvGrpSpPr>
        <p:grpSpPr>
          <a:xfrm>
            <a:off x="9952106" y="2034304"/>
            <a:ext cx="6681617" cy="3908636"/>
            <a:chOff x="7924800" y="3191691"/>
            <a:chExt cx="6072017" cy="3539094"/>
          </a:xfrm>
        </p:grpSpPr>
        <p:pic>
          <p:nvPicPr>
            <p:cNvPr id="13" name="Picture 12"/>
            <p:cNvPicPr>
              <a:picLocks noChangeAspect="1"/>
            </p:cNvPicPr>
            <p:nvPr/>
          </p:nvPicPr>
          <p:blipFill rotWithShape="1">
            <a:blip r:embed="rId2"/>
            <a:srcRect r="4284"/>
            <a:stretch/>
          </p:blipFill>
          <p:spPr>
            <a:xfrm>
              <a:off x="7924800" y="3191691"/>
              <a:ext cx="6072017" cy="3539094"/>
            </a:xfrm>
            <a:prstGeom prst="rect">
              <a:avLst/>
            </a:prstGeom>
            <a:ln w="57150">
              <a:solidFill>
                <a:schemeClr val="tx1"/>
              </a:solidFill>
            </a:ln>
          </p:spPr>
        </p:pic>
        <p:sp>
          <p:nvSpPr>
            <p:cNvPr id="16" name="TextBox 4"/>
            <p:cNvSpPr txBox="1"/>
            <p:nvPr/>
          </p:nvSpPr>
          <p:spPr>
            <a:xfrm>
              <a:off x="10111364" y="5413965"/>
              <a:ext cx="2439175" cy="500137"/>
            </a:xfrm>
            <a:prstGeom prst="rect">
              <a:avLst/>
            </a:prstGeom>
          </p:spPr>
          <p:txBody>
            <a:bodyPr wrap="square" lIns="0" tIns="0" rIns="0" bIns="0" rtlCol="0" anchor="t">
              <a:spAutoFit/>
            </a:bodyPr>
            <a:lstStyle/>
            <a:p>
              <a:pPr marL="0" marR="0" lvl="0" indent="0" algn="l" defTabSz="914400" rtl="0" eaLnBrk="1" fontAlgn="auto" latinLnBrk="0" hangingPunct="1">
                <a:lnSpc>
                  <a:spcPts val="3928"/>
                </a:lnSpc>
                <a:spcBef>
                  <a:spcPts val="0"/>
                </a:spcBef>
                <a:spcAft>
                  <a:spcPts val="0"/>
                </a:spcAft>
                <a:buClrTx/>
                <a:buSzTx/>
                <a:buFontTx/>
                <a:buNone/>
                <a:tabLst/>
                <a:defRPr/>
              </a:pPr>
              <a:r>
                <a:rPr kumimoji="0" lang="en-US" sz="20000" b="0" i="0" u="none" strike="noStrike" kern="1200" cap="none" spc="0" normalizeH="0" baseline="0" noProof="0" dirty="0">
                  <a:ln>
                    <a:noFill/>
                  </a:ln>
                  <a:solidFill>
                    <a:srgbClr val="C00000"/>
                  </a:solidFill>
                  <a:effectLst/>
                  <a:uLnTx/>
                  <a:uFillTx/>
                  <a:latin typeface="Raleway Bold"/>
                  <a:ea typeface="+mn-ea"/>
                  <a:cs typeface="+mn-cs"/>
                </a:rPr>
                <a:t>X</a:t>
              </a:r>
              <a:endParaRPr kumimoji="0" lang="en-US" sz="20000" b="0" i="0" u="none" strike="noStrike" kern="1200" cap="none" spc="0" normalizeH="0" baseline="0" noProof="0" dirty="0">
                <a:ln>
                  <a:noFill/>
                </a:ln>
                <a:solidFill>
                  <a:srgbClr val="C00000"/>
                </a:solidFill>
                <a:effectLst/>
                <a:uLnTx/>
                <a:uFillTx/>
                <a:latin typeface="Raleway"/>
                <a:ea typeface="+mn-ea"/>
                <a:cs typeface="+mn-cs"/>
              </a:endParaRPr>
            </a:p>
          </p:txBody>
        </p:sp>
      </p:grpSp>
      <p:pic>
        <p:nvPicPr>
          <p:cNvPr id="18" name="Picture 17"/>
          <p:cNvPicPr>
            <a:picLocks noChangeAspect="1"/>
          </p:cNvPicPr>
          <p:nvPr/>
        </p:nvPicPr>
        <p:blipFill rotWithShape="1">
          <a:blip r:embed="rId3"/>
          <a:srcRect r="1367"/>
          <a:stretch/>
        </p:blipFill>
        <p:spPr>
          <a:xfrm>
            <a:off x="1047748" y="7184870"/>
            <a:ext cx="10537723" cy="1886592"/>
          </a:xfrm>
          <a:prstGeom prst="rect">
            <a:avLst/>
          </a:prstGeom>
          <a:ln w="57150">
            <a:solidFill>
              <a:schemeClr val="tx1"/>
            </a:solidFill>
          </a:ln>
        </p:spPr>
      </p:pic>
      <p:sp>
        <p:nvSpPr>
          <p:cNvPr id="19" name="TextBox 38"/>
          <p:cNvSpPr txBox="1"/>
          <p:nvPr/>
        </p:nvSpPr>
        <p:spPr>
          <a:xfrm>
            <a:off x="978861" y="855215"/>
            <a:ext cx="16872302" cy="749692"/>
          </a:xfrm>
          <a:prstGeom prst="rect">
            <a:avLst/>
          </a:prstGeom>
        </p:spPr>
        <p:txBody>
          <a:bodyPr lIns="0" tIns="0" rIns="0" bIns="0" rtlCol="0" anchor="t">
            <a:spAutoFit/>
          </a:bodyPr>
          <a:lstStyle/>
          <a:p>
            <a:pPr marL="0" marR="0" lvl="0" indent="0" algn="l" defTabSz="914400" rtl="0" eaLnBrk="1" fontAlgn="auto" latinLnBrk="0" hangingPunct="1">
              <a:lnSpc>
                <a:spcPts val="616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55A51C"/>
                </a:solidFill>
                <a:effectLst/>
                <a:uLnTx/>
                <a:uFillTx/>
                <a:latin typeface="Raleway"/>
                <a:ea typeface="+mn-ea"/>
                <a:cs typeface="+mn-cs"/>
              </a:rPr>
              <a:t>Number &amp; Length of Bullets?</a:t>
            </a:r>
          </a:p>
        </p:txBody>
      </p:sp>
      <p:sp>
        <p:nvSpPr>
          <p:cNvPr id="20" name="AutoShape 39"/>
          <p:cNvSpPr/>
          <p:nvPr/>
        </p:nvSpPr>
        <p:spPr>
          <a:xfrm>
            <a:off x="1028698" y="1657251"/>
            <a:ext cx="6764039" cy="59768"/>
          </a:xfrm>
          <a:prstGeom prst="rect">
            <a:avLst/>
          </a:prstGeom>
          <a:solidFill>
            <a:srgbClr val="55A51C"/>
          </a:solidFill>
        </p:spPr>
        <p:txBody>
          <a:bodyPr/>
          <a:lstStyle/>
          <a:p>
            <a:endParaRPr lang="en-US"/>
          </a:p>
        </p:txBody>
      </p:sp>
    </p:spTree>
    <p:extLst>
      <p:ext uri="{BB962C8B-B14F-4D97-AF65-F5344CB8AC3E}">
        <p14:creationId xmlns:p14="http://schemas.microsoft.com/office/powerpoint/2010/main" val="426284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9" name="TextBox 2">
            <a:extLst>
              <a:ext uri="{FF2B5EF4-FFF2-40B4-BE49-F238E27FC236}">
                <a16:creationId xmlns:a16="http://schemas.microsoft.com/office/drawing/2014/main" id="{543A318E-6426-491B-8DB5-2D17B4096E4D}"/>
              </a:ext>
            </a:extLst>
          </p:cNvPr>
          <p:cNvSpPr txBox="1"/>
          <p:nvPr/>
        </p:nvSpPr>
        <p:spPr>
          <a:xfrm>
            <a:off x="1028700" y="881496"/>
            <a:ext cx="16667079" cy="749692"/>
          </a:xfrm>
          <a:prstGeom prst="rect">
            <a:avLst/>
          </a:prstGeom>
        </p:spPr>
        <p:txBody>
          <a:bodyPr lIns="0" tIns="0" rIns="0" bIns="0" rtlCol="0" anchor="t">
            <a:spAutoFit/>
          </a:bodyPr>
          <a:lstStyle/>
          <a:p>
            <a:pPr marL="0" marR="0" lvl="0" indent="0" algn="l" defTabSz="914400" rtl="0" eaLnBrk="1" fontAlgn="auto" latinLnBrk="0" hangingPunct="1">
              <a:lnSpc>
                <a:spcPts val="6160"/>
              </a:lnSpc>
              <a:spcBef>
                <a:spcPts val="0"/>
              </a:spcBef>
              <a:spcAft>
                <a:spcPts val="0"/>
              </a:spcAft>
              <a:buClrTx/>
              <a:buSzTx/>
              <a:buFontTx/>
              <a:buNone/>
              <a:tabLst/>
              <a:defRPr/>
            </a:pPr>
            <a:r>
              <a:rPr lang="en-US" sz="5000" b="1" dirty="0">
                <a:solidFill>
                  <a:srgbClr val="55A51C"/>
                </a:solidFill>
                <a:latin typeface="Raleway"/>
              </a:rPr>
              <a:t>Crafting Strong Bullet Content</a:t>
            </a:r>
            <a:endParaRPr kumimoji="0" lang="en-US" sz="5000" b="1" i="0" u="none" strike="noStrike" kern="1200" cap="none" spc="0" normalizeH="0" baseline="0" noProof="0" dirty="0">
              <a:ln>
                <a:noFill/>
              </a:ln>
              <a:solidFill>
                <a:srgbClr val="55A51C"/>
              </a:solidFill>
              <a:effectLst/>
              <a:uLnTx/>
              <a:uFillTx/>
              <a:latin typeface="Raleway"/>
              <a:ea typeface="+mn-ea"/>
              <a:cs typeface="+mn-cs"/>
            </a:endParaRPr>
          </a:p>
        </p:txBody>
      </p:sp>
      <p:sp>
        <p:nvSpPr>
          <p:cNvPr id="10" name="AutoShape 4">
            <a:extLst>
              <a:ext uri="{FF2B5EF4-FFF2-40B4-BE49-F238E27FC236}">
                <a16:creationId xmlns:a16="http://schemas.microsoft.com/office/drawing/2014/main" id="{E0EC36E0-70B1-4973-82DE-34873CC2B9B6}"/>
              </a:ext>
            </a:extLst>
          </p:cNvPr>
          <p:cNvSpPr/>
          <p:nvPr/>
        </p:nvSpPr>
        <p:spPr>
          <a:xfrm>
            <a:off x="1055822" y="1810627"/>
            <a:ext cx="6764039" cy="59768"/>
          </a:xfrm>
          <a:prstGeom prst="rect">
            <a:avLst/>
          </a:prstGeom>
          <a:solidFill>
            <a:srgbClr val="55A51C"/>
          </a:solidFill>
        </p:spPr>
        <p:txBody>
          <a:bodyPr/>
          <a:lstStyle/>
          <a:p>
            <a:endParaRPr lang="en-US"/>
          </a:p>
        </p:txBody>
      </p:sp>
      <p:sp>
        <p:nvSpPr>
          <p:cNvPr id="6" name="TextBox 4">
            <a:extLst>
              <a:ext uri="{FF2B5EF4-FFF2-40B4-BE49-F238E27FC236}">
                <a16:creationId xmlns:a16="http://schemas.microsoft.com/office/drawing/2014/main" id="{417D1735-C514-4D07-B9E0-3802A5E7CFC1}"/>
              </a:ext>
            </a:extLst>
          </p:cNvPr>
          <p:cNvSpPr txBox="1"/>
          <p:nvPr/>
        </p:nvSpPr>
        <p:spPr>
          <a:xfrm>
            <a:off x="1028700" y="3594708"/>
            <a:ext cx="16421100" cy="5974777"/>
          </a:xfrm>
          <a:prstGeom prst="rect">
            <a:avLst/>
          </a:prstGeom>
        </p:spPr>
        <p:txBody>
          <a:bodyPr wrap="square" lIns="0" tIns="0" rIns="0" bIns="0" rtlCol="0" anchor="t">
            <a:spAutoFit/>
          </a:bodyPr>
          <a:lstStyle/>
          <a:p>
            <a:pPr lvl="0">
              <a:lnSpc>
                <a:spcPts val="3928"/>
              </a:lnSpc>
              <a:defRPr/>
            </a:pPr>
            <a:r>
              <a:rPr lang="en-US" sz="3200" b="1" dirty="0">
                <a:solidFill>
                  <a:srgbClr val="55A51C"/>
                </a:solidFill>
                <a:latin typeface="Raleway" panose="020B0604020202020204" charset="0"/>
              </a:rPr>
              <a:t>✅ Communicate ⬆️ not just tasks/duties:</a:t>
            </a:r>
            <a:endParaRPr lang="en-US" sz="3200" i="1" dirty="0">
              <a:solidFill>
                <a:srgbClr val="005ABB"/>
              </a:solidFill>
              <a:latin typeface="Raleway"/>
            </a:endParaRPr>
          </a:p>
          <a:p>
            <a:pPr marL="1164007" lvl="2" indent="-353404">
              <a:lnSpc>
                <a:spcPts val="3928"/>
              </a:lnSpc>
              <a:buFont typeface="Arial"/>
              <a:buChar char="•"/>
              <a:defRPr/>
            </a:pPr>
            <a:r>
              <a:rPr lang="en-US" sz="3200" dirty="0">
                <a:solidFill>
                  <a:srgbClr val="005ABB"/>
                </a:solidFill>
                <a:latin typeface="Raleway"/>
              </a:rPr>
              <a:t>Outcomes, results, findings</a:t>
            </a:r>
          </a:p>
          <a:p>
            <a:pPr marL="1164007" lvl="2" indent="-353404">
              <a:lnSpc>
                <a:spcPts val="3928"/>
              </a:lnSpc>
              <a:buFont typeface="Arial"/>
              <a:buChar char="•"/>
              <a:defRPr/>
            </a:pPr>
            <a:r>
              <a:rPr lang="en-US" sz="3200" dirty="0">
                <a:solidFill>
                  <a:srgbClr val="005ABB"/>
                </a:solidFill>
                <a:latin typeface="Raleway"/>
              </a:rPr>
              <a:t>Larger context/workflow (next step made possible by your work)</a:t>
            </a:r>
          </a:p>
          <a:p>
            <a:pPr marL="1164007" lvl="2" indent="-353404">
              <a:lnSpc>
                <a:spcPts val="3928"/>
              </a:lnSpc>
              <a:buFont typeface="Arial"/>
              <a:buChar char="•"/>
              <a:defRPr/>
            </a:pPr>
            <a:r>
              <a:rPr lang="en-US" sz="3200" dirty="0">
                <a:solidFill>
                  <a:srgbClr val="005ABB"/>
                </a:solidFill>
                <a:latin typeface="Raleway"/>
              </a:rPr>
              <a:t>Who benefited from it</a:t>
            </a:r>
          </a:p>
          <a:p>
            <a:pPr marL="810603" lvl="2">
              <a:lnSpc>
                <a:spcPts val="3928"/>
              </a:lnSpc>
              <a:defRPr/>
            </a:pPr>
            <a:endParaRPr lang="en-US" sz="3200" dirty="0">
              <a:solidFill>
                <a:srgbClr val="005ABB"/>
              </a:solidFill>
              <a:latin typeface="Raleway"/>
            </a:endParaRPr>
          </a:p>
          <a:p>
            <a:pPr lvl="0">
              <a:lnSpc>
                <a:spcPts val="3928"/>
              </a:lnSpc>
              <a:defRPr/>
            </a:pPr>
            <a:r>
              <a:rPr lang="en-US" sz="3200" b="1" dirty="0">
                <a:solidFill>
                  <a:srgbClr val="55A51C"/>
                </a:solidFill>
                <a:latin typeface="Raleway" panose="020B0604020202020204" charset="0"/>
              </a:rPr>
              <a:t>✅ Start with action verbs:</a:t>
            </a:r>
          </a:p>
          <a:p>
            <a:pPr marL="1164007" lvl="2" indent="-353404">
              <a:lnSpc>
                <a:spcPts val="3928"/>
              </a:lnSpc>
              <a:buFont typeface="Arial"/>
              <a:buChar char="•"/>
              <a:defRPr/>
            </a:pPr>
            <a:r>
              <a:rPr lang="en-US" sz="3200" i="1" dirty="0">
                <a:solidFill>
                  <a:srgbClr val="005ABB"/>
                </a:solidFill>
                <a:latin typeface="Raleway"/>
              </a:rPr>
              <a:t>The Muse’s </a:t>
            </a:r>
            <a:r>
              <a:rPr lang="en-US" sz="3200" dirty="0">
                <a:solidFill>
                  <a:srgbClr val="005ABB"/>
                </a:solidFill>
                <a:latin typeface="Raleway"/>
                <a:hlinkClick r:id="rId3"/>
              </a:rPr>
              <a:t>185+ verbs list</a:t>
            </a:r>
            <a:r>
              <a:rPr lang="en-US" sz="3200" dirty="0">
                <a:solidFill>
                  <a:srgbClr val="005ABB"/>
                </a:solidFill>
                <a:latin typeface="Raleway"/>
              </a:rPr>
              <a:t>!</a:t>
            </a:r>
          </a:p>
          <a:p>
            <a:pPr marL="706807" lvl="1" indent="-353404">
              <a:lnSpc>
                <a:spcPts val="3928"/>
              </a:lnSpc>
              <a:buFont typeface="Arial"/>
              <a:buChar char="•"/>
              <a:defRPr/>
            </a:pPr>
            <a:endParaRPr lang="en-US" sz="3200" dirty="0">
              <a:solidFill>
                <a:srgbClr val="005ABB"/>
              </a:solidFill>
              <a:latin typeface="Raleway"/>
            </a:endParaRPr>
          </a:p>
          <a:p>
            <a:pPr lvl="0">
              <a:lnSpc>
                <a:spcPts val="3928"/>
              </a:lnSpc>
              <a:defRPr/>
            </a:pPr>
            <a:r>
              <a:rPr lang="en-US" sz="3200" b="1" dirty="0">
                <a:solidFill>
                  <a:srgbClr val="55A51C"/>
                </a:solidFill>
                <a:latin typeface="Raleway" panose="020B0604020202020204" charset="0"/>
              </a:rPr>
              <a:t>✅ Quantify when possible and add visual “hooks”:</a:t>
            </a:r>
          </a:p>
          <a:p>
            <a:pPr marL="1164007" lvl="2" indent="-353404">
              <a:lnSpc>
                <a:spcPts val="3928"/>
              </a:lnSpc>
              <a:buFont typeface="Arial"/>
              <a:buChar char="•"/>
              <a:defRPr/>
            </a:pPr>
            <a:r>
              <a:rPr lang="en-US" sz="3200" dirty="0">
                <a:solidFill>
                  <a:srgbClr val="005ABB"/>
                </a:solidFill>
                <a:latin typeface="Raleway"/>
              </a:rPr>
              <a:t>At least 1 numeral per set of bullet points</a:t>
            </a:r>
          </a:p>
          <a:p>
            <a:pPr marL="1164007" lvl="2" indent="-353404">
              <a:lnSpc>
                <a:spcPts val="3928"/>
              </a:lnSpc>
              <a:buFont typeface="Arial"/>
              <a:buChar char="•"/>
              <a:defRPr/>
            </a:pPr>
            <a:r>
              <a:rPr lang="en-US" sz="3200" dirty="0">
                <a:solidFill>
                  <a:srgbClr val="005ABB"/>
                </a:solidFill>
                <a:latin typeface="Raleway"/>
              </a:rPr>
              <a:t>% percentages, $ amounts, 10+, initialisms/acronyms (LCA, GIS, CEPA/NEQA)</a:t>
            </a:r>
          </a:p>
          <a:p>
            <a:pPr marL="1164007" lvl="2" indent="-353404">
              <a:lnSpc>
                <a:spcPts val="3928"/>
              </a:lnSpc>
              <a:buFont typeface="Arial"/>
              <a:buChar char="•"/>
              <a:defRPr/>
            </a:pPr>
            <a:endParaRPr lang="en-US" sz="3200" dirty="0">
              <a:solidFill>
                <a:srgbClr val="005ABB"/>
              </a:solidFill>
              <a:latin typeface="Raleway"/>
            </a:endParaRPr>
          </a:p>
        </p:txBody>
      </p:sp>
      <p:grpSp>
        <p:nvGrpSpPr>
          <p:cNvPr id="2" name="Group 6">
            <a:extLst>
              <a:ext uri="{FF2B5EF4-FFF2-40B4-BE49-F238E27FC236}">
                <a16:creationId xmlns:a16="http://schemas.microsoft.com/office/drawing/2014/main" id="{72A936CC-0177-0A3A-A25D-FB2D384A95A1}"/>
              </a:ext>
            </a:extLst>
          </p:cNvPr>
          <p:cNvGrpSpPr/>
          <p:nvPr/>
        </p:nvGrpSpPr>
        <p:grpSpPr>
          <a:xfrm>
            <a:off x="1676400" y="2095500"/>
            <a:ext cx="3403638" cy="1140465"/>
            <a:chOff x="0" y="0"/>
            <a:chExt cx="791556" cy="310204"/>
          </a:xfrm>
        </p:grpSpPr>
        <p:sp>
          <p:nvSpPr>
            <p:cNvPr id="3" name="Freeform 7">
              <a:extLst>
                <a:ext uri="{FF2B5EF4-FFF2-40B4-BE49-F238E27FC236}">
                  <a16:creationId xmlns:a16="http://schemas.microsoft.com/office/drawing/2014/main" id="{9739C4A7-3DC2-179F-D731-EBC44FC6D95D}"/>
                </a:ext>
              </a:extLst>
            </p:cNvPr>
            <p:cNvSpPr/>
            <p:nvPr/>
          </p:nvSpPr>
          <p:spPr>
            <a:xfrm>
              <a:off x="0" y="0"/>
              <a:ext cx="791556" cy="310204"/>
            </a:xfrm>
            <a:custGeom>
              <a:avLst/>
              <a:gdLst/>
              <a:ahLst/>
              <a:cxnLst/>
              <a:rect l="l" t="t" r="r" b="b"/>
              <a:pathLst>
                <a:path w="791556" h="310204">
                  <a:moveTo>
                    <a:pt x="0" y="0"/>
                  </a:moveTo>
                  <a:lnTo>
                    <a:pt x="791556" y="0"/>
                  </a:lnTo>
                  <a:lnTo>
                    <a:pt x="791556" y="310204"/>
                  </a:lnTo>
                  <a:lnTo>
                    <a:pt x="0" y="310204"/>
                  </a:lnTo>
                  <a:close/>
                </a:path>
              </a:pathLst>
            </a:custGeom>
            <a:solidFill>
              <a:srgbClr val="ADD973"/>
            </a:solidFill>
          </p:spPr>
          <p:txBody>
            <a:bodyPr/>
            <a:lstStyle/>
            <a:p>
              <a:endParaRPr lang="en-US"/>
            </a:p>
          </p:txBody>
        </p:sp>
      </p:grpSp>
      <p:sp>
        <p:nvSpPr>
          <p:cNvPr id="4" name="TextBox 8">
            <a:extLst>
              <a:ext uri="{FF2B5EF4-FFF2-40B4-BE49-F238E27FC236}">
                <a16:creationId xmlns:a16="http://schemas.microsoft.com/office/drawing/2014/main" id="{E811265F-9811-2DE8-49BE-73DDE60F1F8B}"/>
              </a:ext>
            </a:extLst>
          </p:cNvPr>
          <p:cNvSpPr txBox="1"/>
          <p:nvPr/>
        </p:nvSpPr>
        <p:spPr>
          <a:xfrm>
            <a:off x="1676400" y="2247900"/>
            <a:ext cx="3403638" cy="866013"/>
          </a:xfrm>
          <a:prstGeom prst="rect">
            <a:avLst/>
          </a:prstGeom>
        </p:spPr>
        <p:txBody>
          <a:bodyPr lIns="0" tIns="0" rIns="0" bIns="0" rtlCol="0" anchor="t">
            <a:spAutoFit/>
          </a:bodyPr>
          <a:lstStyle/>
          <a:p>
            <a:pPr marL="0" marR="0" lvl="0" indent="0" algn="ctr" defTabSz="914400" rtl="0" eaLnBrk="1" fontAlgn="auto" latinLnBrk="0" hangingPunct="1">
              <a:lnSpc>
                <a:spcPts val="3276"/>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1949A"/>
                </a:solidFill>
                <a:effectLst/>
                <a:uLnTx/>
                <a:uFillTx/>
                <a:latin typeface="Raleway"/>
                <a:ea typeface="+mn-ea"/>
                <a:cs typeface="+mn-cs"/>
              </a:rPr>
              <a:t>What You Did (Action verbs)</a:t>
            </a:r>
          </a:p>
        </p:txBody>
      </p:sp>
      <p:grpSp>
        <p:nvGrpSpPr>
          <p:cNvPr id="5" name="Group 9">
            <a:extLst>
              <a:ext uri="{FF2B5EF4-FFF2-40B4-BE49-F238E27FC236}">
                <a16:creationId xmlns:a16="http://schemas.microsoft.com/office/drawing/2014/main" id="{E8191D2D-CFDF-A52B-F4E4-538756BC0F91}"/>
              </a:ext>
            </a:extLst>
          </p:cNvPr>
          <p:cNvGrpSpPr/>
          <p:nvPr/>
        </p:nvGrpSpPr>
        <p:grpSpPr>
          <a:xfrm>
            <a:off x="5943600" y="2094514"/>
            <a:ext cx="3403638" cy="1141451"/>
            <a:chOff x="0" y="0"/>
            <a:chExt cx="791556" cy="310204"/>
          </a:xfrm>
        </p:grpSpPr>
        <p:sp>
          <p:nvSpPr>
            <p:cNvPr id="7" name="Freeform 10">
              <a:extLst>
                <a:ext uri="{FF2B5EF4-FFF2-40B4-BE49-F238E27FC236}">
                  <a16:creationId xmlns:a16="http://schemas.microsoft.com/office/drawing/2014/main" id="{8A021F9A-6642-F542-0372-84B57F2C72DF}"/>
                </a:ext>
              </a:extLst>
            </p:cNvPr>
            <p:cNvSpPr/>
            <p:nvPr/>
          </p:nvSpPr>
          <p:spPr>
            <a:xfrm>
              <a:off x="0" y="0"/>
              <a:ext cx="791556" cy="310204"/>
            </a:xfrm>
            <a:custGeom>
              <a:avLst/>
              <a:gdLst/>
              <a:ahLst/>
              <a:cxnLst/>
              <a:rect l="l" t="t" r="r" b="b"/>
              <a:pathLst>
                <a:path w="791556" h="310204">
                  <a:moveTo>
                    <a:pt x="0" y="0"/>
                  </a:moveTo>
                  <a:lnTo>
                    <a:pt x="791556" y="0"/>
                  </a:lnTo>
                  <a:lnTo>
                    <a:pt x="791556" y="310204"/>
                  </a:lnTo>
                  <a:lnTo>
                    <a:pt x="0" y="310204"/>
                  </a:lnTo>
                  <a:close/>
                </a:path>
              </a:pathLst>
            </a:custGeom>
            <a:solidFill>
              <a:srgbClr val="AADCE8"/>
            </a:solidFill>
          </p:spPr>
          <p:txBody>
            <a:bodyPr/>
            <a:lstStyle/>
            <a:p>
              <a:endParaRPr lang="en-US"/>
            </a:p>
          </p:txBody>
        </p:sp>
      </p:grpSp>
      <p:sp>
        <p:nvSpPr>
          <p:cNvPr id="8" name="TextBox 11">
            <a:extLst>
              <a:ext uri="{FF2B5EF4-FFF2-40B4-BE49-F238E27FC236}">
                <a16:creationId xmlns:a16="http://schemas.microsoft.com/office/drawing/2014/main" id="{BD959316-3346-4C1D-524A-570ACFF91E4F}"/>
              </a:ext>
            </a:extLst>
          </p:cNvPr>
          <p:cNvSpPr txBox="1"/>
          <p:nvPr/>
        </p:nvSpPr>
        <p:spPr>
          <a:xfrm>
            <a:off x="5943600" y="2476500"/>
            <a:ext cx="3403638" cy="423193"/>
          </a:xfrm>
          <a:prstGeom prst="rect">
            <a:avLst/>
          </a:prstGeom>
        </p:spPr>
        <p:txBody>
          <a:bodyPr lIns="0" tIns="0" rIns="0" bIns="0" rtlCol="0" anchor="t">
            <a:spAutoFit/>
          </a:bodyPr>
          <a:lstStyle/>
          <a:p>
            <a:pPr marL="0" marR="0" lvl="0" indent="0" algn="ctr" defTabSz="914400" rtl="0" eaLnBrk="1" fontAlgn="auto" latinLnBrk="0" hangingPunct="1">
              <a:lnSpc>
                <a:spcPts val="3276"/>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1949A"/>
                </a:solidFill>
                <a:effectLst/>
                <a:uLnTx/>
                <a:uFillTx/>
                <a:latin typeface="Raleway"/>
                <a:ea typeface="+mn-ea"/>
                <a:cs typeface="+mn-cs"/>
              </a:rPr>
              <a:t>How You Did It</a:t>
            </a:r>
          </a:p>
        </p:txBody>
      </p:sp>
      <p:pic>
        <p:nvPicPr>
          <p:cNvPr id="11" name="Picture 12">
            <a:extLst>
              <a:ext uri="{FF2B5EF4-FFF2-40B4-BE49-F238E27FC236}">
                <a16:creationId xmlns:a16="http://schemas.microsoft.com/office/drawing/2014/main" id="{9F9E659F-85A7-1B82-9D6E-F373E2484ABD}"/>
              </a:ext>
            </a:extLst>
          </p:cNvPr>
          <p:cNvPicPr>
            <a:picLocks noChangeAspect="1"/>
          </p:cNvPicPr>
          <p:nvPr/>
        </p:nvPicPr>
        <p:blipFill>
          <a:blip r:embed="rId4"/>
          <a:srcRect/>
          <a:stretch>
            <a:fillRect/>
          </a:stretch>
        </p:blipFill>
        <p:spPr>
          <a:xfrm>
            <a:off x="5244974" y="2400300"/>
            <a:ext cx="540157" cy="540157"/>
          </a:xfrm>
          <a:prstGeom prst="rect">
            <a:avLst/>
          </a:prstGeom>
        </p:spPr>
      </p:pic>
      <p:grpSp>
        <p:nvGrpSpPr>
          <p:cNvPr id="12" name="Group 13">
            <a:extLst>
              <a:ext uri="{FF2B5EF4-FFF2-40B4-BE49-F238E27FC236}">
                <a16:creationId xmlns:a16="http://schemas.microsoft.com/office/drawing/2014/main" id="{DA34CC20-11A1-FFEA-822C-ACBD0A770A03}"/>
              </a:ext>
            </a:extLst>
          </p:cNvPr>
          <p:cNvGrpSpPr/>
          <p:nvPr/>
        </p:nvGrpSpPr>
        <p:grpSpPr>
          <a:xfrm>
            <a:off x="10210800" y="2094514"/>
            <a:ext cx="4099662" cy="1141451"/>
            <a:chOff x="0" y="0"/>
            <a:chExt cx="1050545" cy="310204"/>
          </a:xfrm>
        </p:grpSpPr>
        <p:sp>
          <p:nvSpPr>
            <p:cNvPr id="13" name="Freeform 14">
              <a:extLst>
                <a:ext uri="{FF2B5EF4-FFF2-40B4-BE49-F238E27FC236}">
                  <a16:creationId xmlns:a16="http://schemas.microsoft.com/office/drawing/2014/main" id="{94D66F90-0427-ABE8-4E80-ACD41001BCB8}"/>
                </a:ext>
              </a:extLst>
            </p:cNvPr>
            <p:cNvSpPr/>
            <p:nvPr/>
          </p:nvSpPr>
          <p:spPr>
            <a:xfrm>
              <a:off x="0" y="0"/>
              <a:ext cx="1050545" cy="310204"/>
            </a:xfrm>
            <a:custGeom>
              <a:avLst/>
              <a:gdLst/>
              <a:ahLst/>
              <a:cxnLst/>
              <a:rect l="l" t="t" r="r" b="b"/>
              <a:pathLst>
                <a:path w="1050545" h="310204">
                  <a:moveTo>
                    <a:pt x="0" y="0"/>
                  </a:moveTo>
                  <a:lnTo>
                    <a:pt x="1050545" y="0"/>
                  </a:lnTo>
                  <a:lnTo>
                    <a:pt x="1050545" y="310204"/>
                  </a:lnTo>
                  <a:lnTo>
                    <a:pt x="0" y="310204"/>
                  </a:lnTo>
                  <a:close/>
                </a:path>
              </a:pathLst>
            </a:custGeom>
            <a:solidFill>
              <a:srgbClr val="DBD0E8"/>
            </a:solidFill>
          </p:spPr>
          <p:txBody>
            <a:bodyPr/>
            <a:lstStyle/>
            <a:p>
              <a:endParaRPr lang="en-US"/>
            </a:p>
          </p:txBody>
        </p:sp>
      </p:grpSp>
      <p:pic>
        <p:nvPicPr>
          <p:cNvPr id="14" name="Picture 15">
            <a:extLst>
              <a:ext uri="{FF2B5EF4-FFF2-40B4-BE49-F238E27FC236}">
                <a16:creationId xmlns:a16="http://schemas.microsoft.com/office/drawing/2014/main" id="{9D9D41FD-2A59-D192-26D0-F9FA830B7560}"/>
              </a:ext>
            </a:extLst>
          </p:cNvPr>
          <p:cNvPicPr>
            <a:picLocks noChangeAspect="1"/>
          </p:cNvPicPr>
          <p:nvPr/>
        </p:nvPicPr>
        <p:blipFill>
          <a:blip r:embed="rId5"/>
          <a:srcRect/>
          <a:stretch>
            <a:fillRect/>
          </a:stretch>
        </p:blipFill>
        <p:spPr>
          <a:xfrm>
            <a:off x="13792200" y="-692912"/>
            <a:ext cx="4648200" cy="4648200"/>
          </a:xfrm>
          <a:prstGeom prst="rect">
            <a:avLst/>
          </a:prstGeom>
        </p:spPr>
      </p:pic>
      <p:sp>
        <p:nvSpPr>
          <p:cNvPr id="15" name="TextBox 16">
            <a:extLst>
              <a:ext uri="{FF2B5EF4-FFF2-40B4-BE49-F238E27FC236}">
                <a16:creationId xmlns:a16="http://schemas.microsoft.com/office/drawing/2014/main" id="{C5935801-EB2C-9655-948F-377DE403288D}"/>
              </a:ext>
            </a:extLst>
          </p:cNvPr>
          <p:cNvSpPr txBox="1"/>
          <p:nvPr/>
        </p:nvSpPr>
        <p:spPr>
          <a:xfrm>
            <a:off x="10210800" y="2421662"/>
            <a:ext cx="4099661" cy="423193"/>
          </a:xfrm>
          <a:prstGeom prst="rect">
            <a:avLst/>
          </a:prstGeom>
        </p:spPr>
        <p:txBody>
          <a:bodyPr lIns="0" tIns="0" rIns="0" bIns="0" rtlCol="0" anchor="t">
            <a:spAutoFit/>
          </a:bodyPr>
          <a:lstStyle/>
          <a:p>
            <a:pPr marL="0" marR="0" lvl="0" indent="0" algn="ctr" defTabSz="914400" rtl="0" eaLnBrk="1" fontAlgn="auto" latinLnBrk="0" hangingPunct="1">
              <a:lnSpc>
                <a:spcPts val="3276"/>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1949A"/>
                </a:solidFill>
                <a:effectLst/>
                <a:uLnTx/>
                <a:uFillTx/>
                <a:latin typeface="Raleway"/>
                <a:ea typeface="+mn-ea"/>
                <a:cs typeface="+mn-cs"/>
              </a:rPr>
              <a:t>Results/Impact</a:t>
            </a:r>
          </a:p>
        </p:txBody>
      </p:sp>
      <p:sp>
        <p:nvSpPr>
          <p:cNvPr id="16" name="TextBox 20">
            <a:extLst>
              <a:ext uri="{FF2B5EF4-FFF2-40B4-BE49-F238E27FC236}">
                <a16:creationId xmlns:a16="http://schemas.microsoft.com/office/drawing/2014/main" id="{3C7B0F2E-9314-3673-F514-70EC35DF2D83}"/>
              </a:ext>
            </a:extLst>
          </p:cNvPr>
          <p:cNvSpPr txBox="1"/>
          <p:nvPr/>
        </p:nvSpPr>
        <p:spPr>
          <a:xfrm>
            <a:off x="14478000" y="724177"/>
            <a:ext cx="3496745" cy="1489456"/>
          </a:xfrm>
          <a:prstGeom prst="rect">
            <a:avLst/>
          </a:prstGeom>
        </p:spPr>
        <p:txBody>
          <a:bodyPr lIns="0" tIns="0" rIns="0" bIns="0" rtlCol="0" anchor="t">
            <a:spAutoFit/>
          </a:bodyPr>
          <a:lstStyle/>
          <a:p>
            <a:pPr marL="0" marR="0" lvl="0" indent="0" algn="l" defTabSz="914400" rtl="0" eaLnBrk="1" fontAlgn="auto" latinLnBrk="0" hangingPunct="1">
              <a:lnSpc>
                <a:spcPts val="2912"/>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5ADC8"/>
                </a:solidFill>
                <a:effectLst/>
                <a:uLnTx/>
                <a:uFillTx/>
                <a:latin typeface="Raleway"/>
                <a:ea typeface="+mn-ea"/>
                <a:cs typeface="+mn-cs"/>
              </a:rPr>
              <a:t>In other words. . .</a:t>
            </a:r>
          </a:p>
          <a:p>
            <a:pPr marL="528320" marR="0" lvl="1" indent="-264160" algn="l" defTabSz="914400" rtl="0" eaLnBrk="1" fontAlgn="auto" latinLnBrk="0" hangingPunct="1">
              <a:lnSpc>
                <a:spcPts val="2912"/>
              </a:lnSpc>
              <a:spcBef>
                <a:spcPts val="0"/>
              </a:spcBef>
              <a:spcAft>
                <a:spcPts val="0"/>
              </a:spcAft>
              <a:buClrTx/>
              <a:buSzTx/>
              <a:buFont typeface="Arial"/>
              <a:buChar char="•"/>
              <a:tabLst/>
              <a:defRPr/>
            </a:pPr>
            <a:r>
              <a:rPr kumimoji="0" lang="en-US" sz="3200" b="1" i="0" u="none" strike="noStrike" kern="1200" cap="none" spc="0" normalizeH="0" baseline="0" noProof="0" dirty="0">
                <a:ln>
                  <a:noFill/>
                </a:ln>
                <a:solidFill>
                  <a:srgbClr val="35ADC8"/>
                </a:solidFill>
                <a:effectLst/>
                <a:uLnTx/>
                <a:uFillTx/>
                <a:latin typeface="Raleway"/>
                <a:ea typeface="+mn-ea"/>
                <a:cs typeface="+mn-cs"/>
              </a:rPr>
              <a:t>The "so what"</a:t>
            </a:r>
          </a:p>
          <a:p>
            <a:pPr marL="528320" marR="0" lvl="1" indent="-264160" algn="l" defTabSz="914400" rtl="0" eaLnBrk="1" fontAlgn="auto" latinLnBrk="0" hangingPunct="1">
              <a:lnSpc>
                <a:spcPts val="2912"/>
              </a:lnSpc>
              <a:spcBef>
                <a:spcPts val="0"/>
              </a:spcBef>
              <a:spcAft>
                <a:spcPts val="0"/>
              </a:spcAft>
              <a:buClrTx/>
              <a:buSzTx/>
              <a:buFont typeface="Arial"/>
              <a:buChar char="•"/>
              <a:tabLst/>
              <a:defRPr/>
            </a:pPr>
            <a:r>
              <a:rPr kumimoji="0" lang="en-US" sz="3200" b="1" i="0" u="none" strike="noStrike" kern="1200" cap="none" spc="0" normalizeH="0" baseline="0" noProof="0" dirty="0">
                <a:ln>
                  <a:noFill/>
                </a:ln>
                <a:solidFill>
                  <a:srgbClr val="35ADC8"/>
                </a:solidFill>
                <a:effectLst/>
                <a:uLnTx/>
                <a:uFillTx/>
                <a:latin typeface="Raleway"/>
                <a:ea typeface="+mn-ea"/>
                <a:cs typeface="+mn-cs"/>
              </a:rPr>
              <a:t>Why anyone should care</a:t>
            </a:r>
          </a:p>
        </p:txBody>
      </p:sp>
      <p:pic>
        <p:nvPicPr>
          <p:cNvPr id="17" name="Picture 21">
            <a:extLst>
              <a:ext uri="{FF2B5EF4-FFF2-40B4-BE49-F238E27FC236}">
                <a16:creationId xmlns:a16="http://schemas.microsoft.com/office/drawing/2014/main" id="{FCC4038B-43B6-8744-B47A-3C139038C505}"/>
              </a:ext>
            </a:extLst>
          </p:cNvPr>
          <p:cNvPicPr>
            <a:picLocks noChangeAspect="1"/>
          </p:cNvPicPr>
          <p:nvPr/>
        </p:nvPicPr>
        <p:blipFill>
          <a:blip r:embed="rId4"/>
          <a:srcRect/>
          <a:stretch>
            <a:fillRect/>
          </a:stretch>
        </p:blipFill>
        <p:spPr>
          <a:xfrm>
            <a:off x="9490717" y="2356520"/>
            <a:ext cx="540157" cy="540157"/>
          </a:xfrm>
          <a:prstGeom prst="rect">
            <a:avLst/>
          </a:prstGeom>
        </p:spPr>
      </p:pic>
      <p:sp>
        <p:nvSpPr>
          <p:cNvPr id="18" name="TextBox 22">
            <a:extLst>
              <a:ext uri="{FF2B5EF4-FFF2-40B4-BE49-F238E27FC236}">
                <a16:creationId xmlns:a16="http://schemas.microsoft.com/office/drawing/2014/main" id="{4A788CD4-E0C2-72A9-F259-CAB6B503856A}"/>
              </a:ext>
            </a:extLst>
          </p:cNvPr>
          <p:cNvSpPr txBox="1"/>
          <p:nvPr/>
        </p:nvSpPr>
        <p:spPr>
          <a:xfrm>
            <a:off x="1028700" y="9785956"/>
            <a:ext cx="17071943" cy="287836"/>
          </a:xfrm>
          <a:prstGeom prst="rect">
            <a:avLst/>
          </a:prstGeom>
        </p:spPr>
        <p:txBody>
          <a:bodyPr wrap="square" lIns="0" tIns="0" rIns="0" bIns="0" rtlCol="0" anchor="t">
            <a:sp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2800" b="0" i="1" u="none" strike="noStrike" kern="1200" cap="none" spc="0" normalizeH="0" baseline="0" noProof="0" dirty="0">
                <a:ln>
                  <a:noFill/>
                </a:ln>
                <a:solidFill>
                  <a:schemeClr val="tx1">
                    <a:lumMod val="65000"/>
                    <a:lumOff val="35000"/>
                  </a:schemeClr>
                </a:solidFill>
                <a:effectLst/>
                <a:uLnTx/>
                <a:uFillTx/>
                <a:latin typeface="Raleway"/>
                <a:ea typeface="+mn-ea"/>
                <a:cs typeface="+mn-cs"/>
              </a:rPr>
              <a:t>*Adapted Slightly from Career Contessa Resume Webinar (</a:t>
            </a:r>
            <a:r>
              <a:rPr kumimoji="0" lang="en-US" sz="2800" b="0" i="1" u="none" strike="noStrike" kern="1200" cap="none" spc="0" normalizeH="0" baseline="0" noProof="0" dirty="0" err="1">
                <a:ln>
                  <a:noFill/>
                </a:ln>
                <a:solidFill>
                  <a:schemeClr val="tx1">
                    <a:lumMod val="65000"/>
                    <a:lumOff val="35000"/>
                  </a:schemeClr>
                </a:solidFill>
                <a:effectLst/>
                <a:uLnTx/>
                <a:uFillTx/>
                <a:latin typeface="Raleway"/>
                <a:ea typeface="+mn-ea"/>
                <a:cs typeface="+mn-cs"/>
              </a:rPr>
              <a:t>McGoodwin</a:t>
            </a:r>
            <a:r>
              <a:rPr kumimoji="0" lang="en-US" sz="2800" b="0" i="1" u="none" strike="noStrike" kern="1200" cap="none" spc="0" normalizeH="0" baseline="0" noProof="0" dirty="0">
                <a:ln>
                  <a:noFill/>
                </a:ln>
                <a:solidFill>
                  <a:schemeClr val="tx1">
                    <a:lumMod val="65000"/>
                    <a:lumOff val="35000"/>
                  </a:schemeClr>
                </a:solidFill>
                <a:effectLst/>
                <a:uLnTx/>
                <a:uFillTx/>
                <a:latin typeface="Raleway"/>
                <a:ea typeface="+mn-ea"/>
                <a:cs typeface="+mn-cs"/>
              </a:rPr>
              <a:t>, 2019)</a:t>
            </a:r>
          </a:p>
        </p:txBody>
      </p:sp>
    </p:spTree>
    <p:extLst>
      <p:ext uri="{BB962C8B-B14F-4D97-AF65-F5344CB8AC3E}">
        <p14:creationId xmlns:p14="http://schemas.microsoft.com/office/powerpoint/2010/main" val="185477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2" name="TextBox 2"/>
          <p:cNvSpPr txBox="1"/>
          <p:nvPr/>
        </p:nvSpPr>
        <p:spPr>
          <a:xfrm>
            <a:off x="1028700" y="881496"/>
            <a:ext cx="16667079" cy="1043940"/>
          </a:xfrm>
          <a:prstGeom prst="rect">
            <a:avLst/>
          </a:prstGeom>
        </p:spPr>
        <p:txBody>
          <a:bodyPr lIns="0" tIns="0" rIns="0" bIns="0" rtlCol="0" anchor="t">
            <a:spAutoFit/>
          </a:bodyPr>
          <a:lstStyle/>
          <a:p>
            <a:pPr algn="l">
              <a:lnSpc>
                <a:spcPts val="7920"/>
              </a:lnSpc>
            </a:pPr>
            <a:r>
              <a:rPr lang="en-US" sz="7200" b="1" dirty="0">
                <a:solidFill>
                  <a:srgbClr val="55A51C"/>
                </a:solidFill>
                <a:latin typeface="Raleway"/>
              </a:rPr>
              <a:t>Examples </a:t>
            </a:r>
          </a:p>
        </p:txBody>
      </p:sp>
      <p:sp>
        <p:nvSpPr>
          <p:cNvPr id="4" name="AutoShape 4"/>
          <p:cNvSpPr/>
          <p:nvPr/>
        </p:nvSpPr>
        <p:spPr>
          <a:xfrm>
            <a:off x="1028700" y="1906780"/>
            <a:ext cx="6764039" cy="9525"/>
          </a:xfrm>
          <a:prstGeom prst="rect">
            <a:avLst/>
          </a:prstGeom>
          <a:solidFill>
            <a:srgbClr val="55A51C"/>
          </a:solidFill>
        </p:spPr>
        <p:txBody>
          <a:bodyPr/>
          <a:lstStyle/>
          <a:p>
            <a:endParaRPr lang="en-US"/>
          </a:p>
        </p:txBody>
      </p:sp>
      <p:sp>
        <p:nvSpPr>
          <p:cNvPr id="6" name="AutoShape 6"/>
          <p:cNvSpPr/>
          <p:nvPr/>
        </p:nvSpPr>
        <p:spPr>
          <a:xfrm>
            <a:off x="1028700" y="1911543"/>
            <a:ext cx="6764039" cy="59768"/>
          </a:xfrm>
          <a:prstGeom prst="rect">
            <a:avLst/>
          </a:prstGeom>
          <a:solidFill>
            <a:srgbClr val="55A51C"/>
          </a:solidFill>
        </p:spPr>
        <p:txBody>
          <a:bodyPr/>
          <a:lstStyle/>
          <a:p>
            <a:endParaRPr lang="en-US"/>
          </a:p>
        </p:txBody>
      </p:sp>
      <p:pic>
        <p:nvPicPr>
          <p:cNvPr id="5" name="Picture 4">
            <a:extLst>
              <a:ext uri="{FF2B5EF4-FFF2-40B4-BE49-F238E27FC236}">
                <a16:creationId xmlns:a16="http://schemas.microsoft.com/office/drawing/2014/main" id="{988A9A72-DC02-C851-FC9E-43EE69F91954}"/>
              </a:ext>
            </a:extLst>
          </p:cNvPr>
          <p:cNvPicPr>
            <a:picLocks noChangeAspect="1"/>
          </p:cNvPicPr>
          <p:nvPr/>
        </p:nvPicPr>
        <p:blipFill>
          <a:blip r:embed="rId3"/>
          <a:stretch>
            <a:fillRect/>
          </a:stretch>
        </p:blipFill>
        <p:spPr>
          <a:xfrm>
            <a:off x="2576945" y="3527729"/>
            <a:ext cx="13127430" cy="4689373"/>
          </a:xfrm>
          <a:prstGeom prst="rect">
            <a:avLst/>
          </a:prstGeom>
        </p:spPr>
      </p:pic>
    </p:spTree>
    <p:extLst>
      <p:ext uri="{BB962C8B-B14F-4D97-AF65-F5344CB8AC3E}">
        <p14:creationId xmlns:p14="http://schemas.microsoft.com/office/powerpoint/2010/main" val="24120961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sp>
        <p:nvSpPr>
          <p:cNvPr id="2" name="AutoShape 2"/>
          <p:cNvSpPr/>
          <p:nvPr/>
        </p:nvSpPr>
        <p:spPr>
          <a:xfrm>
            <a:off x="-152400" y="-1"/>
            <a:ext cx="8199378" cy="10477501"/>
          </a:xfrm>
          <a:prstGeom prst="rect">
            <a:avLst/>
          </a:prstGeom>
          <a:solidFill>
            <a:srgbClr val="55A51C">
              <a:alpha val="14901"/>
            </a:srgbClr>
          </a:solidFill>
        </p:spPr>
        <p:txBody>
          <a:bodyPr/>
          <a:lstStyle/>
          <a:p>
            <a:endParaRPr lang="en-US"/>
          </a:p>
        </p:txBody>
      </p:sp>
      <p:sp>
        <p:nvSpPr>
          <p:cNvPr id="3" name="TextBox 3"/>
          <p:cNvSpPr txBox="1"/>
          <p:nvPr/>
        </p:nvSpPr>
        <p:spPr>
          <a:xfrm>
            <a:off x="8871767" y="9155846"/>
            <a:ext cx="8551779" cy="266700"/>
          </a:xfrm>
          <a:prstGeom prst="rect">
            <a:avLst/>
          </a:prstGeom>
        </p:spPr>
        <p:txBody>
          <a:bodyPr lIns="0" tIns="0" rIns="0" bIns="0" rtlCol="0" anchor="t">
            <a:spAutoFit/>
          </a:bodyPr>
          <a:lstStyle/>
          <a:p>
            <a:pPr algn="r">
              <a:lnSpc>
                <a:spcPts val="2100"/>
              </a:lnSpc>
            </a:pPr>
            <a:r>
              <a:rPr lang="en-US" sz="1500" b="0" spc="150">
                <a:solidFill>
                  <a:srgbClr val="005ABB"/>
                </a:solidFill>
                <a:latin typeface="Raleway"/>
              </a:rPr>
              <a:t>BREN SCHOOL CAREER DEVELOPMENT PROGRAM</a:t>
            </a:r>
          </a:p>
        </p:txBody>
      </p:sp>
      <p:sp>
        <p:nvSpPr>
          <p:cNvPr id="4" name="TextBox 4"/>
          <p:cNvSpPr txBox="1"/>
          <p:nvPr/>
        </p:nvSpPr>
        <p:spPr>
          <a:xfrm>
            <a:off x="784957" y="2214435"/>
            <a:ext cx="6448241" cy="3044190"/>
          </a:xfrm>
          <a:prstGeom prst="rect">
            <a:avLst/>
          </a:prstGeom>
        </p:spPr>
        <p:txBody>
          <a:bodyPr lIns="0" tIns="0" rIns="0" bIns="0" rtlCol="0" anchor="t">
            <a:spAutoFit/>
          </a:bodyPr>
          <a:lstStyle/>
          <a:p>
            <a:pPr algn="l">
              <a:lnSpc>
                <a:spcPts val="7920"/>
              </a:lnSpc>
            </a:pPr>
            <a:r>
              <a:rPr lang="en-US" sz="7200" b="1">
                <a:solidFill>
                  <a:srgbClr val="55A51C"/>
                </a:solidFill>
                <a:latin typeface="Raleway"/>
              </a:rPr>
              <a:t>THE BREN RESUME APPROACH</a:t>
            </a:r>
          </a:p>
        </p:txBody>
      </p:sp>
      <p:sp>
        <p:nvSpPr>
          <p:cNvPr id="5" name="AutoShape 5"/>
          <p:cNvSpPr/>
          <p:nvPr/>
        </p:nvSpPr>
        <p:spPr>
          <a:xfrm>
            <a:off x="784957" y="5530779"/>
            <a:ext cx="3522921" cy="45970"/>
          </a:xfrm>
          <a:prstGeom prst="rect">
            <a:avLst/>
          </a:prstGeom>
          <a:solidFill>
            <a:srgbClr val="55A51C"/>
          </a:solidFill>
        </p:spPr>
        <p:txBody>
          <a:bodyPr/>
          <a:lstStyle/>
          <a:p>
            <a:endParaRPr lang="en-US"/>
          </a:p>
        </p:txBody>
      </p:sp>
      <p:sp>
        <p:nvSpPr>
          <p:cNvPr id="6" name="TextBox 6"/>
          <p:cNvSpPr txBox="1"/>
          <p:nvPr/>
        </p:nvSpPr>
        <p:spPr>
          <a:xfrm>
            <a:off x="13397439" y="5272947"/>
            <a:ext cx="3264916" cy="268495"/>
          </a:xfrm>
          <a:prstGeom prst="rect">
            <a:avLst/>
          </a:prstGeom>
        </p:spPr>
        <p:txBody>
          <a:bodyPr lIns="0" tIns="0" rIns="0" bIns="0" rtlCol="0" anchor="t">
            <a:spAutoFit/>
          </a:bodyPr>
          <a:lstStyle/>
          <a:p>
            <a:pPr algn="l">
              <a:lnSpc>
                <a:spcPts val="2238"/>
              </a:lnSpc>
            </a:pPr>
            <a:endParaRPr/>
          </a:p>
        </p:txBody>
      </p:sp>
      <p:grpSp>
        <p:nvGrpSpPr>
          <p:cNvPr id="8" name="Group 8"/>
          <p:cNvGrpSpPr/>
          <p:nvPr/>
        </p:nvGrpSpPr>
        <p:grpSpPr>
          <a:xfrm>
            <a:off x="8508035" y="813402"/>
            <a:ext cx="9607211" cy="7650962"/>
            <a:chOff x="0" y="0"/>
            <a:chExt cx="12809614" cy="10201283"/>
          </a:xfrm>
        </p:grpSpPr>
        <p:sp>
          <p:nvSpPr>
            <p:cNvPr id="9" name="TextBox 9"/>
            <p:cNvSpPr txBox="1"/>
            <p:nvPr/>
          </p:nvSpPr>
          <p:spPr>
            <a:xfrm>
              <a:off x="190321" y="7008769"/>
              <a:ext cx="4409936" cy="352636"/>
            </a:xfrm>
            <a:prstGeom prst="rect">
              <a:avLst/>
            </a:prstGeom>
          </p:spPr>
          <p:txBody>
            <a:bodyPr lIns="0" tIns="0" rIns="0" bIns="0" rtlCol="0" anchor="t">
              <a:spAutoFit/>
            </a:bodyPr>
            <a:lstStyle/>
            <a:p>
              <a:pPr algn="l">
                <a:lnSpc>
                  <a:spcPts val="2267"/>
                </a:lnSpc>
              </a:pPr>
              <a:endParaRPr/>
            </a:p>
          </p:txBody>
        </p:sp>
        <p:sp>
          <p:nvSpPr>
            <p:cNvPr id="10" name="TextBox 10"/>
            <p:cNvSpPr txBox="1"/>
            <p:nvPr/>
          </p:nvSpPr>
          <p:spPr>
            <a:xfrm>
              <a:off x="190321" y="9681373"/>
              <a:ext cx="4409936" cy="352636"/>
            </a:xfrm>
            <a:prstGeom prst="rect">
              <a:avLst/>
            </a:prstGeom>
          </p:spPr>
          <p:txBody>
            <a:bodyPr lIns="0" tIns="0" rIns="0" bIns="0" rtlCol="0" anchor="t">
              <a:spAutoFit/>
            </a:bodyPr>
            <a:lstStyle/>
            <a:p>
              <a:pPr algn="l">
                <a:lnSpc>
                  <a:spcPts val="2267"/>
                </a:lnSpc>
              </a:pPr>
              <a:endParaRPr/>
            </a:p>
          </p:txBody>
        </p:sp>
        <p:sp>
          <p:nvSpPr>
            <p:cNvPr id="11" name="TextBox 11"/>
            <p:cNvSpPr txBox="1"/>
            <p:nvPr/>
          </p:nvSpPr>
          <p:spPr>
            <a:xfrm>
              <a:off x="280676" y="6839303"/>
              <a:ext cx="4353221" cy="348468"/>
            </a:xfrm>
            <a:prstGeom prst="rect">
              <a:avLst/>
            </a:prstGeom>
          </p:spPr>
          <p:txBody>
            <a:bodyPr lIns="0" tIns="0" rIns="0" bIns="0" rtlCol="0" anchor="t">
              <a:spAutoFit/>
            </a:bodyPr>
            <a:lstStyle/>
            <a:p>
              <a:pPr algn="l">
                <a:lnSpc>
                  <a:spcPts val="2238"/>
                </a:lnSpc>
              </a:pPr>
              <a:endParaRPr/>
            </a:p>
          </p:txBody>
        </p:sp>
        <p:sp>
          <p:nvSpPr>
            <p:cNvPr id="12" name="TextBox 12"/>
            <p:cNvSpPr txBox="1"/>
            <p:nvPr/>
          </p:nvSpPr>
          <p:spPr>
            <a:xfrm>
              <a:off x="6501054" y="6375591"/>
              <a:ext cx="4353221" cy="348468"/>
            </a:xfrm>
            <a:prstGeom prst="rect">
              <a:avLst/>
            </a:prstGeom>
          </p:spPr>
          <p:txBody>
            <a:bodyPr lIns="0" tIns="0" rIns="0" bIns="0" rtlCol="0" anchor="t">
              <a:spAutoFit/>
            </a:bodyPr>
            <a:lstStyle/>
            <a:p>
              <a:pPr algn="l">
                <a:lnSpc>
                  <a:spcPts val="2238"/>
                </a:lnSpc>
              </a:pPr>
              <a:endParaRPr/>
            </a:p>
          </p:txBody>
        </p:sp>
        <p:pic>
          <p:nvPicPr>
            <p:cNvPr id="13" name="Picture 13"/>
            <p:cNvPicPr>
              <a:picLocks noChangeAspect="1"/>
            </p:cNvPicPr>
            <p:nvPr/>
          </p:nvPicPr>
          <p:blipFill>
            <a:blip r:embed="rId2"/>
            <a:srcRect/>
            <a:stretch>
              <a:fillRect/>
            </a:stretch>
          </p:blipFill>
          <p:spPr>
            <a:xfrm>
              <a:off x="1574423" y="0"/>
              <a:ext cx="9235066" cy="9235066"/>
            </a:xfrm>
            <a:prstGeom prst="rect">
              <a:avLst/>
            </a:prstGeom>
          </p:spPr>
        </p:pic>
        <p:sp>
          <p:nvSpPr>
            <p:cNvPr id="14" name="AutoShape 14"/>
            <p:cNvSpPr/>
            <p:nvPr/>
          </p:nvSpPr>
          <p:spPr>
            <a:xfrm>
              <a:off x="0" y="3977396"/>
              <a:ext cx="5833479" cy="2924990"/>
            </a:xfrm>
            <a:prstGeom prst="rect">
              <a:avLst/>
            </a:prstGeom>
            <a:solidFill>
              <a:srgbClr val="6BABBB"/>
            </a:solidFill>
          </p:spPr>
          <p:txBody>
            <a:bodyPr/>
            <a:lstStyle/>
            <a:p>
              <a:endParaRPr lang="en-US"/>
            </a:p>
          </p:txBody>
        </p:sp>
        <p:sp>
          <p:nvSpPr>
            <p:cNvPr id="15" name="AutoShape 15"/>
            <p:cNvSpPr/>
            <p:nvPr/>
          </p:nvSpPr>
          <p:spPr>
            <a:xfrm>
              <a:off x="0" y="7147705"/>
              <a:ext cx="5833479" cy="2886304"/>
            </a:xfrm>
            <a:prstGeom prst="rect">
              <a:avLst/>
            </a:prstGeom>
            <a:solidFill>
              <a:srgbClr val="6BABBB"/>
            </a:solidFill>
          </p:spPr>
          <p:txBody>
            <a:bodyPr/>
            <a:lstStyle/>
            <a:p>
              <a:endParaRPr lang="en-US"/>
            </a:p>
          </p:txBody>
        </p:sp>
        <p:sp>
          <p:nvSpPr>
            <p:cNvPr id="16" name="AutoShape 16"/>
            <p:cNvSpPr/>
            <p:nvPr/>
          </p:nvSpPr>
          <p:spPr>
            <a:xfrm>
              <a:off x="6501139" y="4052518"/>
              <a:ext cx="5833479" cy="2874519"/>
            </a:xfrm>
            <a:prstGeom prst="rect">
              <a:avLst/>
            </a:prstGeom>
            <a:solidFill>
              <a:srgbClr val="6BABBB"/>
            </a:solidFill>
          </p:spPr>
          <p:txBody>
            <a:bodyPr/>
            <a:lstStyle/>
            <a:p>
              <a:endParaRPr lang="en-US"/>
            </a:p>
          </p:txBody>
        </p:sp>
        <p:sp>
          <p:nvSpPr>
            <p:cNvPr id="17" name="AutoShape 17"/>
            <p:cNvSpPr/>
            <p:nvPr/>
          </p:nvSpPr>
          <p:spPr>
            <a:xfrm>
              <a:off x="6501139" y="7194124"/>
              <a:ext cx="5833479" cy="2839884"/>
            </a:xfrm>
            <a:prstGeom prst="rect">
              <a:avLst/>
            </a:prstGeom>
            <a:solidFill>
              <a:srgbClr val="55A51C"/>
            </a:solidFill>
          </p:spPr>
          <p:txBody>
            <a:bodyPr/>
            <a:lstStyle/>
            <a:p>
              <a:endParaRPr lang="en-US"/>
            </a:p>
          </p:txBody>
        </p:sp>
        <p:sp>
          <p:nvSpPr>
            <p:cNvPr id="18" name="TextBox 18"/>
            <p:cNvSpPr txBox="1"/>
            <p:nvPr/>
          </p:nvSpPr>
          <p:spPr>
            <a:xfrm>
              <a:off x="190321" y="5415292"/>
              <a:ext cx="4773805" cy="1324538"/>
            </a:xfrm>
            <a:prstGeom prst="rect">
              <a:avLst/>
            </a:prstGeom>
          </p:spPr>
          <p:txBody>
            <a:bodyPr lIns="0" tIns="0" rIns="0" bIns="0" rtlCol="0" anchor="t">
              <a:spAutoFit/>
            </a:bodyPr>
            <a:lstStyle/>
            <a:p>
              <a:pPr algn="l">
                <a:lnSpc>
                  <a:spcPts val="2601"/>
                </a:lnSpc>
              </a:pPr>
              <a:r>
                <a:rPr lang="en-US" sz="2386" b="1">
                  <a:solidFill>
                    <a:srgbClr val="F9FCFF"/>
                  </a:solidFill>
                  <a:latin typeface="Open Sans"/>
                </a:rPr>
                <a:t>SET UP BASIC FORMAT </a:t>
              </a:r>
            </a:p>
            <a:p>
              <a:pPr algn="l">
                <a:lnSpc>
                  <a:spcPts val="2601"/>
                </a:lnSpc>
              </a:pPr>
              <a:r>
                <a:rPr lang="en-US" sz="2386" b="1">
                  <a:solidFill>
                    <a:srgbClr val="F9FCFF"/>
                  </a:solidFill>
                  <a:latin typeface="Open Sans"/>
                </a:rPr>
                <a:t>+ DESIGN (LAY DOWN THE FOUNDATION)</a:t>
              </a:r>
            </a:p>
          </p:txBody>
        </p:sp>
        <p:pic>
          <p:nvPicPr>
            <p:cNvPr id="19" name="Picture 19"/>
            <p:cNvPicPr>
              <a:picLocks noChangeAspect="1"/>
            </p:cNvPicPr>
            <p:nvPr/>
          </p:nvPicPr>
          <p:blipFill>
            <a:blip r:embed="rId3"/>
            <a:srcRect/>
            <a:stretch>
              <a:fillRect/>
            </a:stretch>
          </p:blipFill>
          <p:spPr>
            <a:xfrm>
              <a:off x="190321" y="4174872"/>
              <a:ext cx="901843" cy="901843"/>
            </a:xfrm>
            <a:prstGeom prst="rect">
              <a:avLst/>
            </a:prstGeom>
          </p:spPr>
        </p:pic>
        <p:sp>
          <p:nvSpPr>
            <p:cNvPr id="20" name="TextBox 20"/>
            <p:cNvSpPr txBox="1"/>
            <p:nvPr/>
          </p:nvSpPr>
          <p:spPr>
            <a:xfrm>
              <a:off x="6624278" y="5447718"/>
              <a:ext cx="5387999" cy="1324538"/>
            </a:xfrm>
            <a:prstGeom prst="rect">
              <a:avLst/>
            </a:prstGeom>
          </p:spPr>
          <p:txBody>
            <a:bodyPr lIns="0" tIns="0" rIns="0" bIns="0" rtlCol="0" anchor="t">
              <a:spAutoFit/>
            </a:bodyPr>
            <a:lstStyle/>
            <a:p>
              <a:pPr algn="l">
                <a:lnSpc>
                  <a:spcPts val="2601"/>
                </a:lnSpc>
              </a:pPr>
              <a:r>
                <a:rPr lang="en-US" sz="2386" b="1">
                  <a:solidFill>
                    <a:srgbClr val="F9FCFF"/>
                  </a:solidFill>
                  <a:latin typeface="Open Sans"/>
                </a:rPr>
                <a:t>DRAFT INITIAL CONTENT </a:t>
              </a:r>
            </a:p>
            <a:p>
              <a:pPr algn="l">
                <a:lnSpc>
                  <a:spcPts val="2601"/>
                </a:lnSpc>
              </a:pPr>
              <a:r>
                <a:rPr lang="en-US" sz="2386" b="1">
                  <a:solidFill>
                    <a:srgbClr val="F9FCFF"/>
                  </a:solidFill>
                  <a:latin typeface="Open Sans"/>
                </a:rPr>
                <a:t>+ ORGANIZE IT INTO </a:t>
              </a:r>
            </a:p>
            <a:p>
              <a:pPr algn="l">
                <a:lnSpc>
                  <a:spcPts val="2601"/>
                </a:lnSpc>
              </a:pPr>
              <a:r>
                <a:rPr lang="en-US" sz="2386" b="1">
                  <a:solidFill>
                    <a:srgbClr val="F9FCFF"/>
                  </a:solidFill>
                  <a:latin typeface="Open Sans"/>
                </a:rPr>
                <a:t>INITIAL BUCKETS</a:t>
              </a:r>
            </a:p>
          </p:txBody>
        </p:sp>
        <p:pic>
          <p:nvPicPr>
            <p:cNvPr id="21" name="Picture 21"/>
            <p:cNvPicPr>
              <a:picLocks noChangeAspect="1"/>
            </p:cNvPicPr>
            <p:nvPr/>
          </p:nvPicPr>
          <p:blipFill>
            <a:blip r:embed="rId4"/>
            <a:srcRect/>
            <a:stretch>
              <a:fillRect/>
            </a:stretch>
          </p:blipFill>
          <p:spPr>
            <a:xfrm>
              <a:off x="6624278" y="4207298"/>
              <a:ext cx="901843" cy="901843"/>
            </a:xfrm>
            <a:prstGeom prst="rect">
              <a:avLst/>
            </a:prstGeom>
          </p:spPr>
        </p:pic>
        <p:sp>
          <p:nvSpPr>
            <p:cNvPr id="22" name="TextBox 22"/>
            <p:cNvSpPr txBox="1"/>
            <p:nvPr/>
          </p:nvSpPr>
          <p:spPr>
            <a:xfrm>
              <a:off x="190321" y="8520939"/>
              <a:ext cx="4773805" cy="1333699"/>
            </a:xfrm>
            <a:prstGeom prst="rect">
              <a:avLst/>
            </a:prstGeom>
          </p:spPr>
          <p:txBody>
            <a:bodyPr lIns="0" tIns="0" rIns="0" bIns="0" rtlCol="0" anchor="t">
              <a:spAutoFit/>
            </a:bodyPr>
            <a:lstStyle/>
            <a:p>
              <a:pPr algn="l">
                <a:lnSpc>
                  <a:spcPts val="2601"/>
                </a:lnSpc>
              </a:pPr>
              <a:r>
                <a:rPr lang="en-US" sz="2386" b="1" dirty="0">
                  <a:solidFill>
                    <a:srgbClr val="F9FCFF"/>
                  </a:solidFill>
                  <a:latin typeface="Open Sans"/>
                </a:rPr>
                <a:t>CREATE + FORMAT YOUR COMPREHENSIVE BULLET LIST</a:t>
              </a:r>
            </a:p>
          </p:txBody>
        </p:sp>
        <p:pic>
          <p:nvPicPr>
            <p:cNvPr id="23" name="Picture 23"/>
            <p:cNvPicPr>
              <a:picLocks noChangeAspect="1"/>
            </p:cNvPicPr>
            <p:nvPr/>
          </p:nvPicPr>
          <p:blipFill>
            <a:blip r:embed="rId5"/>
            <a:srcRect/>
            <a:stretch>
              <a:fillRect/>
            </a:stretch>
          </p:blipFill>
          <p:spPr>
            <a:xfrm>
              <a:off x="190321" y="7284697"/>
              <a:ext cx="901843" cy="901843"/>
            </a:xfrm>
            <a:prstGeom prst="rect">
              <a:avLst/>
            </a:prstGeom>
          </p:spPr>
        </p:pic>
        <p:sp>
          <p:nvSpPr>
            <p:cNvPr id="24" name="TextBox 24"/>
            <p:cNvSpPr txBox="1"/>
            <p:nvPr/>
          </p:nvSpPr>
          <p:spPr>
            <a:xfrm>
              <a:off x="6734315" y="8476531"/>
              <a:ext cx="5367128" cy="1324538"/>
            </a:xfrm>
            <a:prstGeom prst="rect">
              <a:avLst/>
            </a:prstGeom>
          </p:spPr>
          <p:txBody>
            <a:bodyPr lIns="0" tIns="0" rIns="0" bIns="0" rtlCol="0" anchor="t">
              <a:spAutoFit/>
            </a:bodyPr>
            <a:lstStyle/>
            <a:p>
              <a:pPr algn="l">
                <a:lnSpc>
                  <a:spcPts val="2601"/>
                </a:lnSpc>
              </a:pPr>
              <a:r>
                <a:rPr lang="en-US" sz="2386" b="1">
                  <a:solidFill>
                    <a:srgbClr val="F9FCFF"/>
                  </a:solidFill>
                  <a:latin typeface="Open Sans"/>
                </a:rPr>
                <a:t>TARGET RESUME TO EACH POSITION (REFINE CONTENT + DESIGN)</a:t>
              </a:r>
            </a:p>
          </p:txBody>
        </p:sp>
        <p:pic>
          <p:nvPicPr>
            <p:cNvPr id="25" name="Picture 25"/>
            <p:cNvPicPr>
              <a:picLocks noChangeAspect="1"/>
            </p:cNvPicPr>
            <p:nvPr/>
          </p:nvPicPr>
          <p:blipFill>
            <a:blip r:embed="rId6"/>
            <a:srcRect/>
            <a:stretch>
              <a:fillRect/>
            </a:stretch>
          </p:blipFill>
          <p:spPr>
            <a:xfrm>
              <a:off x="6624278" y="7292273"/>
              <a:ext cx="901843" cy="901843"/>
            </a:xfrm>
            <a:prstGeom prst="rect">
              <a:avLst/>
            </a:prstGeom>
          </p:spPr>
        </p:pic>
        <p:sp>
          <p:nvSpPr>
            <p:cNvPr id="26" name="TextBox 26"/>
            <p:cNvSpPr txBox="1"/>
            <p:nvPr/>
          </p:nvSpPr>
          <p:spPr>
            <a:xfrm>
              <a:off x="3266694" y="2321051"/>
              <a:ext cx="5929634" cy="891495"/>
            </a:xfrm>
            <a:prstGeom prst="rect">
              <a:avLst/>
            </a:prstGeom>
          </p:spPr>
          <p:txBody>
            <a:bodyPr lIns="0" tIns="0" rIns="0" bIns="0" rtlCol="0" anchor="t">
              <a:spAutoFit/>
            </a:bodyPr>
            <a:lstStyle/>
            <a:p>
              <a:pPr algn="ctr">
                <a:lnSpc>
                  <a:spcPts val="2601"/>
                </a:lnSpc>
              </a:pPr>
              <a:r>
                <a:rPr lang="en-US" sz="2386" b="1">
                  <a:solidFill>
                    <a:srgbClr val="F9FCFF"/>
                  </a:solidFill>
                  <a:latin typeface="Open Sans"/>
                </a:rPr>
                <a:t>BEGIN WITH (+ KEEP) THE</a:t>
              </a:r>
            </a:p>
            <a:p>
              <a:pPr algn="ctr">
                <a:lnSpc>
                  <a:spcPts val="2601"/>
                </a:lnSpc>
              </a:pPr>
              <a:r>
                <a:rPr lang="en-US" sz="2386" b="1">
                  <a:solidFill>
                    <a:srgbClr val="F9FCFF"/>
                  </a:solidFill>
                  <a:latin typeface="Open Sans"/>
                </a:rPr>
                <a:t>MARKETING LENS IN MIND</a:t>
              </a:r>
            </a:p>
          </p:txBody>
        </p:sp>
        <p:pic>
          <p:nvPicPr>
            <p:cNvPr id="27" name="Picture 27"/>
            <p:cNvPicPr>
              <a:picLocks noChangeAspect="1"/>
            </p:cNvPicPr>
            <p:nvPr/>
          </p:nvPicPr>
          <p:blipFill>
            <a:blip r:embed="rId7"/>
            <a:srcRect/>
            <a:stretch>
              <a:fillRect/>
            </a:stretch>
          </p:blipFill>
          <p:spPr>
            <a:xfrm>
              <a:off x="4299075" y="5143024"/>
              <a:ext cx="1932435" cy="1932435"/>
            </a:xfrm>
            <a:prstGeom prst="rect">
              <a:avLst/>
            </a:prstGeom>
          </p:spPr>
        </p:pic>
        <p:sp>
          <p:nvSpPr>
            <p:cNvPr id="28" name="TextBox 28"/>
            <p:cNvSpPr txBox="1"/>
            <p:nvPr/>
          </p:nvSpPr>
          <p:spPr>
            <a:xfrm rot="-2700000">
              <a:off x="4346652" y="5852898"/>
              <a:ext cx="1944529" cy="448783"/>
            </a:xfrm>
            <a:prstGeom prst="rect">
              <a:avLst/>
            </a:prstGeom>
          </p:spPr>
          <p:txBody>
            <a:bodyPr lIns="0" tIns="0" rIns="0" bIns="0" rtlCol="0" anchor="t">
              <a:spAutoFit/>
            </a:bodyPr>
            <a:lstStyle/>
            <a:p>
              <a:pPr algn="l">
                <a:lnSpc>
                  <a:spcPts val="2410"/>
                </a:lnSpc>
              </a:pPr>
              <a:r>
                <a:rPr lang="en-US" sz="2386" b="1">
                  <a:solidFill>
                    <a:srgbClr val="F9FCFF"/>
                  </a:solidFill>
                  <a:latin typeface="Raleway"/>
                </a:rPr>
                <a:t>+ EDIT!</a:t>
              </a:r>
            </a:p>
          </p:txBody>
        </p:sp>
        <p:pic>
          <p:nvPicPr>
            <p:cNvPr id="29" name="Picture 29"/>
            <p:cNvPicPr>
              <a:picLocks noChangeAspect="1"/>
            </p:cNvPicPr>
            <p:nvPr/>
          </p:nvPicPr>
          <p:blipFill>
            <a:blip r:embed="rId7"/>
            <a:srcRect/>
            <a:stretch>
              <a:fillRect/>
            </a:stretch>
          </p:blipFill>
          <p:spPr>
            <a:xfrm>
              <a:off x="10817508" y="5162801"/>
              <a:ext cx="1932435" cy="1932435"/>
            </a:xfrm>
            <a:prstGeom prst="rect">
              <a:avLst/>
            </a:prstGeom>
          </p:spPr>
        </p:pic>
        <p:sp>
          <p:nvSpPr>
            <p:cNvPr id="30" name="TextBox 30"/>
            <p:cNvSpPr txBox="1"/>
            <p:nvPr/>
          </p:nvSpPr>
          <p:spPr>
            <a:xfrm rot="-2700000">
              <a:off x="10865085" y="5872675"/>
              <a:ext cx="1944529" cy="448783"/>
            </a:xfrm>
            <a:prstGeom prst="rect">
              <a:avLst/>
            </a:prstGeom>
          </p:spPr>
          <p:txBody>
            <a:bodyPr lIns="0" tIns="0" rIns="0" bIns="0" rtlCol="0" anchor="t">
              <a:spAutoFit/>
            </a:bodyPr>
            <a:lstStyle/>
            <a:p>
              <a:pPr algn="l">
                <a:lnSpc>
                  <a:spcPts val="2410"/>
                </a:lnSpc>
              </a:pPr>
              <a:r>
                <a:rPr lang="en-US" sz="2386" b="1">
                  <a:solidFill>
                    <a:srgbClr val="F9FCFF"/>
                  </a:solidFill>
                  <a:latin typeface="Raleway"/>
                </a:rPr>
                <a:t>+ EDIT!</a:t>
              </a:r>
            </a:p>
          </p:txBody>
        </p:sp>
        <p:pic>
          <p:nvPicPr>
            <p:cNvPr id="31" name="Picture 31"/>
            <p:cNvPicPr>
              <a:picLocks noChangeAspect="1"/>
            </p:cNvPicPr>
            <p:nvPr/>
          </p:nvPicPr>
          <p:blipFill>
            <a:blip r:embed="rId7"/>
            <a:srcRect/>
            <a:stretch>
              <a:fillRect/>
            </a:stretch>
          </p:blipFill>
          <p:spPr>
            <a:xfrm>
              <a:off x="4299075" y="8268848"/>
              <a:ext cx="1932435" cy="1932435"/>
            </a:xfrm>
            <a:prstGeom prst="rect">
              <a:avLst/>
            </a:prstGeom>
          </p:spPr>
        </p:pic>
        <p:sp>
          <p:nvSpPr>
            <p:cNvPr id="32" name="TextBox 32"/>
            <p:cNvSpPr txBox="1"/>
            <p:nvPr/>
          </p:nvSpPr>
          <p:spPr>
            <a:xfrm rot="-2700000">
              <a:off x="4346652" y="8978722"/>
              <a:ext cx="1944529" cy="448783"/>
            </a:xfrm>
            <a:prstGeom prst="rect">
              <a:avLst/>
            </a:prstGeom>
          </p:spPr>
          <p:txBody>
            <a:bodyPr lIns="0" tIns="0" rIns="0" bIns="0" rtlCol="0" anchor="t">
              <a:spAutoFit/>
            </a:bodyPr>
            <a:lstStyle/>
            <a:p>
              <a:pPr algn="l">
                <a:lnSpc>
                  <a:spcPts val="2410"/>
                </a:lnSpc>
              </a:pPr>
              <a:r>
                <a:rPr lang="en-US" sz="2386" b="1">
                  <a:solidFill>
                    <a:srgbClr val="F9FCFF"/>
                  </a:solidFill>
                  <a:latin typeface="Raleway"/>
                </a:rPr>
                <a:t>+ EDIT!</a:t>
              </a:r>
            </a:p>
          </p:txBody>
        </p:sp>
        <p:pic>
          <p:nvPicPr>
            <p:cNvPr id="33" name="Picture 33"/>
            <p:cNvPicPr>
              <a:picLocks noChangeAspect="1"/>
            </p:cNvPicPr>
            <p:nvPr/>
          </p:nvPicPr>
          <p:blipFill>
            <a:blip r:embed="rId7"/>
            <a:srcRect/>
            <a:stretch>
              <a:fillRect/>
            </a:stretch>
          </p:blipFill>
          <p:spPr>
            <a:xfrm>
              <a:off x="10809489" y="8268848"/>
              <a:ext cx="1932435" cy="1932435"/>
            </a:xfrm>
            <a:prstGeom prst="rect">
              <a:avLst/>
            </a:prstGeom>
          </p:spPr>
        </p:pic>
        <p:sp>
          <p:nvSpPr>
            <p:cNvPr id="34" name="TextBox 34"/>
            <p:cNvSpPr txBox="1"/>
            <p:nvPr/>
          </p:nvSpPr>
          <p:spPr>
            <a:xfrm rot="-2700000">
              <a:off x="10857066" y="8978722"/>
              <a:ext cx="1944529" cy="448783"/>
            </a:xfrm>
            <a:prstGeom prst="rect">
              <a:avLst/>
            </a:prstGeom>
          </p:spPr>
          <p:txBody>
            <a:bodyPr lIns="0" tIns="0" rIns="0" bIns="0" rtlCol="0" anchor="t">
              <a:spAutoFit/>
            </a:bodyPr>
            <a:lstStyle/>
            <a:p>
              <a:pPr algn="l">
                <a:lnSpc>
                  <a:spcPts val="2410"/>
                </a:lnSpc>
              </a:pPr>
              <a:r>
                <a:rPr lang="en-US" sz="2386" b="1">
                  <a:solidFill>
                    <a:srgbClr val="F9FCFF"/>
                  </a:solidFill>
                  <a:latin typeface="Raleway"/>
                </a:rPr>
                <a:t>+ EDIT!</a:t>
              </a:r>
            </a:p>
          </p:txBody>
        </p:sp>
      </p:grpSp>
      <p:pic>
        <p:nvPicPr>
          <p:cNvPr id="35" name="Picture 10"/>
          <p:cNvPicPr>
            <a:picLocks noChangeAspect="1"/>
          </p:cNvPicPr>
          <p:nvPr/>
        </p:nvPicPr>
        <p:blipFill>
          <a:blip r:embed="rId8"/>
          <a:srcRect/>
          <a:stretch>
            <a:fillRect/>
          </a:stretch>
        </p:blipFill>
        <p:spPr>
          <a:xfrm rot="19125892">
            <a:off x="13314161" y="7922511"/>
            <a:ext cx="2844123" cy="2844123"/>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ADC4E79-4010-43A4-993A-AEEA9EE099C9}"/>
              </a:ext>
            </a:extLst>
          </p:cNvPr>
          <p:cNvPicPr>
            <a:picLocks noChangeAspect="1"/>
          </p:cNvPicPr>
          <p:nvPr/>
        </p:nvPicPr>
        <p:blipFill rotWithShape="1">
          <a:blip r:embed="rId3"/>
          <a:srcRect l="22088" t="27582" r="2083" b="42432"/>
          <a:stretch/>
        </p:blipFill>
        <p:spPr>
          <a:xfrm>
            <a:off x="1008647" y="6438900"/>
            <a:ext cx="4679780" cy="2140164"/>
          </a:xfrm>
          <a:prstGeom prst="rect">
            <a:avLst/>
          </a:prstGeom>
        </p:spPr>
      </p:pic>
      <p:sp>
        <p:nvSpPr>
          <p:cNvPr id="3" name="TextBox 3"/>
          <p:cNvSpPr txBox="1"/>
          <p:nvPr/>
        </p:nvSpPr>
        <p:spPr>
          <a:xfrm>
            <a:off x="1028700" y="564430"/>
            <a:ext cx="13271278" cy="1043940"/>
          </a:xfrm>
          <a:prstGeom prst="rect">
            <a:avLst/>
          </a:prstGeom>
        </p:spPr>
        <p:txBody>
          <a:bodyPr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55A51C"/>
                </a:solidFill>
                <a:effectLst/>
                <a:uLnTx/>
                <a:uFillTx/>
                <a:latin typeface="Raleway"/>
                <a:ea typeface="+mn-ea"/>
                <a:cs typeface="+mn-cs"/>
              </a:rPr>
              <a:t>RESOURCES</a:t>
            </a:r>
          </a:p>
        </p:txBody>
      </p:sp>
      <p:sp>
        <p:nvSpPr>
          <p:cNvPr id="5" name="AutoShape 5"/>
          <p:cNvSpPr/>
          <p:nvPr/>
        </p:nvSpPr>
        <p:spPr>
          <a:xfrm>
            <a:off x="1028700" y="1612700"/>
            <a:ext cx="5073021" cy="85725"/>
          </a:xfrm>
          <a:prstGeom prst="rect">
            <a:avLst/>
          </a:prstGeom>
          <a:solidFill>
            <a:srgbClr val="55A51C"/>
          </a:solidFill>
        </p:spPr>
        <p:txBody>
          <a:bodyPr/>
          <a:lstStyle/>
          <a:p>
            <a:endParaRPr lang="en-US"/>
          </a:p>
        </p:txBody>
      </p:sp>
      <p:pic>
        <p:nvPicPr>
          <p:cNvPr id="6" name="Picture 6"/>
          <p:cNvPicPr>
            <a:picLocks noChangeAspect="1"/>
          </p:cNvPicPr>
          <p:nvPr/>
        </p:nvPicPr>
        <p:blipFill>
          <a:blip r:embed="rId4"/>
          <a:srcRect/>
          <a:stretch>
            <a:fillRect/>
          </a:stretch>
        </p:blipFill>
        <p:spPr>
          <a:xfrm>
            <a:off x="14320031" y="-211792"/>
            <a:ext cx="3461844" cy="2596383"/>
          </a:xfrm>
          <a:prstGeom prst="rect">
            <a:avLst/>
          </a:prstGeom>
        </p:spPr>
      </p:pic>
      <p:sp>
        <p:nvSpPr>
          <p:cNvPr id="28" name="TextBox 11">
            <a:extLst>
              <a:ext uri="{FF2B5EF4-FFF2-40B4-BE49-F238E27FC236}">
                <a16:creationId xmlns:a16="http://schemas.microsoft.com/office/drawing/2014/main" id="{BE398D03-CD13-4099-A74A-16F20932B0DC}"/>
              </a:ext>
            </a:extLst>
          </p:cNvPr>
          <p:cNvSpPr txBox="1"/>
          <p:nvPr/>
        </p:nvSpPr>
        <p:spPr>
          <a:xfrm>
            <a:off x="1008648" y="8915452"/>
            <a:ext cx="4679780" cy="436017"/>
          </a:xfrm>
          <a:prstGeom prst="rect">
            <a:avLst/>
          </a:prstGeom>
        </p:spPr>
        <p:txBody>
          <a:bodyPr wrap="square" lIns="0" tIns="0" rIns="0" bIns="0" rtlCol="0" anchor="t">
            <a:spAutoFit/>
          </a:bodyPr>
          <a:lstStyle/>
          <a:p>
            <a:pPr marR="0" lvl="0" algn="ctr" defTabSz="914400" rtl="0" eaLnBrk="1" fontAlgn="auto" latinLnBrk="0" hangingPunct="1">
              <a:lnSpc>
                <a:spcPts val="3360"/>
              </a:lnSpc>
              <a:spcBef>
                <a:spcPts val="0"/>
              </a:spcBef>
              <a:spcAft>
                <a:spcPts val="0"/>
              </a:spcAft>
              <a:buClrTx/>
              <a:buSzTx/>
              <a:tabLst/>
              <a:defRPr/>
            </a:pPr>
            <a:r>
              <a:rPr lang="en-US" sz="3000" b="1" spc="160" dirty="0">
                <a:solidFill>
                  <a:srgbClr val="005ABB"/>
                </a:solidFill>
                <a:latin typeface="Raleway"/>
                <a:hlinkClick r:id="rId5"/>
              </a:rPr>
              <a:t>Resume FAQs</a:t>
            </a:r>
            <a:endParaRPr lang="en-US" sz="3000" b="1" spc="160" dirty="0">
              <a:solidFill>
                <a:srgbClr val="005ABB"/>
              </a:solidFill>
              <a:latin typeface="Raleway"/>
            </a:endParaRPr>
          </a:p>
        </p:txBody>
      </p:sp>
      <p:sp>
        <p:nvSpPr>
          <p:cNvPr id="8" name="TextBox 4">
            <a:extLst>
              <a:ext uri="{FF2B5EF4-FFF2-40B4-BE49-F238E27FC236}">
                <a16:creationId xmlns:a16="http://schemas.microsoft.com/office/drawing/2014/main" id="{0D21A255-F2F6-44D0-8758-D2B390F63A4F}"/>
              </a:ext>
            </a:extLst>
          </p:cNvPr>
          <p:cNvSpPr txBox="1"/>
          <p:nvPr/>
        </p:nvSpPr>
        <p:spPr>
          <a:xfrm>
            <a:off x="6583751" y="8965229"/>
            <a:ext cx="4570502" cy="846386"/>
          </a:xfrm>
          <a:prstGeom prst="rect">
            <a:avLst/>
          </a:prstGeom>
        </p:spPr>
        <p:txBody>
          <a:bodyPr wrap="square" lIns="0" tIns="0" rIns="0" bIns="0" rtlCol="0" anchor="t">
            <a:spAutoFit/>
          </a:bodyPr>
          <a:lstStyle/>
          <a:p>
            <a:pPr marL="0" marR="0" lvl="0" indent="0" algn="ctr" defTabSz="914400" rtl="0" eaLnBrk="1" fontAlgn="auto" latinLnBrk="0" hangingPunct="1">
              <a:lnSpc>
                <a:spcPts val="3297"/>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5ABB"/>
                </a:solidFill>
                <a:effectLst/>
                <a:uLnTx/>
                <a:uFillTx/>
                <a:latin typeface="Raleway"/>
                <a:ea typeface="+mn-ea"/>
                <a:cs typeface="+mn-cs"/>
                <a:hlinkClick r:id="rId6"/>
              </a:rPr>
              <a:t>5 Steps to Analyze a Job/Internship Posting</a:t>
            </a:r>
            <a:endParaRPr kumimoji="0" lang="en-US" sz="3000" b="1" i="0" u="none" strike="noStrike" kern="1200" cap="none" spc="0" normalizeH="0" baseline="0" noProof="0" dirty="0">
              <a:ln>
                <a:noFill/>
              </a:ln>
              <a:solidFill>
                <a:srgbClr val="005ABB"/>
              </a:solidFill>
              <a:effectLst/>
              <a:uLnTx/>
              <a:uFillTx/>
              <a:latin typeface="Raleway"/>
              <a:ea typeface="+mn-ea"/>
              <a:cs typeface="+mn-cs"/>
            </a:endParaRPr>
          </a:p>
        </p:txBody>
      </p:sp>
      <p:pic>
        <p:nvPicPr>
          <p:cNvPr id="9" name="Picture 8">
            <a:extLst>
              <a:ext uri="{FF2B5EF4-FFF2-40B4-BE49-F238E27FC236}">
                <a16:creationId xmlns:a16="http://schemas.microsoft.com/office/drawing/2014/main" id="{9E6D2469-B647-4036-BC4A-3D7B15C01942}"/>
              </a:ext>
            </a:extLst>
          </p:cNvPr>
          <p:cNvPicPr>
            <a:picLocks noChangeAspect="1"/>
          </p:cNvPicPr>
          <p:nvPr/>
        </p:nvPicPr>
        <p:blipFill rotWithShape="1">
          <a:blip r:embed="rId7"/>
          <a:srcRect l="4016" t="29312" r="4027" b="40581"/>
          <a:stretch/>
        </p:blipFill>
        <p:spPr>
          <a:xfrm>
            <a:off x="6583751" y="6472989"/>
            <a:ext cx="4664973" cy="2181250"/>
          </a:xfrm>
          <a:prstGeom prst="rect">
            <a:avLst/>
          </a:prstGeom>
        </p:spPr>
      </p:pic>
      <p:pic>
        <p:nvPicPr>
          <p:cNvPr id="11" name="Picture 10">
            <a:extLst>
              <a:ext uri="{FF2B5EF4-FFF2-40B4-BE49-F238E27FC236}">
                <a16:creationId xmlns:a16="http://schemas.microsoft.com/office/drawing/2014/main" id="{449785F8-367B-4ED6-9D8C-EA1BBE76C90E}"/>
              </a:ext>
            </a:extLst>
          </p:cNvPr>
          <p:cNvPicPr>
            <a:picLocks noChangeAspect="1"/>
          </p:cNvPicPr>
          <p:nvPr/>
        </p:nvPicPr>
        <p:blipFill rotWithShape="1">
          <a:blip r:embed="rId8"/>
          <a:srcRect l="4128" t="31682" r="4009" b="35464"/>
          <a:stretch/>
        </p:blipFill>
        <p:spPr>
          <a:xfrm>
            <a:off x="12078245" y="6461323"/>
            <a:ext cx="4785186" cy="2117741"/>
          </a:xfrm>
          <a:prstGeom prst="rect">
            <a:avLst/>
          </a:prstGeom>
        </p:spPr>
      </p:pic>
      <p:sp>
        <p:nvSpPr>
          <p:cNvPr id="12" name="TextBox 4">
            <a:extLst>
              <a:ext uri="{FF2B5EF4-FFF2-40B4-BE49-F238E27FC236}">
                <a16:creationId xmlns:a16="http://schemas.microsoft.com/office/drawing/2014/main" id="{ADEBDD9D-A4E4-4B38-8F91-85E03DF7BD1A}"/>
              </a:ext>
            </a:extLst>
          </p:cNvPr>
          <p:cNvSpPr txBox="1"/>
          <p:nvPr/>
        </p:nvSpPr>
        <p:spPr>
          <a:xfrm>
            <a:off x="11968040" y="8771372"/>
            <a:ext cx="4280511" cy="923330"/>
          </a:xfrm>
          <a:prstGeom prst="rect">
            <a:avLst/>
          </a:prstGeom>
        </p:spPr>
        <p:txBody>
          <a:bodyPr wrap="square" lIns="0" tIns="0" rIns="0" bIns="0" rtlCol="0" anchor="t">
            <a:spAutoFit/>
          </a:bodyPr>
          <a:lstStyle/>
          <a:p>
            <a:pPr algn="ctr"/>
            <a:r>
              <a:rPr lang="en-US" sz="3000" b="1" dirty="0">
                <a:solidFill>
                  <a:srgbClr val="005ABB"/>
                </a:solidFill>
                <a:latin typeface="Raleway"/>
                <a:hlinkClick r:id="rId9"/>
              </a:rPr>
              <a:t>Bren Antique Store Editing Approach</a:t>
            </a:r>
            <a:endParaRPr lang="en-US" sz="3000" b="1" dirty="0">
              <a:solidFill>
                <a:srgbClr val="005ABB"/>
              </a:solidFill>
              <a:latin typeface="Raleway"/>
            </a:endParaRPr>
          </a:p>
        </p:txBody>
      </p:sp>
      <p:pic>
        <p:nvPicPr>
          <p:cNvPr id="13" name="Picture 27">
            <a:extLst>
              <a:ext uri="{FF2B5EF4-FFF2-40B4-BE49-F238E27FC236}">
                <a16:creationId xmlns:a16="http://schemas.microsoft.com/office/drawing/2014/main" id="{4B383DAC-24CA-42E2-ABD9-D77702101C55}"/>
              </a:ext>
            </a:extLst>
          </p:cNvPr>
          <p:cNvPicPr>
            <a:picLocks noChangeAspect="1"/>
          </p:cNvPicPr>
          <p:nvPr/>
        </p:nvPicPr>
        <p:blipFill>
          <a:blip r:embed="rId10"/>
          <a:srcRect/>
          <a:stretch>
            <a:fillRect/>
          </a:stretch>
        </p:blipFill>
        <p:spPr>
          <a:xfrm>
            <a:off x="15473240" y="8259326"/>
            <a:ext cx="2117742" cy="2117742"/>
          </a:xfrm>
          <a:prstGeom prst="rect">
            <a:avLst/>
          </a:prstGeom>
        </p:spPr>
      </p:pic>
      <p:sp>
        <p:nvSpPr>
          <p:cNvPr id="14" name="TextBox 13">
            <a:extLst>
              <a:ext uri="{FF2B5EF4-FFF2-40B4-BE49-F238E27FC236}">
                <a16:creationId xmlns:a16="http://schemas.microsoft.com/office/drawing/2014/main" id="{7AF827E6-BB0A-4DF5-879E-936BE268D03B}"/>
              </a:ext>
            </a:extLst>
          </p:cNvPr>
          <p:cNvSpPr txBox="1"/>
          <p:nvPr/>
        </p:nvSpPr>
        <p:spPr>
          <a:xfrm rot="18992660">
            <a:off x="15558797" y="8869352"/>
            <a:ext cx="2203274" cy="572080"/>
          </a:xfrm>
          <a:prstGeom prst="rect">
            <a:avLst/>
          </a:prstGeom>
        </p:spPr>
        <p:txBody>
          <a:bodyPr lIns="0" tIns="0" rIns="0" bIns="0" rtlCol="0" anchor="t">
            <a:spAutoFit/>
          </a:bodyPr>
          <a:lstStyle/>
          <a:p>
            <a:pPr algn="l">
              <a:lnSpc>
                <a:spcPts val="4784"/>
              </a:lnSpc>
            </a:pPr>
            <a:r>
              <a:rPr lang="en-US" sz="3200" b="1" dirty="0">
                <a:solidFill>
                  <a:srgbClr val="F9FCFF"/>
                </a:solidFill>
                <a:latin typeface="Raleway"/>
              </a:rPr>
              <a:t>+ EDIT!</a:t>
            </a:r>
          </a:p>
        </p:txBody>
      </p:sp>
      <p:pic>
        <p:nvPicPr>
          <p:cNvPr id="15" name="Picture 14">
            <a:extLst>
              <a:ext uri="{FF2B5EF4-FFF2-40B4-BE49-F238E27FC236}">
                <a16:creationId xmlns:a16="http://schemas.microsoft.com/office/drawing/2014/main" id="{7260F4CA-BCED-4864-925D-893A77FC796F}"/>
              </a:ext>
            </a:extLst>
          </p:cNvPr>
          <p:cNvPicPr>
            <a:picLocks noChangeAspect="1"/>
          </p:cNvPicPr>
          <p:nvPr/>
        </p:nvPicPr>
        <p:blipFill rotWithShape="1">
          <a:blip r:embed="rId11"/>
          <a:srcRect l="9361" t="25667" r="3256" b="45194"/>
          <a:stretch/>
        </p:blipFill>
        <p:spPr>
          <a:xfrm>
            <a:off x="996151" y="2131400"/>
            <a:ext cx="4692276" cy="2163066"/>
          </a:xfrm>
          <a:prstGeom prst="rect">
            <a:avLst/>
          </a:prstGeom>
        </p:spPr>
      </p:pic>
      <p:pic>
        <p:nvPicPr>
          <p:cNvPr id="16" name="Picture 15">
            <a:extLst>
              <a:ext uri="{FF2B5EF4-FFF2-40B4-BE49-F238E27FC236}">
                <a16:creationId xmlns:a16="http://schemas.microsoft.com/office/drawing/2014/main" id="{4FD96CD0-8622-404C-B890-5F6CA23349F0}"/>
              </a:ext>
            </a:extLst>
          </p:cNvPr>
          <p:cNvPicPr>
            <a:picLocks noChangeAspect="1"/>
          </p:cNvPicPr>
          <p:nvPr/>
        </p:nvPicPr>
        <p:blipFill rotWithShape="1">
          <a:blip r:embed="rId12"/>
          <a:srcRect l="2495" t="37498" r="1740" b="17786"/>
          <a:stretch/>
        </p:blipFill>
        <p:spPr>
          <a:xfrm>
            <a:off x="11951998" y="2095500"/>
            <a:ext cx="5009377" cy="2198966"/>
          </a:xfrm>
          <a:prstGeom prst="rect">
            <a:avLst/>
          </a:prstGeom>
        </p:spPr>
      </p:pic>
      <p:pic>
        <p:nvPicPr>
          <p:cNvPr id="17" name="Picture 16">
            <a:extLst>
              <a:ext uri="{FF2B5EF4-FFF2-40B4-BE49-F238E27FC236}">
                <a16:creationId xmlns:a16="http://schemas.microsoft.com/office/drawing/2014/main" id="{A70E5C03-2D4B-46B4-BCBC-1B0B10FB441B}"/>
              </a:ext>
            </a:extLst>
          </p:cNvPr>
          <p:cNvPicPr>
            <a:picLocks noChangeAspect="1"/>
          </p:cNvPicPr>
          <p:nvPr/>
        </p:nvPicPr>
        <p:blipFill rotWithShape="1">
          <a:blip r:embed="rId13"/>
          <a:srcRect l="1680" t="43438" r="2468" b="10284"/>
          <a:stretch/>
        </p:blipFill>
        <p:spPr>
          <a:xfrm>
            <a:off x="6484580" y="2113353"/>
            <a:ext cx="4803723" cy="2181113"/>
          </a:xfrm>
          <a:prstGeom prst="rect">
            <a:avLst/>
          </a:prstGeom>
        </p:spPr>
      </p:pic>
      <p:sp>
        <p:nvSpPr>
          <p:cNvPr id="18" name="TextBox 6">
            <a:extLst>
              <a:ext uri="{FF2B5EF4-FFF2-40B4-BE49-F238E27FC236}">
                <a16:creationId xmlns:a16="http://schemas.microsoft.com/office/drawing/2014/main" id="{D213CD3F-B749-4BFB-851C-89006E2E750D}"/>
              </a:ext>
            </a:extLst>
          </p:cNvPr>
          <p:cNvSpPr txBox="1"/>
          <p:nvPr/>
        </p:nvSpPr>
        <p:spPr>
          <a:xfrm>
            <a:off x="943592" y="4448465"/>
            <a:ext cx="4873191" cy="923330"/>
          </a:xfrm>
          <a:prstGeom prst="rect">
            <a:avLst/>
          </a:prstGeom>
        </p:spPr>
        <p:txBody>
          <a:bodyPr wrap="square" lIns="0" tIns="0" rIns="0" bIns="0" rtlCol="0" anchor="t">
            <a:spAutoFit/>
          </a:bodyPr>
          <a:lstStyle/>
          <a:p>
            <a:pPr algn="ctr">
              <a:lnSpc>
                <a:spcPts val="3570"/>
              </a:lnSpc>
              <a:defRPr/>
            </a:pPr>
            <a:r>
              <a:rPr lang="en-US" sz="3000" b="1" spc="170" dirty="0">
                <a:solidFill>
                  <a:srgbClr val="005ABB"/>
                </a:solidFill>
                <a:latin typeface="Raleway"/>
              </a:rPr>
              <a:t>Ultimate Resume Guide + </a:t>
            </a:r>
            <a:r>
              <a:rPr kumimoji="0" lang="en-US" sz="3000" b="1" i="0" u="none" strike="noStrike" kern="1200" cap="none" spc="170" normalizeH="0" baseline="0" noProof="0" dirty="0">
                <a:ln>
                  <a:noFill/>
                </a:ln>
                <a:solidFill>
                  <a:srgbClr val="005ABB"/>
                </a:solidFill>
                <a:effectLst/>
                <a:uLnTx/>
                <a:uFillTx/>
                <a:latin typeface="Raleway"/>
                <a:ea typeface="+mn-ea"/>
                <a:cs typeface="+mn-cs"/>
                <a:hlinkClick r:id="rId14"/>
              </a:rPr>
              <a:t>Example Library</a:t>
            </a:r>
            <a:endParaRPr kumimoji="0" lang="en-US" sz="3000" b="1" i="0" u="none" strike="noStrike" kern="1200" cap="none" spc="170" normalizeH="0" baseline="0" noProof="0" dirty="0">
              <a:ln>
                <a:noFill/>
              </a:ln>
              <a:solidFill>
                <a:srgbClr val="005ABB"/>
              </a:solidFill>
              <a:effectLst/>
              <a:uLnTx/>
              <a:uFillTx/>
              <a:latin typeface="Raleway"/>
              <a:ea typeface="+mn-ea"/>
              <a:cs typeface="+mn-cs"/>
            </a:endParaRPr>
          </a:p>
        </p:txBody>
      </p:sp>
      <p:sp>
        <p:nvSpPr>
          <p:cNvPr id="2" name="Left Brace 1">
            <a:extLst>
              <a:ext uri="{FF2B5EF4-FFF2-40B4-BE49-F238E27FC236}">
                <a16:creationId xmlns:a16="http://schemas.microsoft.com/office/drawing/2014/main" id="{26DC7725-0DE9-4123-BC2E-E17AD812452C}"/>
              </a:ext>
            </a:extLst>
          </p:cNvPr>
          <p:cNvSpPr/>
          <p:nvPr/>
        </p:nvSpPr>
        <p:spPr>
          <a:xfrm rot="5400000">
            <a:off x="8623386" y="-1884208"/>
            <a:ext cx="578013" cy="15735301"/>
          </a:xfrm>
          <a:prstGeom prst="leftBrace">
            <a:avLst>
              <a:gd name="adj1" fmla="val 8333"/>
              <a:gd name="adj2" fmla="val 87663"/>
            </a:avLst>
          </a:prstGeom>
          <a:ln w="76200">
            <a:solidFill>
              <a:srgbClr val="005FC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6">
            <a:extLst>
              <a:ext uri="{FF2B5EF4-FFF2-40B4-BE49-F238E27FC236}">
                <a16:creationId xmlns:a16="http://schemas.microsoft.com/office/drawing/2014/main" id="{FCE0105F-175F-4EB4-A366-5E56B035978D}"/>
              </a:ext>
            </a:extLst>
          </p:cNvPr>
          <p:cNvSpPr txBox="1"/>
          <p:nvPr/>
        </p:nvSpPr>
        <p:spPr>
          <a:xfrm>
            <a:off x="6484580" y="4491987"/>
            <a:ext cx="4873191" cy="923330"/>
          </a:xfrm>
          <a:prstGeom prst="rect">
            <a:avLst/>
          </a:prstGeom>
        </p:spPr>
        <p:txBody>
          <a:bodyPr wrap="square" lIns="0" tIns="0" rIns="0" bIns="0" rtlCol="0" anchor="t">
            <a:spAutoFit/>
          </a:bodyPr>
          <a:lstStyle/>
          <a:p>
            <a:pPr algn="ctr">
              <a:lnSpc>
                <a:spcPts val="3570"/>
              </a:lnSpc>
              <a:defRPr/>
            </a:pPr>
            <a:r>
              <a:rPr lang="en-US" sz="3000" b="1" spc="170" dirty="0">
                <a:solidFill>
                  <a:srgbClr val="005ABB"/>
                </a:solidFill>
                <a:latin typeface="Raleway"/>
              </a:rPr>
              <a:t>Ultimate Federal Resume Guide</a:t>
            </a:r>
            <a:endParaRPr kumimoji="0" lang="en-US" sz="3000" b="1" i="0" u="none" strike="noStrike" kern="1200" cap="none" spc="170" normalizeH="0" baseline="0" noProof="0" dirty="0">
              <a:ln>
                <a:noFill/>
              </a:ln>
              <a:solidFill>
                <a:srgbClr val="005ABB"/>
              </a:solidFill>
              <a:effectLst/>
              <a:uLnTx/>
              <a:uFillTx/>
              <a:latin typeface="Raleway"/>
              <a:ea typeface="+mn-ea"/>
              <a:cs typeface="+mn-cs"/>
            </a:endParaRPr>
          </a:p>
        </p:txBody>
      </p:sp>
      <p:sp>
        <p:nvSpPr>
          <p:cNvPr id="20" name="TextBox 6">
            <a:extLst>
              <a:ext uri="{FF2B5EF4-FFF2-40B4-BE49-F238E27FC236}">
                <a16:creationId xmlns:a16="http://schemas.microsoft.com/office/drawing/2014/main" id="{DA1B9529-0F1A-4311-BFB9-78102BC616C6}"/>
              </a:ext>
            </a:extLst>
          </p:cNvPr>
          <p:cNvSpPr txBox="1"/>
          <p:nvPr/>
        </p:nvSpPr>
        <p:spPr>
          <a:xfrm>
            <a:off x="12020090" y="4491987"/>
            <a:ext cx="4873191" cy="461665"/>
          </a:xfrm>
          <a:prstGeom prst="rect">
            <a:avLst/>
          </a:prstGeom>
        </p:spPr>
        <p:txBody>
          <a:bodyPr wrap="square" lIns="0" tIns="0" rIns="0" bIns="0" rtlCol="0" anchor="t">
            <a:spAutoFit/>
          </a:bodyPr>
          <a:lstStyle/>
          <a:p>
            <a:pPr algn="ctr">
              <a:lnSpc>
                <a:spcPts val="3570"/>
              </a:lnSpc>
              <a:defRPr/>
            </a:pPr>
            <a:r>
              <a:rPr lang="en-US" sz="3000" b="1" spc="170" dirty="0">
                <a:solidFill>
                  <a:srgbClr val="005ABB"/>
                </a:solidFill>
                <a:latin typeface="Raleway"/>
              </a:rPr>
              <a:t>Ultimate CV Guide</a:t>
            </a:r>
            <a:endParaRPr kumimoji="0" lang="en-US" sz="3000" b="1" i="0" u="none" strike="noStrike" kern="1200" cap="none" spc="170" normalizeH="0" baseline="0" noProof="0" dirty="0">
              <a:ln>
                <a:noFill/>
              </a:ln>
              <a:solidFill>
                <a:srgbClr val="005ABB"/>
              </a:solidFill>
              <a:effectLst/>
              <a:uLnTx/>
              <a:uFillTx/>
              <a:latin typeface="Raleway"/>
              <a:ea typeface="+mn-ea"/>
              <a:cs typeface="+mn-cs"/>
            </a:endParaRPr>
          </a:p>
        </p:txBody>
      </p:sp>
    </p:spTree>
    <p:extLst>
      <p:ext uri="{BB962C8B-B14F-4D97-AF65-F5344CB8AC3E}">
        <p14:creationId xmlns:p14="http://schemas.microsoft.com/office/powerpoint/2010/main" val="14839822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BEEAF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214946" y="2400300"/>
            <a:ext cx="11658600" cy="7684477"/>
          </a:xfrm>
          <a:prstGeom prst="rect">
            <a:avLst/>
          </a:prstGeom>
        </p:spPr>
      </p:pic>
      <p:sp>
        <p:nvSpPr>
          <p:cNvPr id="2" name="TextBox 2"/>
          <p:cNvSpPr txBox="1"/>
          <p:nvPr/>
        </p:nvSpPr>
        <p:spPr>
          <a:xfrm>
            <a:off x="1028700" y="564430"/>
            <a:ext cx="13271278" cy="1043940"/>
          </a:xfrm>
          <a:prstGeom prst="rect">
            <a:avLst/>
          </a:prstGeom>
        </p:spPr>
        <p:txBody>
          <a:bodyPr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55A51C"/>
                </a:solidFill>
                <a:effectLst/>
                <a:uLnTx/>
                <a:uFillTx/>
                <a:latin typeface="Raleway"/>
                <a:ea typeface="+mn-ea"/>
                <a:cs typeface="+mn-cs"/>
              </a:rPr>
              <a:t>RESOURCES</a:t>
            </a:r>
          </a:p>
        </p:txBody>
      </p:sp>
      <p:sp>
        <p:nvSpPr>
          <p:cNvPr id="4" name="AutoShape 4"/>
          <p:cNvSpPr/>
          <p:nvPr/>
        </p:nvSpPr>
        <p:spPr>
          <a:xfrm>
            <a:off x="1028700" y="1612700"/>
            <a:ext cx="5073021" cy="85725"/>
          </a:xfrm>
          <a:prstGeom prst="rect">
            <a:avLst/>
          </a:prstGeom>
          <a:solidFill>
            <a:srgbClr val="55A51C"/>
          </a:solidFill>
        </p:spPr>
        <p:txBody>
          <a:bodyPr/>
          <a:lstStyle/>
          <a:p>
            <a:endParaRPr lang="en-US"/>
          </a:p>
        </p:txBody>
      </p:sp>
      <p:pic>
        <p:nvPicPr>
          <p:cNvPr id="5" name="Picture 5"/>
          <p:cNvPicPr>
            <a:picLocks noChangeAspect="1"/>
          </p:cNvPicPr>
          <p:nvPr/>
        </p:nvPicPr>
        <p:blipFill>
          <a:blip r:embed="rId4"/>
          <a:srcRect/>
          <a:stretch>
            <a:fillRect/>
          </a:stretch>
        </p:blipFill>
        <p:spPr>
          <a:xfrm>
            <a:off x="6808495" y="-269491"/>
            <a:ext cx="3461844" cy="2596383"/>
          </a:xfrm>
          <a:prstGeom prst="rect">
            <a:avLst/>
          </a:prstGeom>
        </p:spPr>
      </p:pic>
      <p:grpSp>
        <p:nvGrpSpPr>
          <p:cNvPr id="8" name="Group 8"/>
          <p:cNvGrpSpPr/>
          <p:nvPr/>
        </p:nvGrpSpPr>
        <p:grpSpPr>
          <a:xfrm>
            <a:off x="5354272" y="3445567"/>
            <a:ext cx="1880992" cy="351246"/>
            <a:chOff x="0" y="0"/>
            <a:chExt cx="2327823" cy="614681"/>
          </a:xfrm>
        </p:grpSpPr>
        <p:sp>
          <p:nvSpPr>
            <p:cNvPr id="9" name="Freeform 9"/>
            <p:cNvSpPr/>
            <p:nvPr/>
          </p:nvSpPr>
          <p:spPr>
            <a:xfrm>
              <a:off x="0" y="0"/>
              <a:ext cx="2327823" cy="614681"/>
            </a:xfrm>
            <a:custGeom>
              <a:avLst/>
              <a:gdLst/>
              <a:ahLst/>
              <a:cxnLst/>
              <a:rect l="l" t="t" r="r" b="b"/>
              <a:pathLst>
                <a:path w="2327823" h="614680">
                  <a:moveTo>
                    <a:pt x="2327823" y="307340"/>
                  </a:moveTo>
                  <a:cubicBezTo>
                    <a:pt x="2327823" y="138430"/>
                    <a:pt x="2190663" y="1270"/>
                    <a:pt x="2020884" y="0"/>
                  </a:cubicBezTo>
                  <a:lnTo>
                    <a:pt x="306966" y="0"/>
                  </a:lnTo>
                  <a:cubicBezTo>
                    <a:pt x="137160" y="0"/>
                    <a:pt x="0" y="138430"/>
                    <a:pt x="0" y="307340"/>
                  </a:cubicBezTo>
                  <a:cubicBezTo>
                    <a:pt x="0" y="476250"/>
                    <a:pt x="137160" y="614680"/>
                    <a:pt x="306966" y="614680"/>
                  </a:cubicBezTo>
                  <a:lnTo>
                    <a:pt x="2021754" y="614680"/>
                  </a:lnTo>
                  <a:cubicBezTo>
                    <a:pt x="2190664" y="614680"/>
                    <a:pt x="2327823" y="476250"/>
                    <a:pt x="2327823" y="307340"/>
                  </a:cubicBezTo>
                  <a:close/>
                  <a:moveTo>
                    <a:pt x="2020884" y="560070"/>
                  </a:moveTo>
                  <a:lnTo>
                    <a:pt x="306070" y="560070"/>
                  </a:lnTo>
                  <a:cubicBezTo>
                    <a:pt x="166370" y="560070"/>
                    <a:pt x="53340" y="447040"/>
                    <a:pt x="53340" y="307340"/>
                  </a:cubicBezTo>
                  <a:cubicBezTo>
                    <a:pt x="53340" y="167640"/>
                    <a:pt x="166370" y="54610"/>
                    <a:pt x="306070" y="54610"/>
                  </a:cubicBezTo>
                  <a:lnTo>
                    <a:pt x="2020884" y="54610"/>
                  </a:lnTo>
                  <a:cubicBezTo>
                    <a:pt x="2160183" y="54610"/>
                    <a:pt x="2273214" y="167640"/>
                    <a:pt x="2273214" y="307340"/>
                  </a:cubicBezTo>
                  <a:cubicBezTo>
                    <a:pt x="2273214" y="447040"/>
                    <a:pt x="2160183" y="560070"/>
                    <a:pt x="2020884" y="560070"/>
                  </a:cubicBezTo>
                  <a:close/>
                </a:path>
              </a:pathLst>
            </a:custGeom>
            <a:solidFill>
              <a:srgbClr val="DF1B26"/>
            </a:solidFill>
          </p:spPr>
          <p:txBody>
            <a:bodyPr/>
            <a:lstStyle/>
            <a:p>
              <a:endParaRPr lang="en-US"/>
            </a:p>
          </p:txBody>
        </p:sp>
      </p:grpSp>
      <p:grpSp>
        <p:nvGrpSpPr>
          <p:cNvPr id="10" name="Group 10"/>
          <p:cNvGrpSpPr/>
          <p:nvPr/>
        </p:nvGrpSpPr>
        <p:grpSpPr>
          <a:xfrm>
            <a:off x="5355906" y="5372100"/>
            <a:ext cx="1903366" cy="359477"/>
            <a:chOff x="0" y="0"/>
            <a:chExt cx="2815834" cy="666750"/>
          </a:xfrm>
        </p:grpSpPr>
        <p:sp>
          <p:nvSpPr>
            <p:cNvPr id="11" name="Freeform 11"/>
            <p:cNvSpPr/>
            <p:nvPr/>
          </p:nvSpPr>
          <p:spPr>
            <a:xfrm>
              <a:off x="0" y="29210"/>
              <a:ext cx="2815835" cy="614680"/>
            </a:xfrm>
            <a:custGeom>
              <a:avLst/>
              <a:gdLst/>
              <a:ahLst/>
              <a:cxnLst/>
              <a:rect l="l" t="t" r="r" b="b"/>
              <a:pathLst>
                <a:path w="2815835" h="614680">
                  <a:moveTo>
                    <a:pt x="2815834" y="307340"/>
                  </a:moveTo>
                  <a:cubicBezTo>
                    <a:pt x="2815834" y="138430"/>
                    <a:pt x="2678674" y="1270"/>
                    <a:pt x="2508846" y="0"/>
                  </a:cubicBezTo>
                  <a:lnTo>
                    <a:pt x="307011" y="0"/>
                  </a:lnTo>
                  <a:cubicBezTo>
                    <a:pt x="137160" y="0"/>
                    <a:pt x="0" y="138430"/>
                    <a:pt x="0" y="307340"/>
                  </a:cubicBezTo>
                  <a:cubicBezTo>
                    <a:pt x="0" y="476250"/>
                    <a:pt x="137160" y="614680"/>
                    <a:pt x="307011" y="614680"/>
                  </a:cubicBezTo>
                  <a:lnTo>
                    <a:pt x="2509764" y="614680"/>
                  </a:lnTo>
                  <a:cubicBezTo>
                    <a:pt x="2678674" y="614680"/>
                    <a:pt x="2815835" y="476250"/>
                    <a:pt x="2815835" y="307340"/>
                  </a:cubicBezTo>
                  <a:close/>
                  <a:moveTo>
                    <a:pt x="2508846" y="560070"/>
                  </a:moveTo>
                  <a:lnTo>
                    <a:pt x="306070" y="560070"/>
                  </a:lnTo>
                  <a:cubicBezTo>
                    <a:pt x="166370" y="560070"/>
                    <a:pt x="53340" y="447040"/>
                    <a:pt x="53340" y="307340"/>
                  </a:cubicBezTo>
                  <a:cubicBezTo>
                    <a:pt x="53340" y="167640"/>
                    <a:pt x="166370" y="54610"/>
                    <a:pt x="306070" y="54610"/>
                  </a:cubicBezTo>
                  <a:lnTo>
                    <a:pt x="2508846" y="54610"/>
                  </a:lnTo>
                  <a:cubicBezTo>
                    <a:pt x="2648195" y="54610"/>
                    <a:pt x="2761224" y="167640"/>
                    <a:pt x="2761224" y="307340"/>
                  </a:cubicBezTo>
                  <a:cubicBezTo>
                    <a:pt x="2761224" y="447040"/>
                    <a:pt x="2648195" y="560070"/>
                    <a:pt x="2508846" y="560070"/>
                  </a:cubicBezTo>
                  <a:close/>
                </a:path>
              </a:pathLst>
            </a:custGeom>
            <a:solidFill>
              <a:srgbClr val="DF1B26"/>
            </a:solidFill>
          </p:spPr>
          <p:txBody>
            <a:bodyPr/>
            <a:lstStyle/>
            <a:p>
              <a:endParaRPr lang="en-US"/>
            </a:p>
          </p:txBody>
        </p:sp>
      </p:grpSp>
      <p:grpSp>
        <p:nvGrpSpPr>
          <p:cNvPr id="12" name="Group 12"/>
          <p:cNvGrpSpPr/>
          <p:nvPr/>
        </p:nvGrpSpPr>
        <p:grpSpPr>
          <a:xfrm>
            <a:off x="4697706" y="6821122"/>
            <a:ext cx="2561568" cy="577119"/>
            <a:chOff x="0" y="0"/>
            <a:chExt cx="3758829" cy="666750"/>
          </a:xfrm>
        </p:grpSpPr>
        <p:sp>
          <p:nvSpPr>
            <p:cNvPr id="13" name="Freeform 13"/>
            <p:cNvSpPr/>
            <p:nvPr/>
          </p:nvSpPr>
          <p:spPr>
            <a:xfrm>
              <a:off x="0" y="29210"/>
              <a:ext cx="3758829" cy="614680"/>
            </a:xfrm>
            <a:custGeom>
              <a:avLst/>
              <a:gdLst/>
              <a:ahLst/>
              <a:cxnLst/>
              <a:rect l="l" t="t" r="r" b="b"/>
              <a:pathLst>
                <a:path w="3758829" h="614680">
                  <a:moveTo>
                    <a:pt x="3758829" y="307340"/>
                  </a:moveTo>
                  <a:cubicBezTo>
                    <a:pt x="3758829" y="138430"/>
                    <a:pt x="3621669" y="1270"/>
                    <a:pt x="3451747" y="0"/>
                  </a:cubicBezTo>
                  <a:lnTo>
                    <a:pt x="307099" y="0"/>
                  </a:lnTo>
                  <a:cubicBezTo>
                    <a:pt x="137160" y="0"/>
                    <a:pt x="0" y="138430"/>
                    <a:pt x="0" y="307340"/>
                  </a:cubicBezTo>
                  <a:cubicBezTo>
                    <a:pt x="0" y="476250"/>
                    <a:pt x="137160" y="614680"/>
                    <a:pt x="307099" y="614680"/>
                  </a:cubicBezTo>
                  <a:lnTo>
                    <a:pt x="3452759" y="614680"/>
                  </a:lnTo>
                  <a:cubicBezTo>
                    <a:pt x="3621669" y="614680"/>
                    <a:pt x="3758829" y="476250"/>
                    <a:pt x="3758829" y="307340"/>
                  </a:cubicBezTo>
                  <a:close/>
                  <a:moveTo>
                    <a:pt x="3451747" y="560070"/>
                  </a:moveTo>
                  <a:lnTo>
                    <a:pt x="306070" y="560070"/>
                  </a:lnTo>
                  <a:cubicBezTo>
                    <a:pt x="166370" y="560070"/>
                    <a:pt x="53340" y="447040"/>
                    <a:pt x="53340" y="307340"/>
                  </a:cubicBezTo>
                  <a:cubicBezTo>
                    <a:pt x="53340" y="167640"/>
                    <a:pt x="166370" y="54610"/>
                    <a:pt x="306070" y="54610"/>
                  </a:cubicBezTo>
                  <a:lnTo>
                    <a:pt x="3451747" y="54610"/>
                  </a:lnTo>
                  <a:cubicBezTo>
                    <a:pt x="3591189" y="54610"/>
                    <a:pt x="3704219" y="167640"/>
                    <a:pt x="3704219" y="307340"/>
                  </a:cubicBezTo>
                  <a:cubicBezTo>
                    <a:pt x="3704219" y="447040"/>
                    <a:pt x="3591189" y="560070"/>
                    <a:pt x="3451747" y="560070"/>
                  </a:cubicBezTo>
                  <a:close/>
                </a:path>
              </a:pathLst>
            </a:custGeom>
            <a:solidFill>
              <a:srgbClr val="DF1B26"/>
            </a:solidFill>
          </p:spPr>
          <p:txBody>
            <a:bodyPr/>
            <a:lstStyle/>
            <a:p>
              <a:endParaRPr lang="en-US"/>
            </a:p>
          </p:txBody>
        </p:sp>
      </p:grpSp>
      <p:sp>
        <p:nvSpPr>
          <p:cNvPr id="16" name="TextBox 16"/>
          <p:cNvSpPr txBox="1"/>
          <p:nvPr/>
        </p:nvSpPr>
        <p:spPr>
          <a:xfrm>
            <a:off x="12657842" y="1489246"/>
            <a:ext cx="4431409" cy="846386"/>
          </a:xfrm>
          <a:prstGeom prst="rect">
            <a:avLst/>
          </a:prstGeom>
        </p:spPr>
        <p:txBody>
          <a:bodyPr wrap="square" lIns="0" tIns="0" rIns="0" bIns="0" rtlCol="0" anchor="t">
            <a:spAutoFit/>
          </a:bodyPr>
          <a:lstStyle/>
          <a:p>
            <a:pPr marL="0" marR="0" lvl="0" indent="0" algn="l" defTabSz="914400" rtl="0" eaLnBrk="1" fontAlgn="auto" latinLnBrk="0" hangingPunct="1">
              <a:lnSpc>
                <a:spcPts val="3297"/>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05ABB"/>
                </a:solidFill>
                <a:effectLst/>
                <a:uLnTx/>
                <a:uFillTx/>
                <a:latin typeface="Raleway"/>
                <a:ea typeface="+mn-ea"/>
                <a:cs typeface="+mn-cs"/>
              </a:rPr>
              <a:t>Navigate to or search for them!</a:t>
            </a:r>
          </a:p>
        </p:txBody>
      </p:sp>
      <p:pic>
        <p:nvPicPr>
          <p:cNvPr id="20" name="Picture 10"/>
          <p:cNvPicPr>
            <a:picLocks noChangeAspect="1"/>
          </p:cNvPicPr>
          <p:nvPr/>
        </p:nvPicPr>
        <p:blipFill>
          <a:blip r:embed="rId5"/>
          <a:srcRect/>
          <a:stretch>
            <a:fillRect/>
          </a:stretch>
        </p:blipFill>
        <p:spPr>
          <a:xfrm rot="7499651">
            <a:off x="10816553" y="1409144"/>
            <a:ext cx="1553967" cy="1471341"/>
          </a:xfrm>
          <a:prstGeom prst="rect">
            <a:avLst/>
          </a:prstGeom>
        </p:spPr>
      </p:pic>
      <p:grpSp>
        <p:nvGrpSpPr>
          <p:cNvPr id="17" name="Group 12"/>
          <p:cNvGrpSpPr/>
          <p:nvPr/>
        </p:nvGrpSpPr>
        <p:grpSpPr>
          <a:xfrm>
            <a:off x="3505200" y="8704872"/>
            <a:ext cx="8707072" cy="883141"/>
            <a:chOff x="0" y="0"/>
            <a:chExt cx="3758829" cy="666750"/>
          </a:xfrm>
        </p:grpSpPr>
        <p:sp>
          <p:nvSpPr>
            <p:cNvPr id="18" name="Freeform 13"/>
            <p:cNvSpPr/>
            <p:nvPr/>
          </p:nvSpPr>
          <p:spPr>
            <a:xfrm>
              <a:off x="0" y="29210"/>
              <a:ext cx="3758829" cy="614680"/>
            </a:xfrm>
            <a:custGeom>
              <a:avLst/>
              <a:gdLst/>
              <a:ahLst/>
              <a:cxnLst/>
              <a:rect l="l" t="t" r="r" b="b"/>
              <a:pathLst>
                <a:path w="3758829" h="614680">
                  <a:moveTo>
                    <a:pt x="3758829" y="307340"/>
                  </a:moveTo>
                  <a:cubicBezTo>
                    <a:pt x="3758829" y="138430"/>
                    <a:pt x="3621669" y="1270"/>
                    <a:pt x="3451747" y="0"/>
                  </a:cubicBezTo>
                  <a:lnTo>
                    <a:pt x="307099" y="0"/>
                  </a:lnTo>
                  <a:cubicBezTo>
                    <a:pt x="137160" y="0"/>
                    <a:pt x="0" y="138430"/>
                    <a:pt x="0" y="307340"/>
                  </a:cubicBezTo>
                  <a:cubicBezTo>
                    <a:pt x="0" y="476250"/>
                    <a:pt x="137160" y="614680"/>
                    <a:pt x="307099" y="614680"/>
                  </a:cubicBezTo>
                  <a:lnTo>
                    <a:pt x="3452759" y="614680"/>
                  </a:lnTo>
                  <a:cubicBezTo>
                    <a:pt x="3621669" y="614680"/>
                    <a:pt x="3758829" y="476250"/>
                    <a:pt x="3758829" y="307340"/>
                  </a:cubicBezTo>
                  <a:close/>
                  <a:moveTo>
                    <a:pt x="3451747" y="560070"/>
                  </a:moveTo>
                  <a:lnTo>
                    <a:pt x="306070" y="560070"/>
                  </a:lnTo>
                  <a:cubicBezTo>
                    <a:pt x="166370" y="560070"/>
                    <a:pt x="53340" y="447040"/>
                    <a:pt x="53340" y="307340"/>
                  </a:cubicBezTo>
                  <a:cubicBezTo>
                    <a:pt x="53340" y="167640"/>
                    <a:pt x="166370" y="54610"/>
                    <a:pt x="306070" y="54610"/>
                  </a:cubicBezTo>
                  <a:lnTo>
                    <a:pt x="3451747" y="54610"/>
                  </a:lnTo>
                  <a:cubicBezTo>
                    <a:pt x="3591189" y="54610"/>
                    <a:pt x="3704219" y="167640"/>
                    <a:pt x="3704219" y="307340"/>
                  </a:cubicBezTo>
                  <a:cubicBezTo>
                    <a:pt x="3704219" y="447040"/>
                    <a:pt x="3591189" y="560070"/>
                    <a:pt x="3451747" y="560070"/>
                  </a:cubicBezTo>
                  <a:close/>
                </a:path>
              </a:pathLst>
            </a:custGeom>
            <a:solidFill>
              <a:srgbClr val="DF1B26"/>
            </a:solidFill>
          </p:spPr>
          <p:txBody>
            <a:bodyPr/>
            <a:lstStyle/>
            <a:p>
              <a:endParaRPr lang="en-US"/>
            </a:p>
          </p:txBody>
        </p:sp>
      </p:grpSp>
    </p:spTree>
    <p:extLst>
      <p:ext uri="{BB962C8B-B14F-4D97-AF65-F5344CB8AC3E}">
        <p14:creationId xmlns:p14="http://schemas.microsoft.com/office/powerpoint/2010/main" val="19812942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duotone>
              <a:prstClr val="black"/>
              <a:schemeClr val="accent3">
                <a:tint val="45000"/>
                <a:satMod val="400000"/>
              </a:schemeClr>
            </a:duotone>
          </a:blip>
          <a:tile tx="0" ty="0" sx="100000" sy="100000" flip="none" algn="tl"/>
        </a:blipFill>
        <a:effectLst/>
      </p:bgPr>
    </p:bg>
    <p:spTree>
      <p:nvGrpSpPr>
        <p:cNvPr id="1" name="">
          <a:extLst>
            <a:ext uri="{FF2B5EF4-FFF2-40B4-BE49-F238E27FC236}">
              <a16:creationId xmlns:a16="http://schemas.microsoft.com/office/drawing/2014/main" id="{5597EAC1-3CF6-1B31-C952-58F28044F8E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AAAE925D-5ED7-1250-DB75-569CC471E54A}"/>
              </a:ext>
            </a:extLst>
          </p:cNvPr>
          <p:cNvSpPr/>
          <p:nvPr/>
        </p:nvSpPr>
        <p:spPr>
          <a:xfrm>
            <a:off x="1028700" y="9258300"/>
            <a:ext cx="16230600" cy="38100"/>
          </a:xfrm>
          <a:prstGeom prst="rect">
            <a:avLst/>
          </a:prstGeom>
          <a:solidFill>
            <a:srgbClr val="EEF8E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AutoShape 3">
            <a:extLst>
              <a:ext uri="{FF2B5EF4-FFF2-40B4-BE49-F238E27FC236}">
                <a16:creationId xmlns:a16="http://schemas.microsoft.com/office/drawing/2014/main" id="{E634CE84-8AB5-35C3-2622-889E6E692499}"/>
              </a:ext>
            </a:extLst>
          </p:cNvPr>
          <p:cNvSpPr/>
          <p:nvPr/>
        </p:nvSpPr>
        <p:spPr>
          <a:xfrm>
            <a:off x="1028700" y="990600"/>
            <a:ext cx="16230600" cy="38100"/>
          </a:xfrm>
          <a:prstGeom prst="rect">
            <a:avLst/>
          </a:prstGeom>
          <a:solidFill>
            <a:srgbClr val="EEF8E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8D573BF4-8173-F974-5F2F-76E9562490DB}"/>
              </a:ext>
            </a:extLst>
          </p:cNvPr>
          <p:cNvSpPr txBox="1"/>
          <p:nvPr/>
        </p:nvSpPr>
        <p:spPr>
          <a:xfrm>
            <a:off x="1828800" y="4381500"/>
            <a:ext cx="15113570" cy="923330"/>
          </a:xfrm>
          <a:prstGeom prst="rect">
            <a:avLst/>
          </a:prstGeom>
        </p:spPr>
        <p:txBody>
          <a:bodyPr wrap="square" lIns="0" tIns="0" rIns="0" bIns="0" rtlCol="0" anchor="t">
            <a:spAutoFit/>
          </a:bodyPr>
          <a:lstStyle/>
          <a:p>
            <a:pPr marL="0" marR="0" lvl="0" indent="0" algn="ctr" defTabSz="914400" rtl="0" eaLnBrk="1" fontAlgn="auto" latinLnBrk="0" hangingPunct="1">
              <a:lnSpc>
                <a:spcPts val="7200"/>
              </a:lnSpc>
              <a:spcBef>
                <a:spcPts val="0"/>
              </a:spcBef>
              <a:spcAft>
                <a:spcPts val="0"/>
              </a:spcAft>
              <a:buClrTx/>
              <a:buSzTx/>
              <a:buFontTx/>
              <a:buNone/>
              <a:tabLst/>
              <a:defRPr/>
            </a:pPr>
            <a:r>
              <a:rPr kumimoji="0" lang="en-US" sz="7200" b="1" i="0" u="none" strike="noStrike" kern="1200" cap="none" spc="215" normalizeH="0" baseline="0" noProof="0" dirty="0">
                <a:ln>
                  <a:noFill/>
                </a:ln>
                <a:solidFill>
                  <a:srgbClr val="EEF8EB"/>
                </a:solidFill>
                <a:effectLst/>
                <a:uLnTx/>
                <a:uFillTx/>
                <a:latin typeface="Raleway"/>
                <a:ea typeface="+mn-ea"/>
                <a:cs typeface="+mn-cs"/>
              </a:rPr>
              <a:t>Next Steps</a:t>
            </a:r>
          </a:p>
        </p:txBody>
      </p:sp>
    </p:spTree>
    <p:extLst>
      <p:ext uri="{BB962C8B-B14F-4D97-AF65-F5344CB8AC3E}">
        <p14:creationId xmlns:p14="http://schemas.microsoft.com/office/powerpoint/2010/main" val="33042866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9"/>
          <p:cNvSpPr txBox="1"/>
          <p:nvPr/>
        </p:nvSpPr>
        <p:spPr>
          <a:xfrm>
            <a:off x="838200" y="3957073"/>
            <a:ext cx="2581811" cy="786764"/>
          </a:xfrm>
          <a:prstGeom prst="rect">
            <a:avLst/>
          </a:prstGeom>
        </p:spPr>
        <p:txBody>
          <a:bodyPr lIns="0" tIns="0" rIns="0" bIns="0" rtlCol="0" anchor="t">
            <a:spAutoFit/>
          </a:bodyPr>
          <a:lstStyle/>
          <a:p>
            <a:pPr marL="0" marR="0" lvl="0" indent="0" algn="l" defTabSz="914400" rtl="0" eaLnBrk="1" fontAlgn="auto" latinLnBrk="0" hangingPunct="1">
              <a:lnSpc>
                <a:spcPts val="3029"/>
              </a:lnSpc>
              <a:spcBef>
                <a:spcPts val="0"/>
              </a:spcBef>
              <a:spcAft>
                <a:spcPts val="0"/>
              </a:spcAft>
              <a:buClrTx/>
              <a:buSzTx/>
              <a:buFontTx/>
              <a:buNone/>
              <a:tabLst/>
              <a:defRPr/>
            </a:pPr>
            <a:r>
              <a:rPr kumimoji="0" lang="en-US" sz="2999" b="1" i="0" u="none" strike="noStrike" kern="1200" cap="none" spc="29" normalizeH="0" baseline="0" noProof="0" dirty="0">
                <a:ln>
                  <a:noFill/>
                </a:ln>
                <a:solidFill>
                  <a:srgbClr val="005ABB"/>
                </a:solidFill>
                <a:effectLst/>
                <a:uLnTx/>
                <a:uFillTx/>
                <a:latin typeface="Raleway" panose="020B0604020202020204" charset="0"/>
                <a:ea typeface="+mn-ea"/>
                <a:cs typeface="+mn-cs"/>
              </a:rPr>
              <a:t>Resume Workshop</a:t>
            </a:r>
          </a:p>
        </p:txBody>
      </p:sp>
      <p:grpSp>
        <p:nvGrpSpPr>
          <p:cNvPr id="2" name="Group 2"/>
          <p:cNvGrpSpPr/>
          <p:nvPr/>
        </p:nvGrpSpPr>
        <p:grpSpPr>
          <a:xfrm rot="-10800000">
            <a:off x="757820" y="2878475"/>
            <a:ext cx="2480048" cy="896177"/>
            <a:chOff x="0" y="0"/>
            <a:chExt cx="13807950" cy="3606800"/>
          </a:xfrm>
        </p:grpSpPr>
        <p:sp>
          <p:nvSpPr>
            <p:cNvPr id="3" name="Freeform 3"/>
            <p:cNvSpPr/>
            <p:nvPr/>
          </p:nvSpPr>
          <p:spPr>
            <a:xfrm>
              <a:off x="0" y="0"/>
              <a:ext cx="13807949" cy="3606800"/>
            </a:xfrm>
            <a:custGeom>
              <a:avLst/>
              <a:gdLst/>
              <a:ahLst/>
              <a:cxnLst/>
              <a:rect l="l" t="t" r="r" b="b"/>
              <a:pathLst>
                <a:path w="13807949" h="3606800">
                  <a:moveTo>
                    <a:pt x="13807949" y="0"/>
                  </a:moveTo>
                  <a:lnTo>
                    <a:pt x="1041400" y="0"/>
                  </a:lnTo>
                  <a:lnTo>
                    <a:pt x="0" y="1803400"/>
                  </a:lnTo>
                  <a:lnTo>
                    <a:pt x="1041400" y="3606800"/>
                  </a:lnTo>
                  <a:lnTo>
                    <a:pt x="13807949" y="3606800"/>
                  </a:lnTo>
                  <a:lnTo>
                    <a:pt x="12766550" y="1803400"/>
                  </a:lnTo>
                  <a:close/>
                </a:path>
              </a:pathLst>
            </a:custGeom>
            <a:solidFill>
              <a:srgbClr val="896650"/>
            </a:solidFill>
          </p:spPr>
          <p:txBody>
            <a:bodyPr/>
            <a:lstStyle/>
            <a:p>
              <a:endParaRPr lang="en-US"/>
            </a:p>
          </p:txBody>
        </p:sp>
      </p:grpSp>
      <p:grpSp>
        <p:nvGrpSpPr>
          <p:cNvPr id="6" name="Group 6"/>
          <p:cNvGrpSpPr/>
          <p:nvPr/>
        </p:nvGrpSpPr>
        <p:grpSpPr>
          <a:xfrm rot="-10800000">
            <a:off x="3200397" y="2878469"/>
            <a:ext cx="6553202" cy="896177"/>
            <a:chOff x="0" y="0"/>
            <a:chExt cx="13819418" cy="3606800"/>
          </a:xfrm>
        </p:grpSpPr>
        <p:sp>
          <p:nvSpPr>
            <p:cNvPr id="7" name="Freeform 7"/>
            <p:cNvSpPr/>
            <p:nvPr/>
          </p:nvSpPr>
          <p:spPr>
            <a:xfrm>
              <a:off x="0" y="0"/>
              <a:ext cx="13819418" cy="3606800"/>
            </a:xfrm>
            <a:custGeom>
              <a:avLst/>
              <a:gdLst/>
              <a:ahLst/>
              <a:cxnLst/>
              <a:rect l="l" t="t" r="r" b="b"/>
              <a:pathLst>
                <a:path w="13819418" h="3606800">
                  <a:moveTo>
                    <a:pt x="13819418" y="0"/>
                  </a:moveTo>
                  <a:lnTo>
                    <a:pt x="1041400" y="0"/>
                  </a:lnTo>
                  <a:lnTo>
                    <a:pt x="0" y="1803400"/>
                  </a:lnTo>
                  <a:lnTo>
                    <a:pt x="1041400" y="3606800"/>
                  </a:lnTo>
                  <a:lnTo>
                    <a:pt x="13819418" y="3606800"/>
                  </a:lnTo>
                  <a:lnTo>
                    <a:pt x="12778018" y="1803400"/>
                  </a:lnTo>
                  <a:close/>
                </a:path>
              </a:pathLst>
            </a:custGeom>
            <a:solidFill>
              <a:srgbClr val="896650"/>
            </a:solidFill>
          </p:spPr>
          <p:txBody>
            <a:bodyPr/>
            <a:lstStyle/>
            <a:p>
              <a:endParaRPr lang="en-US"/>
            </a:p>
          </p:txBody>
        </p:sp>
      </p:grpSp>
      <p:grpSp>
        <p:nvGrpSpPr>
          <p:cNvPr id="8" name="Group 8"/>
          <p:cNvGrpSpPr/>
          <p:nvPr/>
        </p:nvGrpSpPr>
        <p:grpSpPr>
          <a:xfrm rot="-10800000">
            <a:off x="10279002" y="2860128"/>
            <a:ext cx="2217798" cy="896177"/>
            <a:chOff x="0" y="0"/>
            <a:chExt cx="13852041" cy="3606800"/>
          </a:xfrm>
        </p:grpSpPr>
        <p:sp>
          <p:nvSpPr>
            <p:cNvPr id="9" name="Freeform 9"/>
            <p:cNvSpPr/>
            <p:nvPr/>
          </p:nvSpPr>
          <p:spPr>
            <a:xfrm>
              <a:off x="0" y="0"/>
              <a:ext cx="13852041" cy="3606800"/>
            </a:xfrm>
            <a:custGeom>
              <a:avLst/>
              <a:gdLst/>
              <a:ahLst/>
              <a:cxnLst/>
              <a:rect l="l" t="t" r="r" b="b"/>
              <a:pathLst>
                <a:path w="13852041" h="3606800">
                  <a:moveTo>
                    <a:pt x="13852041" y="0"/>
                  </a:moveTo>
                  <a:lnTo>
                    <a:pt x="1041400" y="0"/>
                  </a:lnTo>
                  <a:lnTo>
                    <a:pt x="0" y="1803400"/>
                  </a:lnTo>
                  <a:lnTo>
                    <a:pt x="1041400" y="3606800"/>
                  </a:lnTo>
                  <a:lnTo>
                    <a:pt x="13852041" y="3606800"/>
                  </a:lnTo>
                  <a:lnTo>
                    <a:pt x="12810641" y="1803400"/>
                  </a:lnTo>
                  <a:close/>
                </a:path>
              </a:pathLst>
            </a:custGeom>
            <a:solidFill>
              <a:srgbClr val="01949A"/>
            </a:solidFill>
          </p:spPr>
          <p:txBody>
            <a:bodyPr/>
            <a:lstStyle/>
            <a:p>
              <a:endParaRPr lang="en-US"/>
            </a:p>
          </p:txBody>
        </p:sp>
      </p:grpSp>
      <p:grpSp>
        <p:nvGrpSpPr>
          <p:cNvPr id="10" name="Group 10"/>
          <p:cNvGrpSpPr/>
          <p:nvPr/>
        </p:nvGrpSpPr>
        <p:grpSpPr>
          <a:xfrm>
            <a:off x="757820" y="2885248"/>
            <a:ext cx="443074" cy="886652"/>
            <a:chOff x="0" y="0"/>
            <a:chExt cx="116694" cy="233521"/>
          </a:xfrm>
        </p:grpSpPr>
        <p:sp>
          <p:nvSpPr>
            <p:cNvPr id="11" name="Freeform 11"/>
            <p:cNvSpPr/>
            <p:nvPr/>
          </p:nvSpPr>
          <p:spPr>
            <a:xfrm>
              <a:off x="0" y="0"/>
              <a:ext cx="116694" cy="233521"/>
            </a:xfrm>
            <a:custGeom>
              <a:avLst/>
              <a:gdLst/>
              <a:ahLst/>
              <a:cxnLst/>
              <a:rect l="l" t="t" r="r" b="b"/>
              <a:pathLst>
                <a:path w="116694" h="233521">
                  <a:moveTo>
                    <a:pt x="0" y="0"/>
                  </a:moveTo>
                  <a:lnTo>
                    <a:pt x="116694" y="0"/>
                  </a:lnTo>
                  <a:lnTo>
                    <a:pt x="116694" y="233521"/>
                  </a:lnTo>
                  <a:lnTo>
                    <a:pt x="0" y="233521"/>
                  </a:lnTo>
                  <a:close/>
                </a:path>
              </a:pathLst>
            </a:custGeom>
            <a:solidFill>
              <a:srgbClr val="896650"/>
            </a:solidFill>
          </p:spPr>
          <p:txBody>
            <a:bodyPr/>
            <a:lstStyle/>
            <a:p>
              <a:endParaRPr lang="en-US"/>
            </a:p>
          </p:txBody>
        </p:sp>
        <p:sp>
          <p:nvSpPr>
            <p:cNvPr id="12" name="TextBox 12"/>
            <p:cNvSpPr txBox="1"/>
            <p:nvPr/>
          </p:nvSpPr>
          <p:spPr>
            <a:xfrm>
              <a:off x="0" y="19050"/>
              <a:ext cx="812800" cy="793750"/>
            </a:xfrm>
            <a:prstGeom prst="rect">
              <a:avLst/>
            </a:prstGeom>
          </p:spPr>
          <p:txBody>
            <a:bodyPr lIns="50800" tIns="50800" rIns="50800" bIns="50800" rtlCol="0" anchor="ctr"/>
            <a:lstStyle/>
            <a:p>
              <a:pPr marL="0" marR="0" lvl="0" indent="0" algn="ctr" defTabSz="914400" rtl="0" eaLnBrk="1" fontAlgn="auto" latinLnBrk="0" hangingPunct="1">
                <a:lnSpc>
                  <a:spcPts val="260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a:off x="9966633" y="2857502"/>
            <a:ext cx="472767" cy="896177"/>
            <a:chOff x="0" y="0"/>
            <a:chExt cx="116694" cy="233521"/>
          </a:xfrm>
        </p:grpSpPr>
        <p:sp>
          <p:nvSpPr>
            <p:cNvPr id="14" name="Freeform 14"/>
            <p:cNvSpPr/>
            <p:nvPr/>
          </p:nvSpPr>
          <p:spPr>
            <a:xfrm>
              <a:off x="0" y="0"/>
              <a:ext cx="116694" cy="233521"/>
            </a:xfrm>
            <a:custGeom>
              <a:avLst/>
              <a:gdLst/>
              <a:ahLst/>
              <a:cxnLst/>
              <a:rect l="l" t="t" r="r" b="b"/>
              <a:pathLst>
                <a:path w="116694" h="233521">
                  <a:moveTo>
                    <a:pt x="0" y="0"/>
                  </a:moveTo>
                  <a:lnTo>
                    <a:pt x="116694" y="0"/>
                  </a:lnTo>
                  <a:lnTo>
                    <a:pt x="116694" y="233521"/>
                  </a:lnTo>
                  <a:lnTo>
                    <a:pt x="0" y="233521"/>
                  </a:lnTo>
                  <a:close/>
                </a:path>
              </a:pathLst>
            </a:custGeom>
            <a:solidFill>
              <a:srgbClr val="01949A"/>
            </a:solidFill>
          </p:spPr>
          <p:txBody>
            <a:bodyPr/>
            <a:lstStyle/>
            <a:p>
              <a:endParaRPr lang="en-US"/>
            </a:p>
          </p:txBody>
        </p:sp>
        <p:sp>
          <p:nvSpPr>
            <p:cNvPr id="15" name="TextBox 15"/>
            <p:cNvSpPr txBox="1"/>
            <p:nvPr/>
          </p:nvSpPr>
          <p:spPr>
            <a:xfrm>
              <a:off x="0" y="19050"/>
              <a:ext cx="812800" cy="793750"/>
            </a:xfrm>
            <a:prstGeom prst="rect">
              <a:avLst/>
            </a:prstGeom>
          </p:spPr>
          <p:txBody>
            <a:bodyPr lIns="50800" tIns="50800" rIns="50800" bIns="50800" rtlCol="0" anchor="ctr"/>
            <a:lstStyle/>
            <a:p>
              <a:pPr marL="0" marR="0" lvl="0" indent="0" algn="ctr" defTabSz="914400" rtl="0" eaLnBrk="1" fontAlgn="auto" latinLnBrk="0" hangingPunct="1">
                <a:lnSpc>
                  <a:spcPts val="260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9" name="TextBox 19"/>
          <p:cNvSpPr txBox="1"/>
          <p:nvPr/>
        </p:nvSpPr>
        <p:spPr>
          <a:xfrm>
            <a:off x="757819" y="2117564"/>
            <a:ext cx="5892227" cy="553870"/>
          </a:xfrm>
          <a:prstGeom prst="rect">
            <a:avLst/>
          </a:prstGeom>
        </p:spPr>
        <p:txBody>
          <a:bodyPr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99" b="1" i="0" u="none" strike="noStrike" kern="1200" cap="none" spc="0" normalizeH="0" baseline="0" noProof="0" dirty="0">
                <a:ln>
                  <a:noFill/>
                </a:ln>
                <a:solidFill>
                  <a:srgbClr val="896650"/>
                </a:solidFill>
                <a:effectLst/>
                <a:uLnTx/>
                <a:uFillTx/>
                <a:latin typeface="Raleway" panose="020B0604020202020204" charset="0"/>
                <a:ea typeface="+mn-ea"/>
                <a:cs typeface="+mn-cs"/>
              </a:rPr>
              <a:t>FALL QUARTER </a:t>
            </a:r>
            <a:r>
              <a:rPr kumimoji="0" lang="en-US" sz="3000" b="1" i="0" u="none" strike="noStrike" kern="1200" cap="none" spc="0" normalizeH="0" baseline="0" noProof="0" dirty="0">
                <a:ln>
                  <a:noFill/>
                </a:ln>
                <a:solidFill>
                  <a:srgbClr val="896650"/>
                </a:solidFill>
                <a:effectLst/>
                <a:uLnTx/>
                <a:uFillTx/>
                <a:latin typeface="Raleway" panose="020B0604020202020204" charset="0"/>
                <a:ea typeface="+mn-ea"/>
                <a:cs typeface="+mn-cs"/>
              </a:rPr>
              <a:t>(Squares 1-3)</a:t>
            </a:r>
          </a:p>
        </p:txBody>
      </p:sp>
      <p:pic>
        <p:nvPicPr>
          <p:cNvPr id="21" name="Picture 21"/>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741748" y="1935061"/>
            <a:ext cx="877301" cy="781894"/>
          </a:xfrm>
          <a:prstGeom prst="rect">
            <a:avLst/>
          </a:prstGeom>
        </p:spPr>
      </p:pic>
      <p:pic>
        <p:nvPicPr>
          <p:cNvPr id="22" name="Picture 22"/>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133987" y="2034200"/>
            <a:ext cx="858613" cy="858613"/>
          </a:xfrm>
          <a:prstGeom prst="rect">
            <a:avLst/>
          </a:prstGeom>
        </p:spPr>
      </p:pic>
      <p:sp>
        <p:nvSpPr>
          <p:cNvPr id="24" name="TextBox 24"/>
          <p:cNvSpPr txBox="1"/>
          <p:nvPr/>
        </p:nvSpPr>
        <p:spPr>
          <a:xfrm>
            <a:off x="1182336" y="3126539"/>
            <a:ext cx="1560864" cy="461665"/>
          </a:xfrm>
          <a:prstGeom prst="rect">
            <a:avLst/>
          </a:prstGeom>
        </p:spPr>
        <p:txBody>
          <a:bodyPr wrap="square" lIns="0" tIns="0" rIns="0" bIns="0" rtlCol="0" anchor="t">
            <a:spAutoFit/>
          </a:bodyPr>
          <a:lstStyle/>
          <a:p>
            <a:pPr marL="0" marR="0" lvl="0" indent="0" algn="ctr" defTabSz="914400" rtl="0" eaLnBrk="1" fontAlgn="auto" latinLnBrk="0" hangingPunct="1">
              <a:lnSpc>
                <a:spcPts val="3599"/>
              </a:lnSpc>
              <a:spcBef>
                <a:spcPts val="0"/>
              </a:spcBef>
              <a:spcAft>
                <a:spcPts val="0"/>
              </a:spcAft>
              <a:buClrTx/>
              <a:buSzTx/>
              <a:buFontTx/>
              <a:buNone/>
              <a:tabLst/>
              <a:defRPr/>
            </a:pPr>
            <a:r>
              <a:rPr kumimoji="0" lang="en-US" sz="2999" b="1" i="0" u="none" strike="noStrike" kern="1200" cap="none" spc="0" normalizeH="0" baseline="0" noProof="0" dirty="0">
                <a:ln>
                  <a:noFill/>
                </a:ln>
                <a:solidFill>
                  <a:srgbClr val="F9FCFF"/>
                </a:solidFill>
                <a:effectLst/>
                <a:uLnTx/>
                <a:uFillTx/>
                <a:latin typeface="Raleway" panose="020B0604020202020204" charset="0"/>
                <a:ea typeface="+mn-ea"/>
                <a:cs typeface="+mn-cs"/>
              </a:rPr>
              <a:t>TODAY</a:t>
            </a:r>
          </a:p>
        </p:txBody>
      </p:sp>
      <p:sp>
        <p:nvSpPr>
          <p:cNvPr id="26" name="TextBox 26"/>
          <p:cNvSpPr txBox="1"/>
          <p:nvPr/>
        </p:nvSpPr>
        <p:spPr>
          <a:xfrm>
            <a:off x="3748530" y="3093201"/>
            <a:ext cx="5583868" cy="438262"/>
          </a:xfrm>
          <a:prstGeom prst="rect">
            <a:avLst/>
          </a:prstGeom>
        </p:spPr>
        <p:txBody>
          <a:bodyPr wrap="square" lIns="0" tIns="0" rIns="0" bIns="0" rtlCol="0" anchor="t">
            <a:spAutoFit/>
          </a:bodyPr>
          <a:lstStyle/>
          <a:p>
            <a:pPr marL="0" marR="0" lvl="0" indent="0" defTabSz="914400" rtl="0" eaLnBrk="1" fontAlgn="auto" latinLnBrk="0" hangingPunct="1">
              <a:lnSpc>
                <a:spcPts val="3599"/>
              </a:lnSpc>
              <a:spcBef>
                <a:spcPts val="0"/>
              </a:spcBef>
              <a:spcAft>
                <a:spcPts val="0"/>
              </a:spcAft>
              <a:buClrTx/>
              <a:buSzTx/>
              <a:buFontTx/>
              <a:buNone/>
              <a:tabLst/>
              <a:defRPr/>
            </a:pPr>
            <a:r>
              <a:rPr kumimoji="0" lang="en-US" sz="2999" b="1" i="0" u="none" strike="noStrike" kern="1200" cap="none" spc="0" normalizeH="0" baseline="0" noProof="0" dirty="0">
                <a:ln>
                  <a:noFill/>
                </a:ln>
                <a:solidFill>
                  <a:srgbClr val="F9FCFF"/>
                </a:solidFill>
                <a:effectLst/>
                <a:uLnTx/>
                <a:uFillTx/>
                <a:latin typeface="Raleway" panose="020B0604020202020204" charset="0"/>
                <a:ea typeface="+mn-ea"/>
                <a:cs typeface="+mn-cs"/>
              </a:rPr>
              <a:t>Oct. </a:t>
            </a:r>
            <a:r>
              <a:rPr lang="en-US" sz="2999" b="1" dirty="0">
                <a:solidFill>
                  <a:srgbClr val="F9FCFF"/>
                </a:solidFill>
                <a:latin typeface="Raleway" panose="020B0604020202020204" charset="0"/>
              </a:rPr>
              <a:t>7</a:t>
            </a:r>
            <a:r>
              <a:rPr kumimoji="0" lang="en-US" sz="2999" b="1" i="0" u="none" strike="noStrike" kern="1200" cap="none" spc="0" normalizeH="0" baseline="0" noProof="0" dirty="0">
                <a:ln>
                  <a:noFill/>
                </a:ln>
                <a:solidFill>
                  <a:srgbClr val="F9FCFF"/>
                </a:solidFill>
                <a:effectLst/>
                <a:uLnTx/>
                <a:uFillTx/>
                <a:latin typeface="Raleway" panose="020B0604020202020204" charset="0"/>
                <a:ea typeface="+mn-ea"/>
                <a:cs typeface="+mn-cs"/>
              </a:rPr>
              <a:t>-Dec. 18 (Starts</a:t>
            </a:r>
            <a:r>
              <a:rPr kumimoji="0" lang="en-US" sz="2999" b="1" i="0" u="none" strike="noStrike" kern="1200" cap="none" spc="0" normalizeH="0" noProof="0" dirty="0">
                <a:ln>
                  <a:noFill/>
                </a:ln>
                <a:solidFill>
                  <a:srgbClr val="F9FCFF"/>
                </a:solidFill>
                <a:effectLst/>
                <a:uLnTx/>
                <a:uFillTx/>
                <a:latin typeface="Raleway" panose="020B0604020202020204" charset="0"/>
                <a:ea typeface="+mn-ea"/>
                <a:cs typeface="+mn-cs"/>
              </a:rPr>
              <a:t> Week 2)</a:t>
            </a:r>
            <a:endParaRPr kumimoji="0" lang="en-US" sz="2999" b="1" i="0" u="none" strike="noStrike" kern="1200" cap="none" spc="0" normalizeH="0" baseline="0" noProof="0" dirty="0">
              <a:ln>
                <a:noFill/>
              </a:ln>
              <a:solidFill>
                <a:srgbClr val="F9FCFF"/>
              </a:solidFill>
              <a:effectLst/>
              <a:uLnTx/>
              <a:uFillTx/>
              <a:latin typeface="Raleway" panose="020B0604020202020204" charset="0"/>
              <a:ea typeface="+mn-ea"/>
              <a:cs typeface="+mn-cs"/>
            </a:endParaRPr>
          </a:p>
        </p:txBody>
      </p:sp>
      <p:sp>
        <p:nvSpPr>
          <p:cNvPr id="27" name="TextBox 27"/>
          <p:cNvSpPr txBox="1"/>
          <p:nvPr/>
        </p:nvSpPr>
        <p:spPr>
          <a:xfrm>
            <a:off x="9991658" y="2102029"/>
            <a:ext cx="6619942" cy="551433"/>
          </a:xfrm>
          <a:prstGeom prst="rect">
            <a:avLst/>
          </a:prstGeom>
        </p:spPr>
        <p:txBody>
          <a:bodyPr wrap="square" lIns="0" tIns="0" rIns="0" bIns="0" rtlCol="0" anchor="t">
            <a:spAutoFit/>
          </a:bodyPr>
          <a:lstStyle/>
          <a:p>
            <a:pPr marL="0" marR="0" lvl="0" indent="0" algn="l" defTabSz="914400" rtl="0" eaLnBrk="1" fontAlgn="auto" latinLnBrk="0" hangingPunct="1">
              <a:lnSpc>
                <a:spcPts val="4319"/>
              </a:lnSpc>
              <a:spcBef>
                <a:spcPts val="0"/>
              </a:spcBef>
              <a:spcAft>
                <a:spcPts val="0"/>
              </a:spcAft>
              <a:buClrTx/>
              <a:buSzTx/>
              <a:buFontTx/>
              <a:buNone/>
              <a:tabLst/>
              <a:defRPr/>
            </a:pPr>
            <a:r>
              <a:rPr kumimoji="0" lang="en-US" sz="3599" b="1" i="0" u="none" strike="noStrike" kern="1200" cap="none" spc="0" normalizeH="0" baseline="0" noProof="0" dirty="0">
                <a:ln>
                  <a:noFill/>
                </a:ln>
                <a:solidFill>
                  <a:srgbClr val="04859B"/>
                </a:solidFill>
                <a:effectLst/>
                <a:uLnTx/>
                <a:uFillTx/>
                <a:latin typeface="Raleway" panose="020B0604020202020204" charset="0"/>
                <a:ea typeface="+mn-ea"/>
                <a:cs typeface="+mn-cs"/>
              </a:rPr>
              <a:t>WINTER QUARTER </a:t>
            </a:r>
            <a:r>
              <a:rPr kumimoji="0" lang="en-US" sz="3000" b="1" i="0" u="none" strike="noStrike" kern="1200" cap="none" spc="0" normalizeH="0" baseline="0" noProof="0" dirty="0">
                <a:ln>
                  <a:noFill/>
                </a:ln>
                <a:solidFill>
                  <a:srgbClr val="04859B"/>
                </a:solidFill>
                <a:effectLst/>
                <a:uLnTx/>
                <a:uFillTx/>
                <a:latin typeface="Raleway" panose="020B0604020202020204" charset="0"/>
                <a:ea typeface="+mn-ea"/>
                <a:cs typeface="+mn-cs"/>
              </a:rPr>
              <a:t>(Square 4)</a:t>
            </a:r>
          </a:p>
        </p:txBody>
      </p:sp>
      <p:sp>
        <p:nvSpPr>
          <p:cNvPr id="28" name="TextBox 28"/>
          <p:cNvSpPr txBox="1"/>
          <p:nvPr/>
        </p:nvSpPr>
        <p:spPr>
          <a:xfrm>
            <a:off x="10092918" y="3077207"/>
            <a:ext cx="2217798" cy="438262"/>
          </a:xfrm>
          <a:prstGeom prst="rect">
            <a:avLst/>
          </a:prstGeom>
        </p:spPr>
        <p:txBody>
          <a:bodyPr wrap="square" lIns="0" tIns="0" rIns="0" bIns="0" rtlCol="0" anchor="t">
            <a:spAutoFit/>
          </a:bodyPr>
          <a:lstStyle/>
          <a:p>
            <a:pPr marL="0" marR="0" lvl="0" indent="0" algn="ctr" defTabSz="914400" rtl="0" eaLnBrk="1" fontAlgn="auto" latinLnBrk="0" hangingPunct="1">
              <a:lnSpc>
                <a:spcPts val="3599"/>
              </a:lnSpc>
              <a:spcBef>
                <a:spcPts val="0"/>
              </a:spcBef>
              <a:spcAft>
                <a:spcPts val="0"/>
              </a:spcAft>
              <a:buClrTx/>
              <a:buSzTx/>
              <a:buFontTx/>
              <a:buNone/>
              <a:tabLst/>
              <a:defRPr/>
            </a:pPr>
            <a:r>
              <a:rPr kumimoji="0" lang="en-US" sz="2999" b="1" i="0" u="none" strike="noStrike" kern="1200" cap="none" spc="0" normalizeH="0" baseline="0" noProof="0" dirty="0">
                <a:ln>
                  <a:noFill/>
                </a:ln>
                <a:solidFill>
                  <a:srgbClr val="F9FCFF"/>
                </a:solidFill>
                <a:effectLst/>
                <a:uLnTx/>
                <a:uFillTx/>
                <a:latin typeface="Raleway" panose="020B0604020202020204" charset="0"/>
                <a:ea typeface="+mn-ea"/>
                <a:cs typeface="Raleway Bold" panose="020B0604020202020204" charset="0"/>
              </a:rPr>
              <a:t>WEEK ~2</a:t>
            </a:r>
          </a:p>
        </p:txBody>
      </p:sp>
      <p:sp>
        <p:nvSpPr>
          <p:cNvPr id="30" name="TextBox 30"/>
          <p:cNvSpPr txBox="1"/>
          <p:nvPr/>
        </p:nvSpPr>
        <p:spPr>
          <a:xfrm>
            <a:off x="3237743" y="3963078"/>
            <a:ext cx="3947671" cy="769441"/>
          </a:xfrm>
          <a:prstGeom prst="rect">
            <a:avLst/>
          </a:prstGeom>
        </p:spPr>
        <p:txBody>
          <a:bodyPr wrap="square" lIns="0" tIns="0" rIns="0" bIns="0" rtlCol="0" anchor="t">
            <a:spAutoFit/>
          </a:bodyPr>
          <a:lstStyle/>
          <a:p>
            <a:pPr marL="0" marR="0" lvl="0" indent="0" algn="l" defTabSz="914400" rtl="0" eaLnBrk="1" fontAlgn="auto" latinLnBrk="0" hangingPunct="1">
              <a:lnSpc>
                <a:spcPts val="3029"/>
              </a:lnSpc>
              <a:spcBef>
                <a:spcPts val="0"/>
              </a:spcBef>
              <a:spcAft>
                <a:spcPts val="0"/>
              </a:spcAft>
              <a:buClrTx/>
              <a:buSzTx/>
              <a:buFontTx/>
              <a:buNone/>
              <a:tabLst/>
              <a:defRPr/>
            </a:pPr>
            <a:r>
              <a:rPr kumimoji="0" lang="en-US" sz="2999" b="1" i="0" u="none" strike="noStrike" kern="1200" cap="none" spc="29" normalizeH="0" baseline="0" noProof="0" dirty="0">
                <a:ln>
                  <a:noFill/>
                </a:ln>
                <a:solidFill>
                  <a:srgbClr val="005ABB"/>
                </a:solidFill>
                <a:effectLst/>
                <a:uLnTx/>
                <a:uFillTx/>
                <a:latin typeface="Raleway" panose="020B0604020202020204" charset="0"/>
                <a:ea typeface="+mn-ea"/>
                <a:cs typeface="+mn-cs"/>
              </a:rPr>
              <a:t>1-on-1</a:t>
            </a:r>
            <a:r>
              <a:rPr kumimoji="0" lang="en-US" sz="2999" b="1" i="0" u="none" strike="noStrike" kern="1200" cap="none" spc="29" normalizeH="0" noProof="0" dirty="0">
                <a:ln>
                  <a:noFill/>
                </a:ln>
                <a:solidFill>
                  <a:srgbClr val="005ABB"/>
                </a:solidFill>
                <a:effectLst/>
                <a:uLnTx/>
                <a:uFillTx/>
                <a:latin typeface="Raleway" panose="020B0604020202020204" charset="0"/>
                <a:ea typeface="+mn-ea"/>
                <a:cs typeface="+mn-cs"/>
              </a:rPr>
              <a:t> Career Goals/Resume</a:t>
            </a:r>
            <a:endParaRPr kumimoji="0" lang="en-US" sz="2999" b="1" i="0" u="none" strike="noStrike" kern="1200" cap="none" spc="29" normalizeH="0" baseline="0" noProof="0" dirty="0">
              <a:ln>
                <a:noFill/>
              </a:ln>
              <a:solidFill>
                <a:srgbClr val="005ABB"/>
              </a:solidFill>
              <a:effectLst/>
              <a:uLnTx/>
              <a:uFillTx/>
              <a:latin typeface="Raleway" panose="020B0604020202020204" charset="0"/>
              <a:ea typeface="+mn-ea"/>
              <a:cs typeface="+mn-cs"/>
            </a:endParaRPr>
          </a:p>
        </p:txBody>
      </p:sp>
      <p:sp>
        <p:nvSpPr>
          <p:cNvPr id="31" name="TextBox 31"/>
          <p:cNvSpPr txBox="1"/>
          <p:nvPr/>
        </p:nvSpPr>
        <p:spPr>
          <a:xfrm>
            <a:off x="9811856" y="3966172"/>
            <a:ext cx="6202595" cy="769441"/>
          </a:xfrm>
          <a:prstGeom prst="rect">
            <a:avLst/>
          </a:prstGeom>
        </p:spPr>
        <p:txBody>
          <a:bodyPr wrap="square" lIns="0" tIns="0" rIns="0" bIns="0" rtlCol="0" anchor="t">
            <a:spAutoFit/>
          </a:bodyPr>
          <a:lstStyle/>
          <a:p>
            <a:pPr marL="0" marR="0" lvl="0" indent="0" algn="l" defTabSz="914400" rtl="0" eaLnBrk="1" fontAlgn="auto" latinLnBrk="0" hangingPunct="1">
              <a:lnSpc>
                <a:spcPts val="3029"/>
              </a:lnSpc>
              <a:spcBef>
                <a:spcPts val="0"/>
              </a:spcBef>
              <a:spcAft>
                <a:spcPts val="0"/>
              </a:spcAft>
              <a:buClrTx/>
              <a:buSzTx/>
              <a:buFontTx/>
              <a:buNone/>
              <a:tabLst/>
              <a:defRPr/>
            </a:pPr>
            <a:r>
              <a:rPr kumimoji="0" lang="en-US" sz="2999" b="1" i="0" u="none" strike="noStrike" kern="1200" cap="none" spc="29" normalizeH="0" baseline="0" noProof="0" dirty="0">
                <a:ln>
                  <a:noFill/>
                </a:ln>
                <a:solidFill>
                  <a:srgbClr val="005ABB"/>
                </a:solidFill>
                <a:effectLst/>
                <a:uLnTx/>
                <a:uFillTx/>
                <a:latin typeface="Raleway" panose="020B0604020202020204" charset="0"/>
                <a:ea typeface="+mn-ea"/>
                <a:cs typeface="+mn-cs"/>
              </a:rPr>
              <a:t>How to Analyze Job/Internship Postings Workshop</a:t>
            </a:r>
          </a:p>
        </p:txBody>
      </p:sp>
      <p:sp>
        <p:nvSpPr>
          <p:cNvPr id="33" name="TextBox 33"/>
          <p:cNvSpPr txBox="1"/>
          <p:nvPr/>
        </p:nvSpPr>
        <p:spPr>
          <a:xfrm>
            <a:off x="644225" y="502997"/>
            <a:ext cx="17516704" cy="804545"/>
          </a:xfrm>
          <a:prstGeom prst="rect">
            <a:avLst/>
          </a:prstGeom>
        </p:spPr>
        <p:txBody>
          <a:bodyPr lIns="0" tIns="0" rIns="0" bIns="0" rtlCol="0" anchor="t">
            <a:spAutoFit/>
          </a:bodyPr>
          <a:lstStyle/>
          <a:p>
            <a:pPr marL="0" marR="0" lvl="0" indent="0" algn="l" defTabSz="914400" rtl="0" eaLnBrk="1" fontAlgn="auto" latinLnBrk="0" hangingPunct="1">
              <a:lnSpc>
                <a:spcPts val="6160"/>
              </a:lnSpc>
              <a:spcBef>
                <a:spcPts val="0"/>
              </a:spcBef>
              <a:spcAft>
                <a:spcPts val="0"/>
              </a:spcAft>
              <a:buClrTx/>
              <a:buSzTx/>
              <a:buFontTx/>
              <a:buNone/>
              <a:tabLst/>
              <a:defRPr/>
            </a:pPr>
            <a:r>
              <a:rPr kumimoji="0" lang="en-US" sz="5600" b="1" i="0" u="none" strike="noStrike" kern="1200" cap="none" spc="0" normalizeH="0" baseline="0" noProof="0" dirty="0">
                <a:ln>
                  <a:noFill/>
                </a:ln>
                <a:solidFill>
                  <a:srgbClr val="55A51C"/>
                </a:solidFill>
                <a:effectLst/>
                <a:uLnTx/>
                <a:uFillTx/>
                <a:latin typeface="Raleway" panose="020B0604020202020204" charset="0"/>
                <a:ea typeface="+mn-ea"/>
                <a:cs typeface="+mn-cs"/>
              </a:rPr>
              <a:t>RESUME REVISION ASSIGNMENT &amp; 1-on-1 APPTS.</a:t>
            </a:r>
          </a:p>
        </p:txBody>
      </p:sp>
      <p:sp>
        <p:nvSpPr>
          <p:cNvPr id="35" name="AutoShape 3"/>
          <p:cNvSpPr/>
          <p:nvPr/>
        </p:nvSpPr>
        <p:spPr>
          <a:xfrm>
            <a:off x="644225" y="1241137"/>
            <a:ext cx="3522921" cy="45970"/>
          </a:xfrm>
          <a:prstGeom prst="rect">
            <a:avLst/>
          </a:prstGeom>
          <a:solidFill>
            <a:srgbClr val="55A51C"/>
          </a:solidFill>
        </p:spPr>
        <p:txBody>
          <a:bodyPr/>
          <a:lstStyle/>
          <a:p>
            <a:endParaRPr lang="en-US"/>
          </a:p>
        </p:txBody>
      </p:sp>
      <p:sp>
        <p:nvSpPr>
          <p:cNvPr id="36" name="TextBox 4"/>
          <p:cNvSpPr txBox="1"/>
          <p:nvPr/>
        </p:nvSpPr>
        <p:spPr>
          <a:xfrm>
            <a:off x="3843930" y="5245224"/>
            <a:ext cx="10405470" cy="4514056"/>
          </a:xfrm>
          <a:prstGeom prst="rect">
            <a:avLst/>
          </a:prstGeom>
          <a:noFill/>
          <a:ln w="57150">
            <a:solidFill>
              <a:srgbClr val="005FC8"/>
            </a:solidFill>
          </a:ln>
        </p:spPr>
        <p:txBody>
          <a:bodyPr wrap="square" lIns="0" tIns="0" rIns="0" bIns="0" rtlCol="0" anchor="t">
            <a:spAutoFit/>
          </a:bodyPr>
          <a:lstStyle/>
          <a:p>
            <a:pPr marL="0" marR="0" lvl="0" indent="0" algn="l" defTabSz="914400" rtl="0" eaLnBrk="1" fontAlgn="auto" latinLnBrk="0" hangingPunct="1">
              <a:lnSpc>
                <a:spcPts val="3210"/>
              </a:lnSpc>
              <a:spcBef>
                <a:spcPts val="0"/>
              </a:spcBef>
              <a:spcAft>
                <a:spcPts val="0"/>
              </a:spcAft>
              <a:buClrTx/>
              <a:buSzTx/>
              <a:buFontTx/>
              <a:buNone/>
              <a:tabLst/>
              <a:defRPr/>
            </a:pPr>
            <a:r>
              <a:rPr kumimoji="0" lang="en-US" sz="1000" b="1" i="0" u="none" strike="noStrike" kern="1200" cap="none" spc="150" normalizeH="0" baseline="0" noProof="0" dirty="0">
                <a:ln>
                  <a:noFill/>
                </a:ln>
                <a:solidFill>
                  <a:srgbClr val="005ABB"/>
                </a:solidFill>
                <a:effectLst/>
                <a:uLnTx/>
                <a:uFillTx/>
                <a:latin typeface="Raleway"/>
                <a:ea typeface="+mn-ea"/>
                <a:cs typeface="+mn-cs"/>
              </a:rPr>
              <a:t> </a:t>
            </a:r>
            <a:r>
              <a:rPr lang="en-US" sz="1000" b="1" spc="150" dirty="0">
                <a:solidFill>
                  <a:srgbClr val="005ABB"/>
                </a:solidFill>
                <a:latin typeface="Raleway"/>
              </a:rPr>
              <a:t>  </a:t>
            </a:r>
          </a:p>
          <a:p>
            <a:pPr marL="0" marR="0" lvl="0" indent="0" algn="l" defTabSz="914400" rtl="0" eaLnBrk="1" fontAlgn="auto" latinLnBrk="0" hangingPunct="1">
              <a:lnSpc>
                <a:spcPts val="3210"/>
              </a:lnSpc>
              <a:spcBef>
                <a:spcPts val="0"/>
              </a:spcBef>
              <a:spcAft>
                <a:spcPts val="0"/>
              </a:spcAft>
              <a:buClrTx/>
              <a:buSzTx/>
              <a:buFontTx/>
              <a:buNone/>
              <a:tabLst/>
              <a:defRPr/>
            </a:pPr>
            <a:r>
              <a:rPr lang="en-US" sz="2999" b="1" spc="29" dirty="0">
                <a:solidFill>
                  <a:srgbClr val="55A51C"/>
                </a:solidFill>
                <a:latin typeface="Raleway" panose="020B0604020202020204" charset="0"/>
              </a:rPr>
              <a:t>   </a:t>
            </a:r>
            <a:r>
              <a:rPr kumimoji="0" lang="en-US" sz="2999" b="1" i="0" u="sng" strike="noStrike" kern="1200" cap="none" spc="29" normalizeH="0" baseline="0" noProof="0" dirty="0">
                <a:ln>
                  <a:noFill/>
                </a:ln>
                <a:solidFill>
                  <a:srgbClr val="55A51C"/>
                </a:solidFill>
                <a:effectLst/>
                <a:uLnTx/>
                <a:uFillTx/>
                <a:latin typeface="Raleway" panose="020B0604020202020204" charset="0"/>
                <a:ea typeface="+mn-ea"/>
                <a:cs typeface="+mn-cs"/>
              </a:rPr>
              <a:t>Assignment</a:t>
            </a:r>
            <a:r>
              <a:rPr kumimoji="0" lang="en-US" sz="2999" b="1" i="0" u="none" strike="noStrike" kern="1200" cap="none" spc="29" normalizeH="0" baseline="0" noProof="0" dirty="0">
                <a:ln>
                  <a:noFill/>
                </a:ln>
                <a:solidFill>
                  <a:srgbClr val="55A51C"/>
                </a:solidFill>
                <a:effectLst/>
                <a:uLnTx/>
                <a:uFillTx/>
                <a:latin typeface="Raleway" panose="020B0604020202020204" charset="0"/>
                <a:ea typeface="+mn-ea"/>
                <a:cs typeface="+mn-cs"/>
              </a:rPr>
              <a:t>: Due </a:t>
            </a:r>
            <a:r>
              <a:rPr lang="en-US" sz="2999" b="1" spc="29" dirty="0">
                <a:solidFill>
                  <a:srgbClr val="55A51C"/>
                </a:solidFill>
                <a:latin typeface="Raleway" panose="020B0604020202020204" charset="0"/>
              </a:rPr>
              <a:t>Friday</a:t>
            </a:r>
            <a:r>
              <a:rPr kumimoji="0" lang="en-US" sz="2999" b="1" i="0" u="none" strike="noStrike" kern="1200" cap="none" spc="29" normalizeH="0" baseline="0" noProof="0" dirty="0">
                <a:ln>
                  <a:noFill/>
                </a:ln>
                <a:solidFill>
                  <a:srgbClr val="55A51C"/>
                </a:solidFill>
                <a:effectLst/>
                <a:uLnTx/>
                <a:uFillTx/>
                <a:latin typeface="Raleway" panose="020B0604020202020204" charset="0"/>
                <a:ea typeface="+mn-ea"/>
                <a:cs typeface="+mn-cs"/>
              </a:rPr>
              <a:t>, 10/02 (Week </a:t>
            </a:r>
            <a:r>
              <a:rPr lang="en-US" sz="2999" b="1" spc="29" dirty="0">
                <a:solidFill>
                  <a:srgbClr val="55A51C"/>
                </a:solidFill>
                <a:latin typeface="Raleway" panose="020B0604020202020204" charset="0"/>
              </a:rPr>
              <a:t>1</a:t>
            </a:r>
            <a:r>
              <a:rPr kumimoji="0" lang="en-US" sz="2999" b="1" i="0" u="none" strike="noStrike" kern="1200" cap="none" spc="29" normalizeH="0" baseline="0" noProof="0" dirty="0">
                <a:ln>
                  <a:noFill/>
                </a:ln>
                <a:solidFill>
                  <a:srgbClr val="55A51C"/>
                </a:solidFill>
                <a:effectLst/>
                <a:uLnTx/>
                <a:uFillTx/>
                <a:latin typeface="Raleway" panose="020B0604020202020204" charset="0"/>
                <a:ea typeface="+mn-ea"/>
                <a:cs typeface="+mn-cs"/>
              </a:rPr>
              <a:t>)</a:t>
            </a:r>
          </a:p>
          <a:p>
            <a:pPr marL="0" marR="0" lvl="0" indent="0" algn="l" defTabSz="914400" rtl="0" eaLnBrk="1" fontAlgn="auto" latinLnBrk="0" hangingPunct="1">
              <a:lnSpc>
                <a:spcPts val="3210"/>
              </a:lnSpc>
              <a:spcBef>
                <a:spcPts val="0"/>
              </a:spcBef>
              <a:spcAft>
                <a:spcPts val="0"/>
              </a:spcAft>
              <a:buClrTx/>
              <a:buSzTx/>
              <a:buFontTx/>
              <a:buNone/>
              <a:tabLst/>
              <a:defRPr/>
            </a:pPr>
            <a:endParaRPr kumimoji="0" lang="en-US" sz="3000" b="1" i="0" u="none" strike="noStrike" kern="1200" cap="none" spc="150" normalizeH="0" baseline="0" noProof="0" dirty="0">
              <a:ln>
                <a:noFill/>
              </a:ln>
              <a:solidFill>
                <a:srgbClr val="005ABB"/>
              </a:solidFill>
              <a:effectLst/>
              <a:uLnTx/>
              <a:uFillTx/>
              <a:latin typeface="Raleway"/>
              <a:ea typeface="+mn-ea"/>
              <a:cs typeface="+mn-cs"/>
            </a:endParaRPr>
          </a:p>
          <a:p>
            <a:pPr marL="0" marR="0" lvl="0" indent="0" algn="l" defTabSz="914400" rtl="0" eaLnBrk="1" fontAlgn="auto" latinLnBrk="0" hangingPunct="1">
              <a:lnSpc>
                <a:spcPts val="3210"/>
              </a:lnSpc>
              <a:spcBef>
                <a:spcPts val="0"/>
              </a:spcBef>
              <a:spcAft>
                <a:spcPts val="0"/>
              </a:spcAft>
              <a:buClrTx/>
              <a:buSzTx/>
              <a:buFontTx/>
              <a:buNone/>
              <a:tabLst/>
              <a:defRPr/>
            </a:pPr>
            <a:r>
              <a:rPr kumimoji="0" lang="en-US" sz="3000" b="1" i="0" u="none" strike="noStrike" kern="1200" cap="none" spc="150" normalizeH="0" baseline="0" noProof="0" dirty="0">
                <a:ln>
                  <a:noFill/>
                </a:ln>
                <a:solidFill>
                  <a:srgbClr val="005ABB"/>
                </a:solidFill>
                <a:effectLst/>
                <a:uLnTx/>
                <a:uFillTx/>
                <a:latin typeface="Raleway"/>
                <a:ea typeface="+mn-ea"/>
                <a:cs typeface="+mn-cs"/>
              </a:rPr>
              <a:t>         1) Revise your resume + submit to Box</a:t>
            </a:r>
            <a:r>
              <a:rPr lang="en-US" sz="3000" b="1" spc="150" noProof="0" dirty="0">
                <a:solidFill>
                  <a:srgbClr val="005ABB"/>
                </a:solidFill>
                <a:latin typeface="Raleway"/>
              </a:rPr>
              <a:t>. </a:t>
            </a:r>
            <a:r>
              <a:rPr lang="en-US" sz="3000" i="1" spc="150" noProof="0" dirty="0">
                <a:solidFill>
                  <a:srgbClr val="005ABB"/>
                </a:solidFill>
                <a:latin typeface="Raleway"/>
              </a:rPr>
              <a:t>Highly 	     encourage you to use </a:t>
            </a:r>
            <a:r>
              <a:rPr lang="en-US" sz="3000" i="1" spc="150" noProof="0" dirty="0" err="1">
                <a:solidFill>
                  <a:srgbClr val="005ABB"/>
                </a:solidFill>
                <a:latin typeface="Raleway"/>
              </a:rPr>
              <a:t>Quinncia</a:t>
            </a:r>
            <a:r>
              <a:rPr lang="en-US" sz="3000" i="1" spc="150" noProof="0" dirty="0">
                <a:solidFill>
                  <a:srgbClr val="005ABB"/>
                </a:solidFill>
                <a:latin typeface="Raleway"/>
              </a:rPr>
              <a:t> for an initial 	   	     review before submitting.</a:t>
            </a:r>
          </a:p>
          <a:p>
            <a:pPr marL="0" marR="0" lvl="0" indent="0" algn="l" defTabSz="914400" rtl="0" eaLnBrk="1" fontAlgn="auto" latinLnBrk="0" hangingPunct="1">
              <a:lnSpc>
                <a:spcPts val="3210"/>
              </a:lnSpc>
              <a:spcBef>
                <a:spcPts val="0"/>
              </a:spcBef>
              <a:spcAft>
                <a:spcPts val="0"/>
              </a:spcAft>
              <a:buClrTx/>
              <a:buSzTx/>
              <a:buFontTx/>
              <a:buNone/>
              <a:tabLst/>
              <a:defRPr/>
            </a:pPr>
            <a:endParaRPr kumimoji="0" lang="en-US" sz="3000" b="0" i="0" u="none" strike="noStrike" kern="1200" cap="none" spc="150" normalizeH="0" baseline="0" noProof="0" dirty="0">
              <a:ln>
                <a:noFill/>
              </a:ln>
              <a:solidFill>
                <a:srgbClr val="005FC8"/>
              </a:solidFill>
              <a:effectLst/>
              <a:uLnTx/>
              <a:uFillTx/>
              <a:latin typeface="Raleway"/>
              <a:ea typeface="+mn-ea"/>
              <a:cs typeface="+mn-cs"/>
            </a:endParaRPr>
          </a:p>
          <a:p>
            <a:pPr marL="0" marR="0" lvl="0" indent="0" algn="l" defTabSz="914400" rtl="0" eaLnBrk="1" fontAlgn="auto" latinLnBrk="0" hangingPunct="1">
              <a:lnSpc>
                <a:spcPts val="3210"/>
              </a:lnSpc>
              <a:spcBef>
                <a:spcPts val="0"/>
              </a:spcBef>
              <a:spcAft>
                <a:spcPts val="0"/>
              </a:spcAft>
              <a:buClrTx/>
              <a:buSzTx/>
              <a:buFontTx/>
              <a:buNone/>
              <a:tabLst/>
              <a:defRPr/>
            </a:pPr>
            <a:r>
              <a:rPr kumimoji="0" lang="en-US" sz="3000" b="1" i="0" u="none" strike="noStrike" kern="1200" cap="none" spc="150" normalizeH="0" baseline="0" noProof="0" dirty="0">
                <a:ln>
                  <a:noFill/>
                </a:ln>
                <a:solidFill>
                  <a:srgbClr val="005FC8"/>
                </a:solidFill>
                <a:effectLst/>
                <a:uLnTx/>
                <a:uFillTx/>
                <a:latin typeface="Raleway"/>
                <a:ea typeface="+mn-ea"/>
                <a:cs typeface="+mn-cs"/>
              </a:rPr>
              <a:t>         2) Answer + submit 3</a:t>
            </a:r>
            <a:r>
              <a:rPr kumimoji="0" lang="en-US" sz="3000" b="1" i="0" u="none" strike="noStrike" kern="1200" cap="none" spc="150" normalizeH="0" noProof="0" dirty="0">
                <a:ln>
                  <a:noFill/>
                </a:ln>
                <a:solidFill>
                  <a:srgbClr val="005FC8"/>
                </a:solidFill>
                <a:effectLst/>
                <a:uLnTx/>
                <a:uFillTx/>
                <a:latin typeface="Raleway"/>
                <a:ea typeface="+mn-ea"/>
                <a:cs typeface="+mn-cs"/>
              </a:rPr>
              <a:t> appt. prep questions</a:t>
            </a:r>
            <a:r>
              <a:rPr kumimoji="0" lang="en-US" sz="3000" b="1" i="0" u="none" strike="noStrike" kern="1200" cap="none" spc="150" normalizeH="0" baseline="0" noProof="0" dirty="0">
                <a:ln>
                  <a:noFill/>
                </a:ln>
                <a:solidFill>
                  <a:srgbClr val="005FC8"/>
                </a:solidFill>
                <a:effectLst/>
                <a:uLnTx/>
                <a:uFillTx/>
                <a:latin typeface="Raleway"/>
                <a:ea typeface="+mn-ea"/>
                <a:cs typeface="+mn-cs"/>
              </a:rPr>
              <a:t>.</a:t>
            </a:r>
          </a:p>
          <a:p>
            <a:pPr marL="0" marR="0" lvl="0" indent="0" algn="l" defTabSz="914400" rtl="0" eaLnBrk="1" fontAlgn="auto" latinLnBrk="0" hangingPunct="1">
              <a:lnSpc>
                <a:spcPts val="3210"/>
              </a:lnSpc>
              <a:spcBef>
                <a:spcPts val="0"/>
              </a:spcBef>
              <a:spcAft>
                <a:spcPts val="0"/>
              </a:spcAft>
              <a:buClrTx/>
              <a:buSzTx/>
              <a:buFontTx/>
              <a:buNone/>
              <a:tabLst/>
              <a:defRPr/>
            </a:pPr>
            <a:endParaRPr kumimoji="0" lang="en-US" sz="3000" b="1" i="0" u="none" strike="noStrike" kern="1200" cap="none" spc="150" normalizeH="0" baseline="0" noProof="0" dirty="0">
              <a:ln>
                <a:noFill/>
              </a:ln>
              <a:solidFill>
                <a:srgbClr val="005FC8"/>
              </a:solidFill>
              <a:effectLst/>
              <a:uLnTx/>
              <a:uFillTx/>
              <a:latin typeface="Raleway"/>
              <a:ea typeface="+mn-ea"/>
              <a:cs typeface="+mn-cs"/>
            </a:endParaRPr>
          </a:p>
          <a:p>
            <a:pPr marL="0" marR="0" lvl="0" indent="0" algn="l" defTabSz="914400" rtl="0" eaLnBrk="1" fontAlgn="auto" latinLnBrk="0" hangingPunct="1">
              <a:lnSpc>
                <a:spcPts val="3210"/>
              </a:lnSpc>
              <a:spcBef>
                <a:spcPts val="0"/>
              </a:spcBef>
              <a:spcAft>
                <a:spcPts val="0"/>
              </a:spcAft>
              <a:buClrTx/>
              <a:buSzTx/>
              <a:buFontTx/>
              <a:buNone/>
              <a:tabLst/>
              <a:defRPr/>
            </a:pPr>
            <a:r>
              <a:rPr kumimoji="0" lang="en-US" sz="3000" b="1" i="0" u="none" strike="noStrike" kern="1200" cap="none" spc="150" normalizeH="0" baseline="0" noProof="0" dirty="0">
                <a:ln>
                  <a:noFill/>
                </a:ln>
                <a:solidFill>
                  <a:srgbClr val="005FC8"/>
                </a:solidFill>
                <a:effectLst/>
                <a:uLnTx/>
                <a:uFillTx/>
                <a:latin typeface="Raleway"/>
                <a:ea typeface="+mn-ea"/>
                <a:cs typeface="+mn-cs"/>
              </a:rPr>
              <a:t>         </a:t>
            </a:r>
            <a:r>
              <a:rPr kumimoji="0" lang="en-US" sz="3000" b="1" i="0" u="none" strike="noStrike" kern="1200" cap="none" spc="150" normalizeH="0" baseline="0" noProof="0" dirty="0">
                <a:ln>
                  <a:noFill/>
                </a:ln>
                <a:solidFill>
                  <a:srgbClr val="005ABB"/>
                </a:solidFill>
                <a:effectLst/>
                <a:uLnTx/>
                <a:uFillTx/>
                <a:latin typeface="Raleway"/>
                <a:ea typeface="+mn-ea"/>
                <a:cs typeface="+mn-cs"/>
              </a:rPr>
              <a:t>3) Sign up for 1-on-1 appointment</a:t>
            </a:r>
          </a:p>
          <a:p>
            <a:pPr marL="0" marR="0" lvl="0" indent="0" algn="l" defTabSz="914400" rtl="0" eaLnBrk="1" fontAlgn="auto" latinLnBrk="0" hangingPunct="1">
              <a:lnSpc>
                <a:spcPts val="3210"/>
              </a:lnSpc>
              <a:spcBef>
                <a:spcPts val="0"/>
              </a:spcBef>
              <a:spcAft>
                <a:spcPts val="0"/>
              </a:spcAft>
              <a:buClrTx/>
              <a:buSzTx/>
              <a:buFontTx/>
              <a:buNone/>
              <a:tabLst/>
              <a:defRPr/>
            </a:pPr>
            <a:r>
              <a:rPr kumimoji="0" lang="en-US" sz="3000" b="0" i="1" u="none" strike="noStrike" kern="1200" cap="none" spc="150" normalizeH="0" noProof="0" dirty="0">
                <a:ln>
                  <a:noFill/>
                </a:ln>
                <a:solidFill>
                  <a:srgbClr val="005ABB"/>
                </a:solidFill>
                <a:effectLst/>
                <a:uLnTx/>
                <a:uFillTx/>
                <a:latin typeface="Raleway"/>
                <a:ea typeface="+mn-ea"/>
                <a:cs typeface="+mn-cs"/>
              </a:rPr>
              <a:t>             </a:t>
            </a:r>
            <a:r>
              <a:rPr kumimoji="0" lang="en-US" sz="3000" b="0" i="1" u="none" strike="noStrike" kern="1200" cap="none" spc="150" normalizeH="0" baseline="0" noProof="0" dirty="0">
                <a:ln>
                  <a:noFill/>
                </a:ln>
                <a:solidFill>
                  <a:srgbClr val="005ABB"/>
                </a:solidFill>
                <a:effectLst/>
                <a:uLnTx/>
                <a:uFillTx/>
                <a:latin typeface="Raleway"/>
                <a:ea typeface="+mn-ea"/>
                <a:cs typeface="+mn-cs"/>
              </a:rPr>
              <a:t>Instructions email coming on </a:t>
            </a:r>
            <a:r>
              <a:rPr lang="en-US" sz="3000" i="1" spc="150" dirty="0">
                <a:solidFill>
                  <a:srgbClr val="005ABB"/>
                </a:solidFill>
                <a:latin typeface="Raleway"/>
              </a:rPr>
              <a:t>tomorrow!</a:t>
            </a:r>
            <a:endParaRPr kumimoji="0" lang="en-US" sz="3000" b="0" i="1" u="none" strike="noStrike" kern="1200" cap="none" spc="150" normalizeH="0" baseline="0" noProof="0" dirty="0">
              <a:ln>
                <a:noFill/>
              </a:ln>
              <a:solidFill>
                <a:srgbClr val="005ABB"/>
              </a:solidFill>
              <a:effectLst/>
              <a:uLnTx/>
              <a:uFillTx/>
              <a:latin typeface="Raleway"/>
              <a:ea typeface="+mn-ea"/>
              <a:cs typeface="+mn-cs"/>
            </a:endParaRPr>
          </a:p>
        </p:txBody>
      </p:sp>
      <p:pic>
        <p:nvPicPr>
          <p:cNvPr id="37" name="Picture 3"/>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976171" y="6122586"/>
            <a:ext cx="709673" cy="709673"/>
          </a:xfrm>
          <a:prstGeom prst="rect">
            <a:avLst/>
          </a:prstGeom>
        </p:spPr>
      </p:pic>
      <p:pic>
        <p:nvPicPr>
          <p:cNvPr id="38" name="Picture 6"/>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964169" y="8801100"/>
            <a:ext cx="707820" cy="698088"/>
          </a:xfrm>
          <a:prstGeom prst="rect">
            <a:avLst/>
          </a:prstGeom>
        </p:spPr>
      </p:pic>
      <p:sp>
        <p:nvSpPr>
          <p:cNvPr id="16" name="Down Arrow 15"/>
          <p:cNvSpPr/>
          <p:nvPr/>
        </p:nvSpPr>
        <p:spPr>
          <a:xfrm>
            <a:off x="6255487" y="4422548"/>
            <a:ext cx="569953" cy="603411"/>
          </a:xfrm>
          <a:prstGeom prst="downArrow">
            <a:avLst/>
          </a:prstGeom>
          <a:solidFill>
            <a:srgbClr val="005FC8"/>
          </a:solidFill>
          <a:ln>
            <a:solidFill>
              <a:srgbClr val="005F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1924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4" grpId="0"/>
      <p:bldP spid="26" grpId="0"/>
      <p:bldP spid="28" grpId="0"/>
      <p:bldP spid="30" grpId="0"/>
      <p:bldP spid="31" grpId="0"/>
      <p:bldP spid="36" grpId="0" animBg="1"/>
      <p:bldP spid="16" grpId="0" animBg="1"/>
    </p:bldLst>
  </p:timing>
  <p:extLst>
    <p:ext uri="{6950BFC3-D8DA-4A85-94F7-54DA5524770B}">
      <p188:commentRel xmlns:p188="http://schemas.microsoft.com/office/powerpoint/2018/8/main" r:id="rId3"/>
    </p:ext>
  </p:extLs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2"/>
          <p:cNvSpPr txBox="1"/>
          <p:nvPr/>
        </p:nvSpPr>
        <p:spPr>
          <a:xfrm>
            <a:off x="12230100" y="1692141"/>
            <a:ext cx="5151270" cy="2122905"/>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800" b="1" dirty="0">
                <a:solidFill>
                  <a:srgbClr val="77A066"/>
                </a:solidFill>
                <a:latin typeface="+mj-lt"/>
                <a:ea typeface="+mj-ea"/>
                <a:cs typeface="+mj-cs"/>
              </a:rPr>
              <a:t>BUT IS A POLISHED RESUME ENOUGH?</a:t>
            </a:r>
          </a:p>
        </p:txBody>
      </p:sp>
      <p:pic>
        <p:nvPicPr>
          <p:cNvPr id="5" name="Picture 4" descr="A 3D pattern of ring shapes connected by lines">
            <a:extLst>
              <a:ext uri="{FF2B5EF4-FFF2-40B4-BE49-F238E27FC236}">
                <a16:creationId xmlns:a16="http://schemas.microsoft.com/office/drawing/2014/main" id="{47EA2964-AB23-68EE-7343-6683F17944C5}"/>
              </a:ext>
            </a:extLst>
          </p:cNvPr>
          <p:cNvPicPr>
            <a:picLocks noChangeAspect="1"/>
          </p:cNvPicPr>
          <p:nvPr/>
        </p:nvPicPr>
        <p:blipFill>
          <a:blip r:embed="rId3"/>
          <a:srcRect l="2583" r="35306"/>
          <a:stretch>
            <a:fillRect/>
          </a:stretch>
        </p:blipFill>
        <p:spPr>
          <a:xfrm>
            <a:off x="-14829" y="10"/>
            <a:ext cx="11358907" cy="10286990"/>
          </a:xfrm>
          <a:prstGeom prst="rect">
            <a:avLst/>
          </a:prstGeom>
        </p:spPr>
      </p:pic>
      <p:cxnSp>
        <p:nvCxnSpPr>
          <p:cNvPr id="9" name="Straight Connector 8">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299085" y="1306719"/>
            <a:ext cx="1105408"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3"/>
          <p:cNvSpPr txBox="1"/>
          <p:nvPr/>
        </p:nvSpPr>
        <p:spPr>
          <a:xfrm>
            <a:off x="12230100" y="3815046"/>
            <a:ext cx="5151270" cy="539852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3000" b="1" dirty="0">
                <a:solidFill>
                  <a:srgbClr val="77A066"/>
                </a:solidFill>
              </a:rPr>
              <a:t>You also need:</a:t>
            </a:r>
          </a:p>
          <a:p>
            <a:pPr indent="-228600">
              <a:lnSpc>
                <a:spcPct val="90000"/>
              </a:lnSpc>
              <a:spcAft>
                <a:spcPts val="600"/>
              </a:spcAft>
              <a:buFont typeface="Arial" panose="020B0604020202020204" pitchFamily="34" charset="0"/>
              <a:buChar char="•"/>
            </a:pPr>
            <a:endParaRPr lang="en-US" sz="3000" b="1" dirty="0">
              <a:solidFill>
                <a:srgbClr val="77A066"/>
              </a:solidFill>
            </a:endParaRPr>
          </a:p>
          <a:p>
            <a:pPr marL="685800" indent="-228600">
              <a:lnSpc>
                <a:spcPct val="90000"/>
              </a:lnSpc>
              <a:spcAft>
                <a:spcPts val="600"/>
              </a:spcAft>
              <a:buFont typeface="Arial" panose="020B0604020202020204" pitchFamily="34" charset="0"/>
              <a:buChar char="•"/>
            </a:pPr>
            <a:r>
              <a:rPr lang="en-US" sz="3000" b="1" dirty="0">
                <a:solidFill>
                  <a:srgbClr val="77A066"/>
                </a:solidFill>
              </a:rPr>
              <a:t>A strong network  </a:t>
            </a:r>
          </a:p>
          <a:p>
            <a:pPr marL="685800" indent="-228600">
              <a:lnSpc>
                <a:spcPct val="90000"/>
              </a:lnSpc>
              <a:spcAft>
                <a:spcPts val="600"/>
              </a:spcAft>
              <a:buFont typeface="Arial" panose="020B0604020202020204" pitchFamily="34" charset="0"/>
              <a:buChar char="•"/>
            </a:pPr>
            <a:r>
              <a:rPr lang="en-US" sz="3000" b="1" dirty="0">
                <a:solidFill>
                  <a:srgbClr val="77A066"/>
                </a:solidFill>
              </a:rPr>
              <a:t>Networking skills to leverage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3"/>
          <a:srcRect l="360" t="3786" r="3469" b="15069"/>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1063501" y="2176712"/>
            <a:ext cx="3522921" cy="45970"/>
          </a:xfrm>
          <a:prstGeom prst="rect">
            <a:avLst/>
          </a:prstGeom>
          <a:solidFill>
            <a:srgbClr val="005ABB"/>
          </a:solidFill>
        </p:spPr>
        <p:txBody>
          <a:bodyPr/>
          <a:lstStyle/>
          <a:p>
            <a:endParaRPr lang="en-US"/>
          </a:p>
        </p:txBody>
      </p:sp>
      <p:sp>
        <p:nvSpPr>
          <p:cNvPr id="3" name="TextBox 3"/>
          <p:cNvSpPr txBox="1"/>
          <p:nvPr/>
        </p:nvSpPr>
        <p:spPr>
          <a:xfrm>
            <a:off x="1779548" y="4890978"/>
            <a:ext cx="4926052" cy="2215991"/>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5A51C"/>
                </a:solidFill>
                <a:effectLst/>
                <a:uLnTx/>
                <a:uFillTx/>
                <a:latin typeface="Raleway Bold"/>
                <a:ea typeface="+mn-ea"/>
                <a:cs typeface="+mn-cs"/>
              </a:rPr>
              <a:t>Write down your name and 1-2 specific goals you want to accomplish while at Bren (+ why).</a:t>
            </a:r>
          </a:p>
        </p:txBody>
      </p:sp>
      <p:sp>
        <p:nvSpPr>
          <p:cNvPr id="5" name="TextBox 5"/>
          <p:cNvSpPr txBox="1"/>
          <p:nvPr/>
        </p:nvSpPr>
        <p:spPr>
          <a:xfrm>
            <a:off x="8077200" y="3162300"/>
            <a:ext cx="8991600" cy="4642296"/>
          </a:xfrm>
          <a:prstGeom prst="rect">
            <a:avLst/>
          </a:prstGeom>
        </p:spPr>
        <p:txBody>
          <a:bodyPr wrap="square" lIns="0" tIns="0" rIns="0" bIns="0" rtlCol="0" anchor="t">
            <a:spAutoFit/>
          </a:bodyPr>
          <a:lstStyle/>
          <a:p>
            <a:pPr marL="0" marR="0" lvl="0" indent="0" algn="l" defTabSz="914400" rtl="0" eaLnBrk="1" fontAlgn="auto" latinLnBrk="0" hangingPunct="1">
              <a:lnSpc>
                <a:spcPts val="4420"/>
              </a:lnSpc>
              <a:spcBef>
                <a:spcPts val="0"/>
              </a:spcBef>
              <a:spcAft>
                <a:spcPts val="0"/>
              </a:spcAft>
              <a:buClrTx/>
              <a:buSzTx/>
              <a:buFontTx/>
              <a:buNone/>
              <a:tabLst/>
              <a:defRPr/>
            </a:pPr>
            <a:r>
              <a:rPr kumimoji="0" lang="en-US" sz="3100" b="1" i="0" u="sng" strike="noStrike" kern="1200" cap="none" spc="0" normalizeH="0" baseline="0" noProof="0" dirty="0">
                <a:ln>
                  <a:noFill/>
                </a:ln>
                <a:solidFill>
                  <a:srgbClr val="005ABB"/>
                </a:solidFill>
                <a:effectLst/>
                <a:uLnTx/>
                <a:uFillTx/>
                <a:latin typeface="Raleway" panose="020B0604020202020204" charset="0"/>
                <a:ea typeface="+mn-ea"/>
                <a:cs typeface="+mn-cs"/>
              </a:rPr>
              <a:t>WEAK EXAMPLE (too vague, no why):</a:t>
            </a:r>
          </a:p>
          <a:p>
            <a:pPr marL="0" marR="0" lvl="0" indent="0" algn="l" defTabSz="914400" rtl="0" eaLnBrk="1" fontAlgn="auto" latinLnBrk="0" hangingPunct="1">
              <a:lnSpc>
                <a:spcPts val="4420"/>
              </a:lnSpc>
              <a:spcBef>
                <a:spcPts val="0"/>
              </a:spcBef>
              <a:spcAft>
                <a:spcPts val="0"/>
              </a:spcAft>
              <a:buClrTx/>
              <a:buSzTx/>
              <a:buFontTx/>
              <a:buNone/>
              <a:tabLst/>
              <a:defRPr/>
            </a:pPr>
            <a:r>
              <a:rPr kumimoji="0" lang="en-US" sz="3100" b="0" i="0" u="none" strike="noStrike" kern="1200" cap="none" spc="0" normalizeH="0" baseline="0" noProof="0" dirty="0">
                <a:ln>
                  <a:noFill/>
                </a:ln>
                <a:solidFill>
                  <a:srgbClr val="005ABB"/>
                </a:solidFill>
                <a:effectLst/>
                <a:uLnTx/>
                <a:uFillTx/>
                <a:latin typeface="Raleway"/>
                <a:ea typeface="+mn-ea"/>
                <a:cs typeface="+mn-cs"/>
              </a:rPr>
              <a:t>Gain stronger marine knowledge.</a:t>
            </a:r>
          </a:p>
          <a:p>
            <a:pPr marL="0" marR="0" lvl="0" indent="0" algn="l" defTabSz="914400" rtl="0" eaLnBrk="1" fontAlgn="auto" latinLnBrk="0" hangingPunct="1">
              <a:lnSpc>
                <a:spcPts val="4420"/>
              </a:lnSpc>
              <a:spcBef>
                <a:spcPts val="0"/>
              </a:spcBef>
              <a:spcAft>
                <a:spcPts val="0"/>
              </a:spcAft>
              <a:buClrTx/>
              <a:buSzTx/>
              <a:buFontTx/>
              <a:buNone/>
              <a:tabLst/>
              <a:defRPr/>
            </a:pPr>
            <a:endParaRPr kumimoji="0" lang="en-US" sz="3100" b="1" i="0" u="none" strike="noStrike" kern="1200" cap="none" spc="0" normalizeH="0" baseline="0" noProof="0" dirty="0">
              <a:ln>
                <a:noFill/>
              </a:ln>
              <a:solidFill>
                <a:srgbClr val="005ABB"/>
              </a:solidFill>
              <a:effectLst/>
              <a:uLnTx/>
              <a:uFillTx/>
              <a:latin typeface="Raleway"/>
              <a:ea typeface="+mn-ea"/>
              <a:cs typeface="+mn-cs"/>
            </a:endParaRPr>
          </a:p>
          <a:p>
            <a:pPr marL="0" marR="0" lvl="0" indent="0" algn="l" defTabSz="914400" rtl="0" eaLnBrk="1" fontAlgn="auto" latinLnBrk="0" hangingPunct="1">
              <a:lnSpc>
                <a:spcPts val="4420"/>
              </a:lnSpc>
              <a:spcBef>
                <a:spcPts val="0"/>
              </a:spcBef>
              <a:spcAft>
                <a:spcPts val="0"/>
              </a:spcAft>
              <a:buClrTx/>
              <a:buSzTx/>
              <a:buFontTx/>
              <a:buNone/>
              <a:tabLst/>
              <a:defRPr/>
            </a:pPr>
            <a:r>
              <a:rPr kumimoji="0" lang="en-US" sz="3100" b="1" i="0" u="sng" strike="noStrike" kern="1200" cap="none" spc="0" normalizeH="0" baseline="0" noProof="0" dirty="0">
                <a:ln>
                  <a:noFill/>
                </a:ln>
                <a:solidFill>
                  <a:srgbClr val="005ABB"/>
                </a:solidFill>
                <a:effectLst/>
                <a:uLnTx/>
                <a:uFillTx/>
                <a:latin typeface="Raleway" panose="020B0604020202020204" charset="0"/>
                <a:ea typeface="+mn-ea"/>
                <a:cs typeface="+mn-cs"/>
              </a:rPr>
              <a:t>STRONG EXAMPLE (specific, includes why):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0" i="0" u="none" strike="noStrike" kern="1200" cap="none" spc="0" normalizeH="0" baseline="0" noProof="0" dirty="0">
                <a:ln>
                  <a:noFill/>
                </a:ln>
                <a:solidFill>
                  <a:srgbClr val="005ABB"/>
                </a:solidFill>
                <a:effectLst/>
                <a:uLnTx/>
                <a:uFillTx/>
                <a:latin typeface="Raleway"/>
                <a:ea typeface="+mn-ea"/>
                <a:cs typeface="+mn-cs"/>
              </a:rPr>
              <a:t>Gain stronger marine policy + coastal resources management knowledge to help guide policy that protects our oceans + benefits underserved coastal communities </a:t>
            </a:r>
            <a:r>
              <a:rPr kumimoji="0" lang="en-US" sz="3100" b="0" i="0" u="none" strike="noStrike" kern="1200" cap="none" spc="0" normalizeH="0" baseline="0" noProof="0" dirty="0">
                <a:ln>
                  <a:noFill/>
                </a:ln>
                <a:solidFill>
                  <a:srgbClr val="005ABB"/>
                </a:solidFill>
                <a:effectLst/>
                <a:uLnTx/>
                <a:uFillTx/>
                <a:latin typeface="Raleway"/>
                <a:ea typeface="+mn-ea"/>
                <a:cs typeface="+mn-cs"/>
                <a:sym typeface="Wingdings" panose="05000000000000000000" pitchFamily="2" charset="2"/>
              </a:rPr>
              <a:t> </a:t>
            </a:r>
            <a:r>
              <a:rPr kumimoji="0" lang="en-US" sz="3100" b="0" i="0" u="none" strike="noStrike" kern="1200" cap="none" spc="0" normalizeH="0" baseline="0" noProof="0" dirty="0">
                <a:ln>
                  <a:noFill/>
                </a:ln>
                <a:solidFill>
                  <a:srgbClr val="005ABB"/>
                </a:solidFill>
                <a:effectLst/>
                <a:uLnTx/>
                <a:uFillTx/>
                <a:latin typeface="Raleway"/>
                <a:ea typeface="+mn-ea"/>
                <a:cs typeface="+mn-cs"/>
              </a:rPr>
              <a:t>ultimately work in local/state/federal/ international marine policy</a:t>
            </a:r>
          </a:p>
        </p:txBody>
      </p:sp>
      <p:sp>
        <p:nvSpPr>
          <p:cNvPr id="6" name="TextBox 2"/>
          <p:cNvSpPr txBox="1"/>
          <p:nvPr/>
        </p:nvSpPr>
        <p:spPr>
          <a:xfrm>
            <a:off x="1028700" y="881496"/>
            <a:ext cx="16649700" cy="1013098"/>
          </a:xfrm>
          <a:prstGeom prst="rect">
            <a:avLst/>
          </a:prstGeom>
        </p:spPr>
        <p:txBody>
          <a:bodyPr wrap="square"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7200" b="1" i="0" u="none" strike="noStrike" kern="1200" cap="none" spc="0" normalizeH="0" baseline="0" noProof="0">
                <a:ln>
                  <a:noFill/>
                </a:ln>
                <a:solidFill>
                  <a:srgbClr val="005ABB"/>
                </a:solidFill>
                <a:effectLst/>
                <a:uLnTx/>
                <a:uFillTx/>
                <a:latin typeface="Raleway"/>
                <a:ea typeface="+mn-ea"/>
                <a:cs typeface="+mn-cs"/>
              </a:rPr>
              <a:t>ON YOUR </a:t>
            </a:r>
            <a:r>
              <a:rPr kumimoji="0" lang="en-US" sz="7200" b="1" i="0" u="none" strike="noStrike" kern="1200" cap="none" spc="0" normalizeH="0" baseline="0" noProof="0" dirty="0">
                <a:ln>
                  <a:noFill/>
                </a:ln>
                <a:solidFill>
                  <a:srgbClr val="005ABB"/>
                </a:solidFill>
                <a:effectLst/>
                <a:uLnTx/>
                <a:uFillTx/>
                <a:latin typeface="Raleway"/>
                <a:ea typeface="+mn-ea"/>
                <a:cs typeface="+mn-cs"/>
              </a:rPr>
              <a:t>8.5 x 11” SCRATCH PAPER. . . </a:t>
            </a:r>
          </a:p>
        </p:txBody>
      </p:sp>
      <p:pic>
        <p:nvPicPr>
          <p:cNvPr id="7" name="Picture 8"/>
          <p:cNvPicPr>
            <a:picLocks noChangeAspect="1"/>
          </p:cNvPicPr>
          <p:nvPr/>
        </p:nvPicPr>
        <p:blipFill>
          <a:blip r:embed="rId4"/>
          <a:srcRect/>
          <a:stretch>
            <a:fillRect/>
          </a:stretch>
        </p:blipFill>
        <p:spPr>
          <a:xfrm>
            <a:off x="958241" y="2423019"/>
            <a:ext cx="821307" cy="821307"/>
          </a:xfrm>
          <a:prstGeom prst="rect">
            <a:avLst/>
          </a:prstGeom>
        </p:spPr>
      </p:pic>
      <p:sp>
        <p:nvSpPr>
          <p:cNvPr id="8" name="TextBox 9"/>
          <p:cNvSpPr txBox="1"/>
          <p:nvPr/>
        </p:nvSpPr>
        <p:spPr>
          <a:xfrm>
            <a:off x="1789638" y="2522618"/>
            <a:ext cx="8882028" cy="461665"/>
          </a:xfrm>
          <a:prstGeom prst="rect">
            <a:avLst/>
          </a:prstGeom>
        </p:spPr>
        <p:txBody>
          <a:bodyPr lIns="0" tIns="0" rIns="0" bIns="0" rtlCol="0" anchor="t">
            <a:spAutoFit/>
          </a:bodyPr>
          <a:lstStyle/>
          <a:p>
            <a:pPr marL="0" marR="0" lvl="0" indent="0" algn="l" defTabSz="914400" rtl="0" eaLnBrk="1" fontAlgn="auto" latinLnBrk="0" hangingPunct="1">
              <a:lnSpc>
                <a:spcPts val="3638"/>
              </a:lnSpc>
              <a:spcBef>
                <a:spcPts val="0"/>
              </a:spcBef>
              <a:spcAft>
                <a:spcPts val="0"/>
              </a:spcAft>
              <a:buClrTx/>
              <a:buSzTx/>
              <a:buFontTx/>
              <a:buNone/>
              <a:tabLst/>
              <a:defRPr/>
            </a:pPr>
            <a:r>
              <a:rPr kumimoji="0" lang="en-US" sz="3400" b="1" i="0" u="none" strike="noStrike" kern="1200" cap="none" spc="57" normalizeH="0" baseline="0" noProof="0" dirty="0">
                <a:ln>
                  <a:noFill/>
                </a:ln>
                <a:solidFill>
                  <a:srgbClr val="005ABB"/>
                </a:solidFill>
                <a:effectLst/>
                <a:uLnTx/>
                <a:uFillTx/>
                <a:latin typeface="Raleway"/>
                <a:ea typeface="+mn-ea"/>
                <a:cs typeface="+mn-cs"/>
              </a:rPr>
              <a:t>2 minutes</a:t>
            </a:r>
          </a:p>
        </p:txBody>
      </p:sp>
    </p:spTree>
    <p:extLst>
      <p:ext uri="{BB962C8B-B14F-4D97-AF65-F5344CB8AC3E}">
        <p14:creationId xmlns:p14="http://schemas.microsoft.com/office/powerpoint/2010/main" val="819854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81496"/>
            <a:ext cx="16893822" cy="1956946"/>
          </a:xfrm>
          <a:prstGeom prst="rect">
            <a:avLst/>
          </a:prstGeom>
        </p:spPr>
        <p:txBody>
          <a:bodyPr lIns="0" tIns="0" rIns="0" bIns="0" rtlCol="0" anchor="t">
            <a:spAutoFit/>
          </a:bodyPr>
          <a:lstStyle/>
          <a:p>
            <a:pPr algn="l">
              <a:lnSpc>
                <a:spcPts val="7920"/>
              </a:lnSpc>
            </a:pPr>
            <a:r>
              <a:rPr lang="en-US" sz="6000" b="1" dirty="0">
                <a:solidFill>
                  <a:srgbClr val="55A51C"/>
                </a:solidFill>
                <a:latin typeface="Raleway"/>
              </a:rPr>
              <a:t>NOW, MAKE A PAPER</a:t>
            </a:r>
          </a:p>
          <a:p>
            <a:pPr algn="l">
              <a:lnSpc>
                <a:spcPts val="7920"/>
              </a:lnSpc>
            </a:pPr>
            <a:r>
              <a:rPr lang="en-US" sz="6000" b="1" dirty="0">
                <a:solidFill>
                  <a:srgbClr val="55A51C"/>
                </a:solidFill>
                <a:latin typeface="Raleway"/>
              </a:rPr>
              <a:t>AIRPLANE/JET . . . </a:t>
            </a:r>
          </a:p>
        </p:txBody>
      </p:sp>
      <p:sp>
        <p:nvSpPr>
          <p:cNvPr id="4" name="AutoShape 4"/>
          <p:cNvSpPr/>
          <p:nvPr/>
        </p:nvSpPr>
        <p:spPr>
          <a:xfrm>
            <a:off x="1028700" y="3086100"/>
            <a:ext cx="3522921" cy="45970"/>
          </a:xfrm>
          <a:prstGeom prst="rect">
            <a:avLst/>
          </a:prstGeom>
          <a:solidFill>
            <a:srgbClr val="55A51C"/>
          </a:solidFill>
        </p:spPr>
        <p:txBody>
          <a:bodyPr/>
          <a:lstStyle/>
          <a:p>
            <a:endParaRPr lang="en-US"/>
          </a:p>
        </p:txBody>
      </p:sp>
      <p:pic>
        <p:nvPicPr>
          <p:cNvPr id="1026" name="Picture 2" descr="File:Paper Airplane.png - Wikimedia Comm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9400" y="1028700"/>
            <a:ext cx="7185072" cy="75437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p:cNvPicPr>
            <a:picLocks noChangeAspect="1"/>
          </p:cNvPicPr>
          <p:nvPr/>
        </p:nvPicPr>
        <p:blipFill>
          <a:blip r:embed="rId5"/>
          <a:srcRect/>
          <a:stretch>
            <a:fillRect/>
          </a:stretch>
        </p:blipFill>
        <p:spPr>
          <a:xfrm>
            <a:off x="873998" y="3208432"/>
            <a:ext cx="821307" cy="821307"/>
          </a:xfrm>
          <a:prstGeom prst="rect">
            <a:avLst/>
          </a:prstGeom>
        </p:spPr>
      </p:pic>
      <p:sp>
        <p:nvSpPr>
          <p:cNvPr id="7" name="TextBox 9"/>
          <p:cNvSpPr txBox="1"/>
          <p:nvPr/>
        </p:nvSpPr>
        <p:spPr>
          <a:xfrm>
            <a:off x="1705395" y="3308031"/>
            <a:ext cx="8882028" cy="461665"/>
          </a:xfrm>
          <a:prstGeom prst="rect">
            <a:avLst/>
          </a:prstGeom>
        </p:spPr>
        <p:txBody>
          <a:bodyPr lIns="0" tIns="0" rIns="0" bIns="0" rtlCol="0" anchor="t">
            <a:spAutoFit/>
          </a:bodyPr>
          <a:lstStyle/>
          <a:p>
            <a:pPr marL="0" marR="0" lvl="0" indent="0" algn="l" defTabSz="914400" rtl="0" eaLnBrk="1" fontAlgn="auto" latinLnBrk="0" hangingPunct="1">
              <a:lnSpc>
                <a:spcPts val="3638"/>
              </a:lnSpc>
              <a:spcBef>
                <a:spcPts val="0"/>
              </a:spcBef>
              <a:spcAft>
                <a:spcPts val="0"/>
              </a:spcAft>
              <a:buClrTx/>
              <a:buSzTx/>
              <a:buFontTx/>
              <a:buNone/>
              <a:tabLst/>
              <a:defRPr/>
            </a:pPr>
            <a:r>
              <a:rPr kumimoji="0" lang="en-US" sz="3400" b="1" i="0" u="none" strike="noStrike" kern="1200" cap="none" spc="57" normalizeH="0" baseline="0" noProof="0" dirty="0">
                <a:ln>
                  <a:noFill/>
                </a:ln>
                <a:solidFill>
                  <a:srgbClr val="005ABB"/>
                </a:solidFill>
                <a:effectLst/>
                <a:uLnTx/>
                <a:uFillTx/>
                <a:latin typeface="Raleway"/>
                <a:ea typeface="+mn-ea"/>
                <a:cs typeface="+mn-cs"/>
              </a:rPr>
              <a:t>2-3 minutes</a:t>
            </a:r>
          </a:p>
        </p:txBody>
      </p:sp>
      <p:pic>
        <p:nvPicPr>
          <p:cNvPr id="5" name="Online Media 4">
            <a:hlinkClick r:id="" action="ppaction://media"/>
            <a:extLst>
              <a:ext uri="{FF2B5EF4-FFF2-40B4-BE49-F238E27FC236}">
                <a16:creationId xmlns:a16="http://schemas.microsoft.com/office/drawing/2014/main" id="{BA68739D-DE8D-4143-AD23-C08779BF149D}"/>
              </a:ext>
            </a:extLst>
          </p:cNvPr>
          <p:cNvPicPr>
            <a:picLocks noRot="1" noChangeAspect="1"/>
          </p:cNvPicPr>
          <p:nvPr>
            <a:videoFile r:link="rId1"/>
          </p:nvPr>
        </p:nvPicPr>
        <p:blipFill>
          <a:blip r:embed="rId6"/>
          <a:stretch>
            <a:fillRect/>
          </a:stretch>
        </p:blipFill>
        <p:spPr>
          <a:xfrm>
            <a:off x="1028700" y="4427836"/>
            <a:ext cx="8288576" cy="4662324"/>
          </a:xfrm>
          <a:prstGeom prst="rect">
            <a:avLst/>
          </a:prstGeom>
        </p:spPr>
      </p:pic>
    </p:spTree>
    <p:extLst>
      <p:ext uri="{BB962C8B-B14F-4D97-AF65-F5344CB8AC3E}">
        <p14:creationId xmlns:p14="http://schemas.microsoft.com/office/powerpoint/2010/main" val="17873676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2"/>
          <a:srcRect l="162" t="8954" r="2303" b="8853"/>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1063501" y="2195762"/>
            <a:ext cx="3522921" cy="45970"/>
          </a:xfrm>
          <a:prstGeom prst="rect">
            <a:avLst/>
          </a:prstGeom>
          <a:solidFill>
            <a:srgbClr val="55A51C"/>
          </a:solidFill>
        </p:spPr>
        <p:txBody>
          <a:bodyPr/>
          <a:lstStyle/>
          <a:p>
            <a:endParaRPr lang="en-US"/>
          </a:p>
        </p:txBody>
      </p:sp>
      <p:sp>
        <p:nvSpPr>
          <p:cNvPr id="4" name="TextBox 2"/>
          <p:cNvSpPr txBox="1"/>
          <p:nvPr/>
        </p:nvSpPr>
        <p:spPr>
          <a:xfrm>
            <a:off x="1028700" y="881496"/>
            <a:ext cx="16893822" cy="943848"/>
          </a:xfrm>
          <a:prstGeom prst="rect">
            <a:avLst/>
          </a:prstGeom>
        </p:spPr>
        <p:txBody>
          <a:bodyPr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55A51C"/>
                </a:solidFill>
                <a:effectLst/>
                <a:uLnTx/>
                <a:uFillTx/>
                <a:latin typeface="Raleway"/>
                <a:ea typeface="+mn-ea"/>
                <a:cs typeface="+mn-cs"/>
              </a:rPr>
              <a:t>WHAT HAPPENED?</a:t>
            </a:r>
          </a:p>
        </p:txBody>
      </p:sp>
    </p:spTree>
    <p:extLst>
      <p:ext uri="{BB962C8B-B14F-4D97-AF65-F5344CB8AC3E}">
        <p14:creationId xmlns:p14="http://schemas.microsoft.com/office/powerpoint/2010/main" val="28900366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8FFEF"/>
        </a:solidFill>
        <a:effectLst/>
      </p:bgPr>
    </p:bg>
    <p:spTree>
      <p:nvGrpSpPr>
        <p:cNvPr id="1" name=""/>
        <p:cNvGrpSpPr/>
        <p:nvPr/>
      </p:nvGrpSpPr>
      <p:grpSpPr>
        <a:xfrm>
          <a:off x="0" y="0"/>
          <a:ext cx="0" cy="0"/>
          <a:chOff x="0" y="0"/>
          <a:chExt cx="0" cy="0"/>
        </a:xfrm>
      </p:grpSpPr>
      <p:pic>
        <p:nvPicPr>
          <p:cNvPr id="7" name="Picture 3"/>
          <p:cNvPicPr>
            <a:picLocks noChangeAspect="1"/>
          </p:cNvPicPr>
          <p:nvPr/>
        </p:nvPicPr>
        <p:blipFill rotWithShape="1">
          <a:blip r:embed="rId3"/>
          <a:srcRect l="445" t="7698" r="-20200" b="3593"/>
          <a:stretch/>
        </p:blipFill>
        <p:spPr>
          <a:xfrm>
            <a:off x="1007469" y="3543300"/>
            <a:ext cx="6172200" cy="3048000"/>
          </a:xfrm>
          <a:prstGeom prst="rect">
            <a:avLst/>
          </a:prstGeom>
        </p:spPr>
      </p:pic>
      <p:sp>
        <p:nvSpPr>
          <p:cNvPr id="3" name="Rectangle 2"/>
          <p:cNvSpPr/>
          <p:nvPr/>
        </p:nvSpPr>
        <p:spPr>
          <a:xfrm>
            <a:off x="0" y="6773930"/>
            <a:ext cx="18288000" cy="3538407"/>
          </a:xfrm>
          <a:prstGeom prst="rect">
            <a:avLst/>
          </a:prstGeom>
          <a:solidFill>
            <a:srgbClr val="C8E6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2"/>
          <p:cNvSpPr txBox="1"/>
          <p:nvPr/>
        </p:nvSpPr>
        <p:spPr>
          <a:xfrm>
            <a:off x="1028700" y="881496"/>
            <a:ext cx="12687300" cy="2521203"/>
          </a:xfrm>
          <a:prstGeom prst="rect">
            <a:avLst/>
          </a:prstGeom>
        </p:spPr>
        <p:txBody>
          <a:bodyPr wrap="square"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55A51C"/>
                </a:solidFill>
                <a:effectLst/>
                <a:uLnTx/>
                <a:uFillTx/>
                <a:latin typeface="Raleway"/>
                <a:ea typeface="+mn-ea"/>
                <a:cs typeface="+mn-cs"/>
              </a:rPr>
              <a:t>LOOK TO THOSE AROUND YOU. . . </a:t>
            </a:r>
            <a:endParaRPr kumimoji="0" lang="en-US" sz="3000" b="1" i="0" u="none" strike="noStrike" kern="1200" cap="none" spc="0" normalizeH="0" baseline="0" noProof="0" dirty="0">
              <a:ln>
                <a:noFill/>
              </a:ln>
              <a:solidFill>
                <a:srgbClr val="55A51C"/>
              </a:solidFill>
              <a:effectLst/>
              <a:uLnTx/>
              <a:uFillTx/>
              <a:latin typeface="Ralew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1" i="0" u="none" strike="noStrike" kern="1200" cap="none" spc="0" normalizeH="0" baseline="0" noProof="0" dirty="0">
              <a:ln>
                <a:noFill/>
              </a:ln>
              <a:solidFill>
                <a:srgbClr val="55A51C"/>
              </a:solidFill>
              <a:effectLst/>
              <a:uLnTx/>
              <a:uFillTx/>
              <a:latin typeface="Ralew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55A51C"/>
                </a:solidFill>
                <a:effectLst/>
                <a:uLnTx/>
                <a:uFillTx/>
                <a:latin typeface="Raleway"/>
                <a:ea typeface="+mn-ea"/>
                <a:cs typeface="+mn-cs"/>
              </a:rPr>
              <a:t>1)  To help achieve your goals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55A51C"/>
                </a:solidFill>
                <a:effectLst/>
                <a:uLnTx/>
                <a:uFillTx/>
                <a:latin typeface="Raleway"/>
                <a:ea typeface="+mn-ea"/>
                <a:cs typeface="+mn-cs"/>
              </a:rPr>
              <a:t>2) As people you can help</a:t>
            </a:r>
          </a:p>
        </p:txBody>
      </p:sp>
      <p:sp>
        <p:nvSpPr>
          <p:cNvPr id="2" name="AutoShape 2"/>
          <p:cNvSpPr/>
          <p:nvPr/>
        </p:nvSpPr>
        <p:spPr>
          <a:xfrm>
            <a:off x="1028700" y="1866900"/>
            <a:ext cx="3522921" cy="45970"/>
          </a:xfrm>
          <a:prstGeom prst="rect">
            <a:avLst/>
          </a:prstGeom>
          <a:solidFill>
            <a:srgbClr val="55A51C"/>
          </a:solidFill>
        </p:spPr>
        <p:txBody>
          <a:bodyPr/>
          <a:lstStyle/>
          <a:p>
            <a:endParaRPr lang="en-US"/>
          </a:p>
        </p:txBody>
      </p:sp>
      <p:sp>
        <p:nvSpPr>
          <p:cNvPr id="5" name="TextBox 5"/>
          <p:cNvSpPr txBox="1"/>
          <p:nvPr/>
        </p:nvSpPr>
        <p:spPr>
          <a:xfrm>
            <a:off x="8229600" y="2669051"/>
            <a:ext cx="8153400" cy="706732"/>
          </a:xfrm>
          <a:prstGeom prst="rect">
            <a:avLst/>
          </a:prstGeom>
        </p:spPr>
        <p:txBody>
          <a:bodyPr wrap="square" lIns="0" tIns="0" rIns="0" bIns="0" rtlCol="0" anchor="t">
            <a:spAutoFit/>
          </a:bodyPr>
          <a:lstStyle/>
          <a:p>
            <a:pPr marL="685800" marR="0" lvl="0" indent="-685800" algn="l" defTabSz="914400" rtl="0" eaLnBrk="1" fontAlgn="auto" latinLnBrk="0" hangingPunct="1">
              <a:lnSpc>
                <a:spcPts val="6240"/>
              </a:lnSpc>
              <a:spcBef>
                <a:spcPts val="0"/>
              </a:spcBef>
              <a:spcAft>
                <a:spcPts val="0"/>
              </a:spcAft>
              <a:buClrTx/>
              <a:buSzTx/>
              <a:buFont typeface="Wingdings" panose="05000000000000000000" pitchFamily="2" charset="2"/>
              <a:buChar char="à"/>
              <a:tabLst/>
              <a:defRPr/>
            </a:pPr>
            <a:r>
              <a:rPr kumimoji="0" lang="en-US" sz="3600" b="1" i="0" u="none" strike="noStrike" kern="1200" cap="none" spc="0" normalizeH="0" baseline="0" noProof="0" dirty="0">
                <a:ln>
                  <a:noFill/>
                </a:ln>
                <a:solidFill>
                  <a:srgbClr val="005FC8"/>
                </a:solidFill>
                <a:effectLst/>
                <a:uLnTx/>
                <a:uFillTx/>
                <a:latin typeface="Raleway" panose="020B0604020202020204" charset="0"/>
                <a:ea typeface="+mn-ea"/>
                <a:cs typeface="+mn-cs"/>
              </a:rPr>
              <a:t>Networking Activity!</a:t>
            </a:r>
          </a:p>
        </p:txBody>
      </p:sp>
      <p:pic>
        <p:nvPicPr>
          <p:cNvPr id="8" name="Picture 4"/>
          <p:cNvPicPr>
            <a:picLocks noChangeAspect="1"/>
          </p:cNvPicPr>
          <p:nvPr/>
        </p:nvPicPr>
        <p:blipFill rotWithShape="1">
          <a:blip r:embed="rId4"/>
          <a:srcRect l="961" t="17485" r="1406" b="19950"/>
          <a:stretch/>
        </p:blipFill>
        <p:spPr>
          <a:xfrm>
            <a:off x="14249400" y="3543300"/>
            <a:ext cx="3169024" cy="3048000"/>
          </a:xfrm>
          <a:prstGeom prst="rect">
            <a:avLst/>
          </a:prstGeom>
        </p:spPr>
      </p:pic>
      <p:pic>
        <p:nvPicPr>
          <p:cNvPr id="10" name="Picture 6"/>
          <p:cNvPicPr>
            <a:picLocks noChangeAspect="1"/>
          </p:cNvPicPr>
          <p:nvPr/>
        </p:nvPicPr>
        <p:blipFill rotWithShape="1">
          <a:blip r:embed="rId5"/>
          <a:srcRect l="10042" t="15687" b="32003"/>
          <a:stretch/>
        </p:blipFill>
        <p:spPr>
          <a:xfrm>
            <a:off x="6230471" y="3544020"/>
            <a:ext cx="7865567" cy="3047280"/>
          </a:xfrm>
          <a:prstGeom prst="rect">
            <a:avLst/>
          </a:prstGeom>
        </p:spPr>
      </p:pic>
      <p:sp>
        <p:nvSpPr>
          <p:cNvPr id="11" name="AutoShape 2"/>
          <p:cNvSpPr/>
          <p:nvPr/>
        </p:nvSpPr>
        <p:spPr>
          <a:xfrm>
            <a:off x="1102783" y="7353300"/>
            <a:ext cx="3522921" cy="45970"/>
          </a:xfrm>
          <a:prstGeom prst="rect">
            <a:avLst/>
          </a:prstGeom>
          <a:solidFill>
            <a:srgbClr val="005FC8"/>
          </a:solidFill>
        </p:spPr>
        <p:txBody>
          <a:bodyPr/>
          <a:lstStyle/>
          <a:p>
            <a:endParaRPr lang="en-US"/>
          </a:p>
        </p:txBody>
      </p:sp>
      <p:sp>
        <p:nvSpPr>
          <p:cNvPr id="12" name="TextBox 2"/>
          <p:cNvSpPr txBox="1"/>
          <p:nvPr/>
        </p:nvSpPr>
        <p:spPr>
          <a:xfrm>
            <a:off x="1057114" y="6515100"/>
            <a:ext cx="16893822" cy="870238"/>
          </a:xfrm>
          <a:prstGeom prst="rect">
            <a:avLst/>
          </a:prstGeom>
        </p:spPr>
        <p:txBody>
          <a:bodyPr lIns="0" tIns="0" rIns="0" bIns="0" rtlCol="0" anchor="t">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5FC8"/>
                </a:solidFill>
                <a:effectLst/>
                <a:uLnTx/>
                <a:uFillTx/>
                <a:latin typeface="Raleway"/>
                <a:ea typeface="+mn-ea"/>
                <a:cs typeface="+mn-cs"/>
              </a:rPr>
              <a:t>REFERENCES</a:t>
            </a:r>
          </a:p>
        </p:txBody>
      </p:sp>
      <p:sp>
        <p:nvSpPr>
          <p:cNvPr id="13" name="TextBox 4"/>
          <p:cNvSpPr txBox="1"/>
          <p:nvPr/>
        </p:nvSpPr>
        <p:spPr>
          <a:xfrm>
            <a:off x="1067912" y="7564981"/>
            <a:ext cx="16851455" cy="2277547"/>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dirty="0" err="1">
                <a:ln>
                  <a:noFill/>
                </a:ln>
                <a:solidFill>
                  <a:srgbClr val="005FC8"/>
                </a:solidFill>
                <a:effectLst/>
                <a:uLnTx/>
                <a:uFillTx/>
                <a:latin typeface="Raleway" panose="020B0604020202020204" charset="0"/>
                <a:ea typeface="+mn-ea"/>
                <a:cs typeface="+mn-cs"/>
              </a:rPr>
              <a:t>Himal</a:t>
            </a:r>
            <a:r>
              <a:rPr kumimoji="0" lang="en-US" sz="2700" b="0" i="0" u="none" strike="noStrike" kern="1200" cap="none" spc="0" normalizeH="0" baseline="0" noProof="0" dirty="0">
                <a:ln>
                  <a:noFill/>
                </a:ln>
                <a:solidFill>
                  <a:srgbClr val="005FC8"/>
                </a:solidFill>
                <a:effectLst/>
                <a:uLnTx/>
                <a:uFillTx/>
                <a:latin typeface="Raleway" panose="020B0604020202020204" charset="0"/>
                <a:ea typeface="+mn-ea"/>
                <a:cs typeface="+mn-cs"/>
              </a:rPr>
              <a:t>, A. (2023, August 16).</a:t>
            </a:r>
            <a:r>
              <a:rPr kumimoji="0" lang="en-US" sz="2700" b="0" i="1" u="none" strike="noStrike" kern="1200" cap="none" spc="0" normalizeH="0" baseline="0" noProof="0" dirty="0">
                <a:ln>
                  <a:noFill/>
                </a:ln>
                <a:solidFill>
                  <a:srgbClr val="005FC8"/>
                </a:solidFill>
                <a:effectLst/>
                <a:uLnTx/>
                <a:uFillTx/>
                <a:latin typeface="Raleway" panose="020B0604020202020204" charset="0"/>
                <a:ea typeface="+mn-ea"/>
                <a:cs typeface="+mn-cs"/>
              </a:rPr>
              <a:t> ATS &amp; resumes 2.0 a deeper dive (2 of 2)</a:t>
            </a:r>
            <a:r>
              <a:rPr kumimoji="0" lang="en-US" sz="2700" b="0" i="0" u="none" strike="noStrike" kern="1200" cap="none" spc="0" normalizeH="0" baseline="0" noProof="0" dirty="0">
                <a:ln>
                  <a:noFill/>
                </a:ln>
                <a:solidFill>
                  <a:srgbClr val="005FC8"/>
                </a:solidFill>
                <a:effectLst/>
                <a:uLnTx/>
                <a:uFillTx/>
                <a:latin typeface="Raleway" panose="020B0604020202020204" charset="0"/>
                <a:ea typeface="+mn-ea"/>
                <a:cs typeface="+mn-cs"/>
              </a:rPr>
              <a:t> [Webinar]. </a:t>
            </a:r>
            <a:r>
              <a:rPr kumimoji="0" lang="en-US" sz="2700" b="0" i="0" u="none" strike="noStrike" kern="1200" cap="none" spc="0" normalizeH="0" baseline="0" noProof="0" dirty="0" err="1">
                <a:ln>
                  <a:noFill/>
                </a:ln>
                <a:solidFill>
                  <a:srgbClr val="005FC8"/>
                </a:solidFill>
                <a:effectLst/>
                <a:uLnTx/>
                <a:uFillTx/>
                <a:latin typeface="Raleway" panose="020B0604020202020204" charset="0"/>
                <a:ea typeface="+mn-ea"/>
                <a:cs typeface="+mn-cs"/>
              </a:rPr>
              <a:t>Quinncia</a:t>
            </a:r>
            <a:r>
              <a:rPr kumimoji="0" lang="en-US" sz="2700" b="0" i="0" u="none" strike="noStrike" kern="1200" cap="none" spc="0" normalizeH="0" baseline="0" noProof="0" dirty="0">
                <a:ln>
                  <a:noFill/>
                </a:ln>
                <a:solidFill>
                  <a:srgbClr val="005FC8"/>
                </a:solidFill>
                <a:effectLst/>
                <a:uLnTx/>
                <a:uFillTx/>
                <a:latin typeface="Raleway" panose="020B0604020202020204" charset="0"/>
                <a:ea typeface="+mn-ea"/>
                <a:cs typeface="+mn-cs"/>
              </a:rPr>
              <a:t>, Online. No URL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5FC8"/>
              </a:solidFill>
              <a:effectLst/>
              <a:uLnTx/>
              <a:uFillTx/>
              <a:latin typeface="Raleway" panose="020B060402020202020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dirty="0">
                <a:ln>
                  <a:noFill/>
                </a:ln>
                <a:solidFill>
                  <a:srgbClr val="005FC8"/>
                </a:solidFill>
                <a:effectLst/>
                <a:uLnTx/>
                <a:uFillTx/>
                <a:latin typeface="Raleway" panose="020B0604020202020204" charset="0"/>
                <a:ea typeface="+mn-ea"/>
                <a:cs typeface="+mn-cs"/>
              </a:rPr>
              <a:t>McGoodwin, Lauren. (2019, July 25). </a:t>
            </a:r>
            <a:r>
              <a:rPr kumimoji="0" lang="en-US" sz="2700" b="0" i="1" u="none" strike="noStrike" kern="1200" cap="none" spc="0" normalizeH="0" baseline="0" noProof="0" dirty="0">
                <a:ln>
                  <a:noFill/>
                </a:ln>
                <a:solidFill>
                  <a:srgbClr val="005FC8"/>
                </a:solidFill>
                <a:effectLst/>
                <a:uLnTx/>
                <a:uFillTx/>
                <a:latin typeface="Raleway" panose="020B0604020202020204" charset="0"/>
                <a:ea typeface="+mn-ea"/>
                <a:cs typeface="+mn-cs"/>
              </a:rPr>
              <a:t>3 ways to create your best resume ever </a:t>
            </a:r>
            <a:r>
              <a:rPr kumimoji="0" lang="en-US" sz="2700" b="0" i="0" u="none" strike="noStrike" kern="1200" cap="none" spc="0" normalizeH="0" baseline="0" noProof="0" dirty="0">
                <a:ln>
                  <a:noFill/>
                </a:ln>
                <a:solidFill>
                  <a:srgbClr val="005FC8"/>
                </a:solidFill>
                <a:effectLst/>
                <a:uLnTx/>
                <a:uFillTx/>
                <a:latin typeface="Raleway" panose="020B0604020202020204" charset="0"/>
                <a:ea typeface="+mn-ea"/>
                <a:cs typeface="+mn-cs"/>
              </a:rPr>
              <a:t>[Webinar]. </a:t>
            </a:r>
            <a:r>
              <a:rPr kumimoji="0" lang="en-US" sz="2700" b="0" i="1" u="none" strike="noStrike" kern="1200" cap="none" spc="0" normalizeH="0" baseline="0" noProof="0" dirty="0">
                <a:ln>
                  <a:noFill/>
                </a:ln>
                <a:solidFill>
                  <a:srgbClr val="005FC8"/>
                </a:solidFill>
                <a:effectLst/>
                <a:uLnTx/>
                <a:uFillTx/>
                <a:latin typeface="Raleway" panose="020B0604020202020204" charset="0"/>
                <a:ea typeface="+mn-ea"/>
                <a:cs typeface="+mn-cs"/>
              </a:rPr>
              <a:t>Career Contessa. 	</a:t>
            </a:r>
            <a:r>
              <a:rPr kumimoji="0" lang="en-US" sz="2700" b="0" i="0" u="none" strike="noStrike" kern="1200" cap="none" spc="0" normalizeH="0" baseline="0" noProof="0" dirty="0">
                <a:ln>
                  <a:noFill/>
                </a:ln>
                <a:solidFill>
                  <a:srgbClr val="005FC8"/>
                </a:solidFill>
                <a:effectLst/>
                <a:uLnTx/>
                <a:uFillTx/>
                <a:latin typeface="Raleway" panose="020B0604020202020204" charset="0"/>
                <a:ea typeface="+mn-ea"/>
                <a:cs typeface="+mn-cs"/>
              </a:rPr>
              <a:t>No webinar recording available.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5FC8"/>
              </a:solidFill>
              <a:effectLst/>
              <a:uLnTx/>
              <a:uFillTx/>
              <a:latin typeface="Raleway" panose="020B060402020202020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dirty="0">
                <a:ln>
                  <a:noFill/>
                </a:ln>
                <a:solidFill>
                  <a:srgbClr val="005FC8"/>
                </a:solidFill>
                <a:effectLst/>
                <a:uLnTx/>
                <a:uFillTx/>
                <a:latin typeface="Raleway" panose="020B0604020202020204" charset="0"/>
                <a:ea typeface="+mn-ea"/>
                <a:cs typeface="+mn-cs"/>
              </a:rPr>
              <a:t>UC Santa Barbara Career Services (2023). </a:t>
            </a:r>
            <a:r>
              <a:rPr kumimoji="0" lang="en-US" sz="2700" b="0" i="1" u="none" strike="noStrike" kern="1200" cap="none" spc="0" normalizeH="0" baseline="0" noProof="0" dirty="0">
                <a:ln>
                  <a:noFill/>
                </a:ln>
                <a:solidFill>
                  <a:srgbClr val="005FC8"/>
                </a:solidFill>
                <a:effectLst/>
                <a:uLnTx/>
                <a:uFillTx/>
                <a:latin typeface="Raleway" panose="020B0604020202020204" charset="0"/>
                <a:ea typeface="+mn-ea"/>
                <a:cs typeface="+mn-cs"/>
              </a:rPr>
              <a:t>Resumes. https://career.ucsb.edu/get-hired/resumes</a:t>
            </a:r>
            <a:endParaRPr kumimoji="0" lang="en-US" sz="2700" b="0" i="0" u="none" strike="noStrike" kern="1200" cap="none" spc="0" normalizeH="0" baseline="0" noProof="0" dirty="0">
              <a:ln>
                <a:noFill/>
              </a:ln>
              <a:solidFill>
                <a:srgbClr val="005FC8"/>
              </a:solidFill>
              <a:effectLst/>
              <a:uLnTx/>
              <a:uFillTx/>
              <a:latin typeface="Raleway" panose="020B0604020202020204" charset="0"/>
              <a:ea typeface="+mn-ea"/>
              <a:cs typeface="+mn-cs"/>
            </a:endParaRPr>
          </a:p>
        </p:txBody>
      </p:sp>
    </p:spTree>
    <p:extLst>
      <p:ext uri="{BB962C8B-B14F-4D97-AF65-F5344CB8AC3E}">
        <p14:creationId xmlns:p14="http://schemas.microsoft.com/office/powerpoint/2010/main" val="22648780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945753" y="906238"/>
            <a:ext cx="15963900" cy="1846659"/>
          </a:xfrm>
          <a:prstGeom prst="rect">
            <a:avLst/>
          </a:prstGeom>
        </p:spPr>
        <p:txBody>
          <a:bodyPr wrap="square" lIns="0" tIns="0" rIns="0" bIns="0" rtlCol="0" anchor="t">
            <a:spAutoFit/>
          </a:bodyPr>
          <a:lstStyle/>
          <a:p>
            <a:pPr>
              <a:defRPr/>
            </a:pPr>
            <a:r>
              <a:rPr lang="en-US" sz="6000" b="1" dirty="0">
                <a:solidFill>
                  <a:srgbClr val="55A51C"/>
                </a:solidFill>
                <a:latin typeface="Raleway"/>
              </a:rPr>
              <a:t>*</a:t>
            </a:r>
            <a:r>
              <a:rPr kumimoji="0" lang="en-US" sz="6000" b="1" i="0" u="none" strike="noStrike" kern="1200" cap="none" spc="0" normalizeH="0" baseline="0" noProof="0" dirty="0">
                <a:ln>
                  <a:noFill/>
                </a:ln>
                <a:solidFill>
                  <a:srgbClr val="55A51C"/>
                </a:solidFill>
                <a:effectLst/>
                <a:uLnTx/>
                <a:uFillTx/>
                <a:latin typeface="Raleway"/>
                <a:ea typeface="+mn-ea"/>
                <a:cs typeface="+mn-cs"/>
              </a:rPr>
              <a:t>Career Goals &amp; Resume Discussion </a:t>
            </a:r>
            <a:r>
              <a:rPr lang="en-US" sz="6000" b="1" dirty="0">
                <a:solidFill>
                  <a:srgbClr val="55A51C"/>
                </a:solidFill>
                <a:latin typeface="Raleway"/>
              </a:rPr>
              <a:t>Appointment</a:t>
            </a:r>
            <a:r>
              <a:rPr kumimoji="0" lang="en-US" sz="6000" b="1" i="0" u="none" strike="noStrike" kern="1200" cap="none" spc="0" normalizeH="0" baseline="0" noProof="0" dirty="0">
                <a:ln>
                  <a:noFill/>
                </a:ln>
                <a:solidFill>
                  <a:srgbClr val="55A51C"/>
                </a:solidFill>
                <a:effectLst/>
                <a:uLnTx/>
                <a:uFillTx/>
                <a:latin typeface="Raleway"/>
                <a:ea typeface="+mn-ea"/>
                <a:cs typeface="+mn-cs"/>
              </a:rPr>
              <a:t> </a:t>
            </a:r>
            <a:r>
              <a:rPr lang="en-US" sz="6000" b="1" dirty="0">
                <a:solidFill>
                  <a:srgbClr val="55A51C"/>
                </a:solidFill>
                <a:latin typeface="Raleway"/>
              </a:rPr>
              <a:t>Sign Up</a:t>
            </a:r>
            <a:endParaRPr kumimoji="0" lang="en-US" sz="6000" b="1" i="0" u="none" strike="noStrike" kern="1200" cap="none" spc="0" normalizeH="0" baseline="0" noProof="0" dirty="0">
              <a:ln>
                <a:noFill/>
              </a:ln>
              <a:solidFill>
                <a:srgbClr val="55A51C"/>
              </a:solidFill>
              <a:effectLst/>
              <a:uLnTx/>
              <a:uFillTx/>
              <a:latin typeface="Raleway"/>
              <a:ea typeface="+mn-ea"/>
              <a:cs typeface="+mn-cs"/>
            </a:endParaRPr>
          </a:p>
        </p:txBody>
      </p:sp>
      <p:sp>
        <p:nvSpPr>
          <p:cNvPr id="3" name="AutoShape 3"/>
          <p:cNvSpPr/>
          <p:nvPr/>
        </p:nvSpPr>
        <p:spPr>
          <a:xfrm>
            <a:off x="951005" y="3059556"/>
            <a:ext cx="3522921" cy="45970"/>
          </a:xfrm>
          <a:prstGeom prst="rect">
            <a:avLst/>
          </a:prstGeom>
          <a:solidFill>
            <a:srgbClr val="55A51C"/>
          </a:solidFill>
        </p:spPr>
        <p:txBody>
          <a:bodyPr/>
          <a:lstStyle/>
          <a:p>
            <a:endParaRPr lang="en-US"/>
          </a:p>
        </p:txBody>
      </p:sp>
      <p:sp>
        <p:nvSpPr>
          <p:cNvPr id="4" name="TextBox 4"/>
          <p:cNvSpPr txBox="1"/>
          <p:nvPr/>
        </p:nvSpPr>
        <p:spPr>
          <a:xfrm>
            <a:off x="956699" y="3912393"/>
            <a:ext cx="15966893" cy="4924425"/>
          </a:xfrm>
          <a:prstGeom prst="rect">
            <a:avLst/>
          </a:prstGeom>
        </p:spPr>
        <p:txBody>
          <a:bodyPr wrap="square" lIns="0" tIns="0" rIns="0" bIns="0" rtlCol="0" anchor="t">
            <a:spAutoFit/>
          </a:bodyPr>
          <a:lstStyle/>
          <a:p>
            <a:pPr>
              <a:defRPr/>
            </a:pPr>
            <a:r>
              <a:rPr lang="en-US" sz="2000" b="1" dirty="0">
                <a:latin typeface="Raleway" panose="020B0604020202020204" charset="0"/>
              </a:rPr>
              <a:t>1. Revise your resume </a:t>
            </a:r>
            <a:r>
              <a:rPr lang="en-US" sz="2000" dirty="0">
                <a:latin typeface="Raleway" panose="020B0604020202020204" charset="0"/>
              </a:rPr>
              <a:t>based on what you learned in the workshop and upload it </a:t>
            </a:r>
            <a:r>
              <a:rPr lang="en-US" sz="2000" u="sng" dirty="0">
                <a:latin typeface="Raleway" panose="020B0604020202020204" charset="0"/>
              </a:rPr>
              <a:t>as a Word doc</a:t>
            </a:r>
            <a:r>
              <a:rPr lang="en-US" sz="2000" dirty="0">
                <a:latin typeface="Raleway" panose="020B0604020202020204" charset="0"/>
              </a:rPr>
              <a:t> to your Bren Career Box folder.</a:t>
            </a:r>
          </a:p>
          <a:p>
            <a:pPr>
              <a:defRPr/>
            </a:pPr>
            <a:endParaRPr lang="en-US" sz="2000" b="1" spc="150" dirty="0">
              <a:latin typeface="Raleway" panose="020B0604020202020204" charset="0"/>
            </a:endParaRPr>
          </a:p>
          <a:p>
            <a:pPr>
              <a:defRPr/>
            </a:pPr>
            <a:r>
              <a:rPr lang="en-US" sz="2000" b="1" spc="150" dirty="0">
                <a:latin typeface="Raleway" panose="020B0604020202020204" charset="0"/>
              </a:rPr>
              <a:t>2. Submit your job/career goals information (per the 4 prompts below) to your Box folder as a Word doc or Box note.</a:t>
            </a:r>
          </a:p>
          <a:p>
            <a:pPr>
              <a:defRPr/>
            </a:pPr>
            <a:endParaRPr lang="en-US" sz="2000" b="1" spc="150" dirty="0">
              <a:latin typeface="Raleway" panose="020B0604020202020204" charset="0"/>
            </a:endParaRPr>
          </a:p>
          <a:p>
            <a:pPr>
              <a:defRPr/>
            </a:pPr>
            <a:r>
              <a:rPr lang="en-US" sz="2000" b="1" spc="150" dirty="0">
                <a:latin typeface="Raleway" panose="020B0604020202020204" charset="0"/>
              </a:rPr>
              <a:t>Type brief responses to the following 4 prompts </a:t>
            </a:r>
            <a:r>
              <a:rPr lang="en-US" sz="2000" spc="150" dirty="0">
                <a:latin typeface="Raleway" panose="020B0604020202020204" charset="0"/>
              </a:rPr>
              <a:t>(if you are uncertain or considering multiple options, please let us know):</a:t>
            </a:r>
          </a:p>
          <a:p>
            <a:pPr lvl="1">
              <a:defRPr/>
            </a:pPr>
            <a:r>
              <a:rPr lang="en-US" sz="2000" b="1" spc="150" dirty="0">
                <a:latin typeface="Raleway" panose="020B0604020202020204" charset="0"/>
              </a:rPr>
              <a:t>1. Ideal job </a:t>
            </a:r>
            <a:r>
              <a:rPr lang="en-US" sz="2000" spc="150" dirty="0">
                <a:latin typeface="Raleway" panose="020B0604020202020204" charset="0"/>
              </a:rPr>
              <a:t>(field, sector, and geographical location—if you know)</a:t>
            </a:r>
          </a:p>
          <a:p>
            <a:pPr lvl="1">
              <a:defRPr/>
            </a:pPr>
            <a:r>
              <a:rPr lang="en-US" sz="2000" b="1" spc="150" dirty="0">
                <a:latin typeface="Raleway" panose="020B0604020202020204" charset="0"/>
              </a:rPr>
              <a:t>2. Career goal following graduation </a:t>
            </a:r>
            <a:r>
              <a:rPr lang="en-US" sz="2000" spc="150" dirty="0">
                <a:latin typeface="Raleway" panose="020B0604020202020204" charset="0"/>
              </a:rPr>
              <a:t>(type of job and/or field/sector and location)</a:t>
            </a:r>
          </a:p>
          <a:p>
            <a:pPr lvl="1">
              <a:defRPr/>
            </a:pPr>
            <a:r>
              <a:rPr lang="en-US" sz="2000" b="1" spc="150" dirty="0">
                <a:latin typeface="Raleway" panose="020B0604020202020204" charset="0"/>
              </a:rPr>
              <a:t>3. Values </a:t>
            </a:r>
            <a:r>
              <a:rPr lang="en-US" sz="2000" spc="150" dirty="0">
                <a:latin typeface="Raleway" panose="020B0604020202020204" charset="0"/>
              </a:rPr>
              <a:t>(Reflect on our values + career decision-making workshop. What are your top values and how do you see them playing a part in your job search/career?)</a:t>
            </a:r>
          </a:p>
          <a:p>
            <a:pPr lvl="1">
              <a:defRPr/>
            </a:pPr>
            <a:r>
              <a:rPr lang="en-US" sz="2000" b="1" spc="150" dirty="0">
                <a:latin typeface="Raleway" panose="020B0604020202020204" charset="0"/>
              </a:rPr>
              <a:t>4. Networking </a:t>
            </a:r>
            <a:r>
              <a:rPr lang="en-US" sz="2000" spc="150" dirty="0">
                <a:latin typeface="Raleway" panose="020B0604020202020204" charset="0"/>
              </a:rPr>
              <a:t>(Have you been comfortable networking in the past? Do you have any concerns with networking while you are at Bren?)</a:t>
            </a:r>
          </a:p>
          <a:p>
            <a:pPr>
              <a:defRPr/>
            </a:pPr>
            <a:endParaRPr lang="en-US" sz="2000" b="1" spc="150" dirty="0">
              <a:latin typeface="Raleway" panose="020B0604020202020204" charset="0"/>
            </a:endParaRPr>
          </a:p>
          <a:p>
            <a:pPr>
              <a:defRPr/>
            </a:pPr>
            <a:r>
              <a:rPr lang="en-US" sz="2000" b="1" spc="150" dirty="0">
                <a:latin typeface="Raleway" panose="020B0604020202020204" charset="0"/>
              </a:rPr>
              <a:t>3. Sign up for your 1-on-1 appointment.</a:t>
            </a:r>
            <a:r>
              <a:rPr lang="en-US" sz="2000" spc="150" dirty="0">
                <a:latin typeface="Raleway" panose="020B0604020202020204" charset="0"/>
                <a:sym typeface="Wingdings" panose="05000000000000000000" pitchFamily="2" charset="2"/>
              </a:rPr>
              <a:t> You’ll get a sign-up instructions email TOMORROW from Amanda or Monica, depending on who you are assigned to.</a:t>
            </a:r>
            <a:endParaRPr lang="en-US" sz="2000" i="0" u="none" strike="noStrike" kern="1200" cap="none" spc="150" normalizeH="0" baseline="0" noProof="0" dirty="0">
              <a:ln>
                <a:noFill/>
              </a:ln>
              <a:effectLst/>
              <a:uLnTx/>
              <a:uFillTx/>
              <a:latin typeface="Raleway" panose="020B0604020202020204" charset="0"/>
            </a:endParaRPr>
          </a:p>
        </p:txBody>
      </p:sp>
      <p:sp>
        <p:nvSpPr>
          <p:cNvPr id="10" name="Rectangle 9"/>
          <p:cNvSpPr/>
          <p:nvPr/>
        </p:nvSpPr>
        <p:spPr>
          <a:xfrm>
            <a:off x="887004" y="2746891"/>
            <a:ext cx="184731" cy="669414"/>
          </a:xfrm>
          <a:prstGeom prst="rect">
            <a:avLst/>
          </a:prstGeom>
        </p:spPr>
        <p:txBody>
          <a:bodyPr wrap="none" lIns="91440" tIns="45720" rIns="91440" bIns="45720" anchor="t">
            <a:spAutoFit/>
          </a:bodyPr>
          <a:lstStyle/>
          <a:p>
            <a:pPr>
              <a:lnSpc>
                <a:spcPts val="4494"/>
              </a:lnSpc>
              <a:defRPr/>
            </a:pPr>
            <a:endParaRPr lang="en-US" sz="4000" b="1" spc="210" dirty="0">
              <a:solidFill>
                <a:srgbClr val="005FC8"/>
              </a:solidFill>
              <a:latin typeface="Raleway"/>
            </a:endParaRPr>
          </a:p>
        </p:txBody>
      </p:sp>
    </p:spTree>
    <p:extLst>
      <p:ext uri="{BB962C8B-B14F-4D97-AF65-F5344CB8AC3E}">
        <p14:creationId xmlns:p14="http://schemas.microsoft.com/office/powerpoint/2010/main" val="157214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14631</TotalTime>
  <Words>6144</Words>
  <Application>Microsoft Office PowerPoint</Application>
  <PresentationFormat>Custom</PresentationFormat>
  <Paragraphs>768</Paragraphs>
  <Slides>61</Slides>
  <Notes>49</Notes>
  <HiddenSlides>7</HiddenSlides>
  <MMClips>1</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ResumeWorkshop</dc:title>
  <dc:creator>Monica Illes</dc:creator>
  <cp:lastModifiedBy>Amanda Asquith-Caya</cp:lastModifiedBy>
  <cp:revision>877</cp:revision>
  <dcterms:created xsi:type="dcterms:W3CDTF">2006-08-16T00:00:00Z</dcterms:created>
  <dcterms:modified xsi:type="dcterms:W3CDTF">2026-09-22T20:05:09Z</dcterms:modified>
  <dc:identifier>DADiHZ9NRAI</dc:identifier>
</cp:coreProperties>
</file>